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55" r:id="rId2"/>
    <p:sldId id="444" r:id="rId3"/>
    <p:sldId id="704" r:id="rId4"/>
    <p:sldId id="672" r:id="rId5"/>
    <p:sldId id="449" r:id="rId6"/>
    <p:sldId id="462" r:id="rId7"/>
    <p:sldId id="466" r:id="rId8"/>
    <p:sldId id="465" r:id="rId9"/>
    <p:sldId id="1430" r:id="rId10"/>
    <p:sldId id="1428" r:id="rId11"/>
    <p:sldId id="686" r:id="rId12"/>
    <p:sldId id="715" r:id="rId13"/>
    <p:sldId id="472" r:id="rId14"/>
    <p:sldId id="477" r:id="rId15"/>
    <p:sldId id="1144" r:id="rId16"/>
    <p:sldId id="721" r:id="rId17"/>
    <p:sldId id="608" r:id="rId18"/>
    <p:sldId id="609" r:id="rId19"/>
    <p:sldId id="1425" r:id="rId20"/>
    <p:sldId id="1426" r:id="rId21"/>
    <p:sldId id="526" r:id="rId22"/>
    <p:sldId id="527" r:id="rId23"/>
    <p:sldId id="524" r:id="rId24"/>
    <p:sldId id="647" r:id="rId25"/>
    <p:sldId id="525" r:id="rId26"/>
    <p:sldId id="648" r:id="rId27"/>
    <p:sldId id="719" r:id="rId28"/>
    <p:sldId id="528" r:id="rId29"/>
    <p:sldId id="646" r:id="rId30"/>
    <p:sldId id="718" r:id="rId31"/>
    <p:sldId id="1331" r:id="rId32"/>
    <p:sldId id="1427" r:id="rId33"/>
    <p:sldId id="1429" r:id="rId34"/>
    <p:sldId id="1431" r:id="rId35"/>
    <p:sldId id="1432" r:id="rId36"/>
    <p:sldId id="1433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0929"/>
  </p:normalViewPr>
  <p:slideViewPr>
    <p:cSldViewPr>
      <p:cViewPr varScale="1">
        <p:scale>
          <a:sx n="95" d="100"/>
          <a:sy n="95" d="100"/>
        </p:scale>
        <p:origin x="3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257F315-2FF6-4781-BB2D-9543E18DF0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92DDE99-E70B-46D8-A885-428B275BF4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DD5957F-91C7-4F76-B293-74A0381CA3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6F95600-298F-4E93-BF4F-E44F7699F0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D52BF88-1366-4EE4-9F0A-D97192140D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EB23EC5-8AB3-4563-B60F-BDA89483AB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CEE859-3AB2-450F-855B-96CD68E9267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CBDD8B-DC9A-456E-8725-92CDC9674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E3A6A-C8CE-4201-AC52-266373EB9AD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55896151-6605-41C7-B5AD-D3628BA823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5A814669-F989-4ECF-B8D2-637AAFBC1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C9BD2B-5E51-49E4-AB3A-3CD2E64A9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CD6FC-3D21-4359-A5FA-79E688885C80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E67D6AF4-638C-4C36-ACF0-AD0894A7E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3B708F74-C591-40DC-BF7C-572B523B0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51339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11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4799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12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3721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547F33-2AE4-4DC5-B8D9-2F9182E4C6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E8B74-1B65-428D-A9C1-4E4DF9EE19CA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13026" name="Rectangle 2">
            <a:extLst>
              <a:ext uri="{FF2B5EF4-FFF2-40B4-BE49-F238E27FC236}">
                <a16:creationId xmlns:a16="http://schemas.microsoft.com/office/drawing/2014/main" id="{F286C25E-6A8E-4F54-BBD9-6048C46DE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Rectangle 3">
            <a:extLst>
              <a:ext uri="{FF2B5EF4-FFF2-40B4-BE49-F238E27FC236}">
                <a16:creationId xmlns:a16="http://schemas.microsoft.com/office/drawing/2014/main" id="{53A0609A-F1E4-496A-A734-77916F7A3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598D14-CEE0-462B-9E75-5EE3AACF1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3773A-E328-44B5-9314-4CB548CDA71F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23266" name="Rectangle 2">
            <a:extLst>
              <a:ext uri="{FF2B5EF4-FFF2-40B4-BE49-F238E27FC236}">
                <a16:creationId xmlns:a16="http://schemas.microsoft.com/office/drawing/2014/main" id="{905EE09D-DFAE-40D4-BCE2-32E321DBF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06C5434F-A30E-4479-902C-4D54DE598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1C1E3064-BA7D-4099-AF10-49873D83D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EF1BE8-4A62-4690-A8BF-736BED5208B4}" type="slidenum">
              <a:rPr lang="ru-RU" altLang="ru-RU" sz="1200"/>
              <a:pPr eaLnBrk="1" hangingPunct="1"/>
              <a:t>15</a:t>
            </a:fld>
            <a:endParaRPr lang="ru-RU" altLang="ru-RU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FF0FD6D6-4244-4FCD-90C7-F0F1D85E7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BD16B1E2-88F8-40DF-8552-C6E1E9253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744920-6A51-437E-8BC1-8BE0C173E90C}" type="slidenum">
              <a:rPr lang="ru-RU" sz="1200" smtClean="0"/>
              <a:pPr eaLnBrk="1" hangingPunct="1"/>
              <a:t>16</a:t>
            </a:fld>
            <a:endParaRPr lang="ru-RU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9793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C9A900-B606-46DB-80BE-B945786BF20E}" type="slidenum">
              <a:rPr lang="ru-RU" sz="1200" smtClean="0"/>
              <a:pPr eaLnBrk="1" hangingPunct="1"/>
              <a:t>17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18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19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782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C9BD2B-5E51-49E4-AB3A-3CD2E64A9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CD6FC-3D21-4359-A5FA-79E688885C80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E67D6AF4-638C-4C36-ACF0-AD0894A7E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3B708F74-C591-40DC-BF7C-572B523B0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B047F1-CC22-4F2A-850B-8368686B645C}" type="slidenum">
              <a:rPr lang="ru-RU" sz="1200" smtClean="0"/>
              <a:pPr eaLnBrk="1" hangingPunct="1"/>
              <a:t>20</a:t>
            </a:fld>
            <a:endParaRPr lang="ru-RU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5223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27347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88340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23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24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25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26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51765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28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29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3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71330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30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71152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31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04752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32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21086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33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8544111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34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832044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35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9750976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36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35188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4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4826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E162FE-F06C-459F-94FB-276268801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42D0C-5DA3-4B38-8153-7C0CCAD1CB11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457730" name="Rectangle 2">
            <a:extLst>
              <a:ext uri="{FF2B5EF4-FFF2-40B4-BE49-F238E27FC236}">
                <a16:creationId xmlns:a16="http://schemas.microsoft.com/office/drawing/2014/main" id="{EC9F8888-9CF7-4D78-B73E-105031434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7731" name="Rectangle 3">
            <a:extLst>
              <a:ext uri="{FF2B5EF4-FFF2-40B4-BE49-F238E27FC236}">
                <a16:creationId xmlns:a16="http://schemas.microsoft.com/office/drawing/2014/main" id="{D9701F4E-F71E-47A8-BD5A-99E08017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6519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C2CDF7-84F2-40C6-A8C4-B80EF4CE85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ED1B6-237F-4534-93CF-755D43B71CCA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id="{1F038A43-D9CB-4DCB-A0B9-9C2D9C852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B3A87705-2292-455E-A631-1D8C392AF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42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D9EDC1-E145-4DC7-8BE9-A3C07A267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23824-85A2-4FDB-A81E-E2FBEFDEAEEE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3B7AF84A-4205-4201-987E-B543BD0D71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A8C38E6E-180F-48D6-86F2-FA6FBF08A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8420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26CEF8-21F3-4724-AD6D-9C608ABDA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65D65-D5F1-4F72-B84A-E808803A5308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F728E413-C091-447C-83CE-BC3E9FAE36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109866E6-3510-431A-A6F1-E7C9E38EB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D9EDC1-E145-4DC7-8BE9-A3C07A267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23824-85A2-4FDB-A81E-E2FBEFDEAEE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3B7AF84A-4205-4201-987E-B543BD0D71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A8C38E6E-180F-48D6-86F2-FA6FBF08A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6604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01109-823B-4E4A-A359-9E9FBB3EE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BC6B47-74E4-4034-A06C-D123F1CAF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3607D-38FC-49A0-84FF-E1744ABC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08C2AF-FA01-45B1-8F13-99472F50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3F6E3D-CC8E-4FE5-BC0C-8CC34C3B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606F9-4E41-4856-8728-CF01BBC64F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47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BB95E-93AA-47DD-9FCF-6E22E148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EA7F2A-ECD1-4E64-98DC-8BF1E015B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B8996D-2B25-47FF-BA62-AAB7B6A4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97E11-79E8-4BA1-B544-D475E282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C1818D-FE07-4D6F-8D9F-FE720ECC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8DB2C-7951-435D-997D-D671E154B4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3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CF5B08-2989-44A2-9262-A98382943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D88688-9FBE-4744-A32D-8FA9C5D86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788E9-A04E-4099-9C63-4CBC6A20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9FE7E-A088-497B-A4F3-4775CDDF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3DA2C-1FCF-4BFD-9C84-E7C6F4E7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275B3-ECB6-4B3B-9D7E-D6A6364DF8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177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4F106-CE2C-4767-8BA2-9BEC2683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559C54-5E95-4908-BD12-27021ADDB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FD391-9273-42CA-B13E-6892B23B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DD894-5683-405C-B116-49DF1BFDB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FEAB44-996C-48A8-976F-37E34038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D0283-3367-4DF4-A0C8-F0F30A7501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60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ABF3F-C9D8-49BB-98F9-58C05890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7A2E05-83AE-4668-A7C6-16CDB0B8F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A31B4F-F077-4E9C-BEB6-1B9DE1DD8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E420B2-4EA7-47BC-923E-0F542EB7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659991-5982-4022-9EB5-ABF59221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CFA46-26C3-40E0-AC49-CE68CCEBC5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23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F5540-0630-4C66-92EE-3CBEBFB5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EA7C3-50CF-4A44-BB83-0B3B23CF9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2481B1-BDBD-40D6-9B44-B26004527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55941F-7C1D-44FD-80A6-59B84197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02D13E-B0C9-4EE6-BFD8-9FF3EDF7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2326EE-ED63-4379-800A-82BA9B5C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FA4F1-8558-4FE5-9800-D5C9C1343B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75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AD503-CC26-481F-B88C-3DC26D50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0E134E-3E63-4988-99C0-9A68D120B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6555CA-941D-4F77-9827-B0E0C8EE7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9C1470-226E-4FA5-894F-1A66F4C1C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DFB63B-720D-4E1E-8120-F649DF4EF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45C9F6-96ED-44C7-B3C6-0E3227ED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09AF10-5447-423D-8073-C5F2ADDF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0C80E8-85DF-40E8-B944-2ECD96CB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55F53-A26C-46F7-BEAB-2C87701F77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023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E7C89-F92F-4CF5-9F89-875D3F93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B2B0FC-C2DE-4558-A090-6762FEFF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496155-841E-4776-AC8C-B92F6696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EE0010-9404-4C3E-98BA-3A3EF777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699B6-F012-4830-B445-AA3AEA0830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250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1A243F-AA18-499B-803E-C5C093D9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B5499D-455C-45F3-98B2-01136269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CF695E-26D1-497A-B063-9CD7A2A3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637E0-E7BA-4735-93DB-EE619BDCE6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34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252CA-DF55-41DD-B3C8-A4A65815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D38A-735B-40B1-B393-0D6D8144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4B94E8-670F-4C25-81F0-6B280D68D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E5AD28-3F93-453D-8648-65DF4404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57D32-55C7-4C55-8599-26F2AD39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2B790B-8E6F-442D-80EC-CAC647F6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F9431-8845-44AF-ACF0-F78BB07DC3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7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6DD99-E5EB-41E7-AA41-9DB50180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AF0433-03CF-4B96-A717-13C457C85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D712FD-5298-4186-8A20-CAB145B3C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06DB92-5C39-492B-88D2-96159311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75571D-28DE-462C-83CD-1AFF103F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55A3D6-9EBC-4D9F-AF4A-F9953A71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6A231-9274-49F1-8348-1F6DE0C7D5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935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51CEA68-C9AD-4FB0-B285-8FF869F41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1461C9-C4BB-488A-80AE-C92A60D8C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0FDF2D-E9CB-4E4C-A262-A7113E4166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828AEE-0087-47F2-8E88-6D40BA779E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F373BD-FA1E-4D7C-A995-F2FA7E592A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6F394E-7BEC-49B6-8810-F7B8938DDE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2.png"/><Relationship Id="rId7" Type="http://schemas.openxmlformats.org/officeDocument/2006/relationships/image" Target="../media/image8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84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26">
            <a:extLst>
              <a:ext uri="{FF2B5EF4-FFF2-40B4-BE49-F238E27FC236}">
                <a16:creationId xmlns:a16="http://schemas.microsoft.com/office/drawing/2014/main" id="{8E18B385-F1AD-48D4-BEDF-DAF37CA80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1844824"/>
            <a:ext cx="7560840" cy="1916832"/>
          </a:xfrm>
        </p:spPr>
        <p:txBody>
          <a:bodyPr/>
          <a:lstStyle/>
          <a:p>
            <a:r>
              <a:rPr lang="ru-RU" altLang="ru-RU" sz="4800" dirty="0">
                <a:solidFill>
                  <a:srgbClr val="FF3300"/>
                </a:solidFill>
              </a:rPr>
              <a:t>Замечательные линии треугольника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>
            <a:extLst>
              <a:ext uri="{FF2B5EF4-FFF2-40B4-BE49-F238E27FC236}">
                <a16:creationId xmlns:a16="http://schemas.microsoft.com/office/drawing/2014/main" id="{437D014D-BD4B-4077-86DC-1BB7074A6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6467" name="Text Box 3">
            <a:extLst>
              <a:ext uri="{FF2B5EF4-FFF2-40B4-BE49-F238E27FC236}">
                <a16:creationId xmlns:a16="http://schemas.microsoft.com/office/drawing/2014/main" id="{FAE223B8-A3B7-44CB-B30B-549E11780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Может ли одна биссектриса треугольника проходить через середину другой? </a:t>
            </a:r>
          </a:p>
        </p:txBody>
      </p:sp>
      <p:grpSp>
        <p:nvGrpSpPr>
          <p:cNvPr id="446472" name="Group 8">
            <a:extLst>
              <a:ext uri="{FF2B5EF4-FFF2-40B4-BE49-F238E27FC236}">
                <a16:creationId xmlns:a16="http://schemas.microsoft.com/office/drawing/2014/main" id="{64AD4298-A491-42C2-AFD3-108DA143DE01}"/>
              </a:ext>
            </a:extLst>
          </p:cNvPr>
          <p:cNvGrpSpPr>
            <a:grpSpLocks/>
          </p:cNvGrpSpPr>
          <p:nvPr/>
        </p:nvGrpSpPr>
        <p:grpSpPr bwMode="auto">
          <a:xfrm>
            <a:off x="0" y="1600200"/>
            <a:ext cx="9144000" cy="5257800"/>
            <a:chOff x="0" y="1008"/>
            <a:chExt cx="5760" cy="3312"/>
          </a:xfrm>
        </p:grpSpPr>
        <p:sp>
          <p:nvSpPr>
            <p:cNvPr id="446468" name="Text Box 4">
              <a:extLst>
                <a:ext uri="{FF2B5EF4-FFF2-40B4-BE49-F238E27FC236}">
                  <a16:creationId xmlns:a16="http://schemas.microsoft.com/office/drawing/2014/main" id="{02706750-2304-4EF0-82B8-8C34AF09C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200"/>
              <a:ext cx="3408" cy="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Решение: </a:t>
              </a:r>
              <a:r>
                <a:rPr lang="ru-RU" altLang="ru-RU" sz="2800" dirty="0"/>
                <a:t>Предположим, что биссектриса </a:t>
              </a:r>
              <a:r>
                <a:rPr lang="en-US" altLang="ru-RU" sz="2800" i="1" dirty="0"/>
                <a:t>AA</a:t>
              </a:r>
              <a:r>
                <a:rPr lang="en-US" altLang="ru-RU" sz="2800" baseline="-25000" dirty="0"/>
                <a:t>1</a:t>
              </a:r>
              <a:r>
                <a:rPr lang="en-US" altLang="ru-RU" sz="2800" dirty="0"/>
                <a:t> </a:t>
              </a:r>
              <a:r>
                <a:rPr lang="ru-RU" altLang="ru-RU" sz="2800" dirty="0"/>
                <a:t>проходит через середину </a:t>
              </a:r>
              <a:r>
                <a:rPr lang="en-US" altLang="ru-RU" sz="2800" i="1" dirty="0"/>
                <a:t>O </a:t>
              </a:r>
              <a:r>
                <a:rPr lang="ru-RU" altLang="ru-RU" sz="2800" dirty="0"/>
                <a:t>биссектрисы </a:t>
              </a:r>
              <a:r>
                <a:rPr lang="en-US" altLang="ru-RU" sz="2800" i="1" dirty="0"/>
                <a:t>BB</a:t>
              </a:r>
              <a:r>
                <a:rPr lang="ru-RU" altLang="ru-RU" sz="2800" baseline="-25000" dirty="0"/>
                <a:t>1</a:t>
              </a:r>
              <a:r>
                <a:rPr lang="ru-RU" altLang="ru-RU" sz="2800" dirty="0"/>
                <a:t>. Тогда </a:t>
              </a:r>
              <a:r>
                <a:rPr lang="en-US" altLang="ru-RU" sz="2800" i="1" dirty="0"/>
                <a:t>AO</a:t>
              </a:r>
              <a:r>
                <a:rPr lang="en-US" altLang="ru-RU" sz="2800" dirty="0"/>
                <a:t> </a:t>
              </a:r>
              <a:r>
                <a:rPr lang="ru-RU" altLang="ru-RU" sz="2800" dirty="0"/>
                <a:t>является медианой, следовательно, высотой треугольника </a:t>
              </a:r>
              <a:r>
                <a:rPr lang="en-US" altLang="ru-RU" sz="2800" i="1" dirty="0"/>
                <a:t>ABB</a:t>
              </a:r>
              <a:r>
                <a:rPr lang="en-US" altLang="ru-RU" sz="2800" baseline="-25000" dirty="0"/>
                <a:t>1</a:t>
              </a:r>
              <a:r>
                <a:rPr lang="en-US" altLang="ru-RU" sz="2800" dirty="0"/>
                <a:t>. 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sp>
          <p:nvSpPr>
            <p:cNvPr id="446469" name="Text Box 5">
              <a:extLst>
                <a:ext uri="{FF2B5EF4-FFF2-40B4-BE49-F238E27FC236}">
                  <a16:creationId xmlns:a16="http://schemas.microsoft.com/office/drawing/2014/main" id="{BD90D429-0FC2-468E-B470-404A34931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917"/>
              <a:ext cx="5760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/>
                <a:t>	В прямоугольном треугольнике </a:t>
              </a:r>
              <a:r>
                <a:rPr lang="en-US" altLang="ru-RU" sz="2800" i="1" dirty="0"/>
                <a:t>ABO </a:t>
              </a:r>
              <a:r>
                <a:rPr lang="ru-RU" altLang="ru-RU" sz="2800" dirty="0"/>
                <a:t>сумма углов </a:t>
              </a:r>
              <a:r>
                <a:rPr lang="en-US" altLang="ru-RU" sz="2800" i="1" dirty="0"/>
                <a:t>A </a:t>
              </a:r>
              <a:r>
                <a:rPr lang="ru-RU" altLang="ru-RU" sz="2800" dirty="0"/>
                <a:t>и</a:t>
              </a:r>
              <a:r>
                <a:rPr lang="en-US" altLang="ru-RU" sz="2800" i="1" dirty="0"/>
                <a:t> B</a:t>
              </a:r>
              <a:r>
                <a:rPr lang="ru-RU" altLang="ru-RU" sz="2800" i="1" dirty="0"/>
                <a:t> </a:t>
              </a:r>
              <a:r>
                <a:rPr lang="ru-RU" altLang="ru-RU" sz="2800" dirty="0"/>
                <a:t>равна 90</a:t>
              </a:r>
              <a:r>
                <a:rPr lang="ru-RU" altLang="ru-RU" sz="2800" baseline="30000" dirty="0"/>
                <a:t>о</a:t>
              </a:r>
              <a:r>
                <a:rPr lang="ru-RU" altLang="ru-RU" sz="2800" dirty="0"/>
                <a:t>. Следовательно, в треугольнике </a:t>
              </a:r>
              <a:r>
                <a:rPr lang="en-US" altLang="ru-RU" sz="2800" i="1" dirty="0"/>
                <a:t>ABC </a:t>
              </a:r>
              <a:r>
                <a:rPr lang="ru-RU" altLang="ru-RU" sz="2800" dirty="0"/>
                <a:t>сумма углов </a:t>
              </a:r>
              <a:r>
                <a:rPr lang="en-US" altLang="ru-RU" sz="2800" i="1" dirty="0"/>
                <a:t>A </a:t>
              </a:r>
              <a:r>
                <a:rPr lang="ru-RU" altLang="ru-RU" sz="2800" dirty="0"/>
                <a:t>и </a:t>
              </a:r>
              <a:r>
                <a:rPr lang="en-US" altLang="ru-RU" sz="2800" i="1" dirty="0"/>
                <a:t>B </a:t>
              </a:r>
              <a:r>
                <a:rPr lang="ru-RU" altLang="ru-RU" sz="2800" dirty="0"/>
                <a:t>равна 180</a:t>
              </a:r>
              <a:r>
                <a:rPr lang="ru-RU" altLang="ru-RU" sz="2800" baseline="30000" dirty="0"/>
                <a:t>о</a:t>
              </a:r>
              <a:r>
                <a:rPr lang="ru-RU" altLang="ru-RU" sz="2800" dirty="0"/>
                <a:t>, что невозможно. Таким образом,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одна биссектриса треугольника </a:t>
              </a:r>
              <a:r>
                <a:rPr lang="ru-RU" altLang="ru-RU" sz="2800" dirty="0"/>
                <a:t>не может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проходить через середину другой</a:t>
              </a:r>
              <a:r>
                <a:rPr lang="ru-RU" altLang="ru-RU" sz="2800" dirty="0"/>
                <a:t>.</a:t>
              </a:r>
              <a:endParaRPr lang="ru-RU" altLang="ru-RU" dirty="0"/>
            </a:p>
          </p:txBody>
        </p:sp>
        <p:pic>
          <p:nvPicPr>
            <p:cNvPr id="446471" name="Picture 7">
              <a:extLst>
                <a:ext uri="{FF2B5EF4-FFF2-40B4-BE49-F238E27FC236}">
                  <a16:creationId xmlns:a16="http://schemas.microsoft.com/office/drawing/2014/main" id="{E33DCC58-E4C8-4B8B-BE3C-C0C2C77CD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08"/>
              <a:ext cx="1521" cy="1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90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42392"/>
            <a:ext cx="919627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/>
              <a:t>	В прямоугольном треугольнике </a:t>
            </a:r>
            <a:r>
              <a:rPr lang="ru-RU" sz="2800" i="1" dirty="0"/>
              <a:t>ABC </a:t>
            </a:r>
            <a:r>
              <a:rPr lang="ru-RU" sz="2800" dirty="0"/>
              <a:t>из вершины прямого угла </a:t>
            </a:r>
            <a:r>
              <a:rPr lang="ru-RU" sz="2800" i="1" dirty="0"/>
              <a:t>C </a:t>
            </a:r>
            <a:r>
              <a:rPr lang="ru-RU" sz="2800" dirty="0"/>
              <a:t>проведены медиана </a:t>
            </a:r>
            <a:r>
              <a:rPr lang="ru-RU" sz="2800" i="1" dirty="0"/>
              <a:t>C</a:t>
            </a:r>
            <a:r>
              <a:rPr lang="en-US" sz="2800" i="1" dirty="0"/>
              <a:t>D</a:t>
            </a:r>
            <a:r>
              <a:rPr lang="ru-RU" sz="2800" i="1" dirty="0"/>
              <a:t> </a:t>
            </a:r>
            <a:r>
              <a:rPr lang="ru-RU" sz="2800" dirty="0"/>
              <a:t>и высота </a:t>
            </a:r>
            <a:r>
              <a:rPr lang="ru-RU" sz="2800" i="1" dirty="0"/>
              <a:t>C</a:t>
            </a:r>
            <a:r>
              <a:rPr lang="en-US" sz="2800" i="1" dirty="0"/>
              <a:t>E</a:t>
            </a:r>
            <a:r>
              <a:rPr lang="ru-RU" sz="2800" dirty="0"/>
              <a:t>.  Докажите, что биссектриса </a:t>
            </a:r>
            <a:r>
              <a:rPr lang="ru-RU" sz="2800" i="1" dirty="0"/>
              <a:t>C</a:t>
            </a:r>
            <a:r>
              <a:rPr lang="en-US" sz="2800" i="1" dirty="0"/>
              <a:t>F</a:t>
            </a:r>
            <a:r>
              <a:rPr lang="ru-RU" sz="2800" i="1" dirty="0"/>
              <a:t> </a:t>
            </a:r>
            <a:r>
              <a:rPr lang="ru-RU" sz="2800" dirty="0"/>
              <a:t>треугольника </a:t>
            </a:r>
            <a:r>
              <a:rPr lang="ru-RU" sz="2800" i="1" dirty="0"/>
              <a:t>ABC </a:t>
            </a:r>
            <a:r>
              <a:rPr lang="ru-RU" sz="2800" dirty="0"/>
              <a:t>является также биссектрисой треугольника </a:t>
            </a:r>
            <a:r>
              <a:rPr lang="en-US" sz="2800" i="1" dirty="0"/>
              <a:t>CDE</a:t>
            </a:r>
            <a:r>
              <a:rPr lang="en-US" sz="2800" dirty="0"/>
              <a:t>.</a:t>
            </a:r>
            <a:r>
              <a:rPr lang="ru-RU" sz="2800" dirty="0"/>
              <a:t> </a:t>
            </a:r>
            <a:r>
              <a:rPr lang="ru-RU" sz="2800" dirty="0">
                <a:cs typeface="Times New Roman" pitchFamily="18" charset="0"/>
              </a:rPr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608396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524D73C-703B-43F1-AE1B-823F4EB8B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5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3705" y="61037"/>
                <a:ext cx="91231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𝐴𝐶𝐸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𝐵𝐶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dirty="0"/>
                  <a:t> Так как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𝐵𝐶𝐹</m:t>
                    </m:r>
                  </m:oMath>
                </a14:m>
                <a:r>
                  <a:rPr lang="ru-RU" dirty="0"/>
                  <a:t>, то из этого следует, что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𝐸𝐶𝐹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𝐷𝐶𝐹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т.</a:t>
                </a:r>
                <a:r>
                  <a:rPr lang="en-US" dirty="0"/>
                  <a:t> </a:t>
                </a:r>
                <a:r>
                  <a:rPr lang="ru-RU" dirty="0"/>
                  <a:t>е. </a:t>
                </a:r>
                <a:r>
                  <a:rPr lang="en-US" i="1" dirty="0"/>
                  <a:t>CF </a:t>
                </a:r>
                <a:r>
                  <a:rPr lang="ru-RU" dirty="0"/>
                  <a:t>является биссектрисой треугольника </a:t>
                </a:r>
                <a:r>
                  <a:rPr lang="en-US" i="1" dirty="0"/>
                  <a:t>CDE</a:t>
                </a:r>
                <a:r>
                  <a:rPr lang="en-US" dirty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61037"/>
                <a:ext cx="9123145" cy="1200329"/>
              </a:xfrm>
              <a:prstGeom prst="rect">
                <a:avLst/>
              </a:prstGeom>
              <a:blipFill>
                <a:blip r:embed="rId3"/>
                <a:stretch>
                  <a:fillRect t="-4061" r="-1003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75996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7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>
            <a:extLst>
              <a:ext uri="{FF2B5EF4-FFF2-40B4-BE49-F238E27FC236}">
                <a16:creationId xmlns:a16="http://schemas.microsoft.com/office/drawing/2014/main" id="{A59DAEA2-C956-495C-8869-B34BBB522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12003" name="Text Box 3">
            <a:extLst>
              <a:ext uri="{FF2B5EF4-FFF2-40B4-BE49-F238E27FC236}">
                <a16:creationId xmlns:a16="http://schemas.microsoft.com/office/drawing/2014/main" id="{BE707245-8C67-4125-A4AA-AC9B29743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Биссектрисы  </a:t>
            </a:r>
            <a:r>
              <a:rPr lang="ru-RU" altLang="ru-RU" sz="3200" i="1" dirty="0">
                <a:cs typeface="Times New Roman" panose="02020603050405020304" pitchFamily="18" charset="0"/>
              </a:rPr>
              <a:t>АА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 и	</a:t>
            </a:r>
            <a:r>
              <a:rPr lang="ru-RU" altLang="ru-RU" sz="3200" i="1" dirty="0">
                <a:cs typeface="Times New Roman" panose="02020603050405020304" pitchFamily="18" charset="0"/>
              </a:rPr>
              <a:t>ВВ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треугольника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пересекаются в точке </a:t>
            </a:r>
            <a:r>
              <a:rPr lang="ru-RU" altLang="ru-RU" sz="3200" i="1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</a:t>
            </a:r>
            <a:r>
              <a:rPr lang="ru-RU" altLang="ru-RU" sz="3200" dirty="0"/>
              <a:t>ол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en-US" altLang="ru-RU" sz="3200" i="1" dirty="0">
                <a:cs typeface="Times New Roman" panose="02020603050405020304" pitchFamily="18" charset="0"/>
              </a:rPr>
              <a:t>OB</a:t>
            </a:r>
            <a:r>
              <a:rPr lang="ru-RU" altLang="ru-RU" sz="3200" dirty="0">
                <a:cs typeface="Times New Roman" panose="02020603050405020304" pitchFamily="18" charset="0"/>
              </a:rPr>
              <a:t>, если </a:t>
            </a:r>
            <a:r>
              <a:rPr lang="ru-RU" altLang="ru-RU" sz="3200" i="1" dirty="0">
                <a:cs typeface="Times New Roman" panose="02020603050405020304" pitchFamily="18" charset="0"/>
              </a:rPr>
              <a:t>A</a:t>
            </a:r>
            <a:r>
              <a:rPr lang="en-US" altLang="ru-RU" sz="3200" i="1" dirty="0">
                <a:cs typeface="Times New Roman" panose="02020603050405020304" pitchFamily="18" charset="0"/>
              </a:rPr>
              <a:t>CB</a:t>
            </a:r>
            <a:r>
              <a:rPr lang="ru-RU" altLang="ru-RU" sz="3200" dirty="0">
                <a:cs typeface="Times New Roman" panose="02020603050405020304" pitchFamily="18" charset="0"/>
              </a:rPr>
              <a:t> = </a:t>
            </a:r>
            <a:r>
              <a:rPr lang="en-US" altLang="ru-RU" sz="3200" dirty="0">
                <a:cs typeface="Times New Roman" panose="02020603050405020304" pitchFamily="18" charset="0"/>
              </a:rPr>
              <a:t>50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12004" name="Text Box 4">
            <a:extLst>
              <a:ext uri="{FF2B5EF4-FFF2-40B4-BE49-F238E27FC236}">
                <a16:creationId xmlns:a16="http://schemas.microsoft.com/office/drawing/2014/main" id="{2DC993F8-FC86-4A42-9CE6-7D176A6C7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45" y="5229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en-US" altLang="ru-RU" sz="3200" dirty="0"/>
              <a:t>115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006" name="Picture 6">
            <a:extLst>
              <a:ext uri="{FF2B5EF4-FFF2-40B4-BE49-F238E27FC236}">
                <a16:creationId xmlns:a16="http://schemas.microsoft.com/office/drawing/2014/main" id="{9706610D-BA51-4C66-BE72-8AB73111A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2244725"/>
            <a:ext cx="2586037" cy="237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>
            <a:extLst>
              <a:ext uri="{FF2B5EF4-FFF2-40B4-BE49-F238E27FC236}">
                <a16:creationId xmlns:a16="http://schemas.microsoft.com/office/drawing/2014/main" id="{5011211C-E180-4B59-B4D0-89BBF4DB1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22243" name="Text Box 3">
            <a:extLst>
              <a:ext uri="{FF2B5EF4-FFF2-40B4-BE49-F238E27FC236}">
                <a16:creationId xmlns:a16="http://schemas.microsoft.com/office/drawing/2014/main" id="{C2939DD0-817B-4A5B-922B-14ABAF69D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Углы </a:t>
            </a:r>
            <a:r>
              <a:rPr lang="ru-RU" altLang="ru-RU" sz="3200" dirty="0">
                <a:cs typeface="Times New Roman" panose="02020603050405020304" pitchFamily="18" charset="0"/>
              </a:rPr>
              <a:t>треугольник</a:t>
            </a:r>
            <a:r>
              <a:rPr lang="ru-RU" altLang="ru-RU" sz="3200" dirty="0"/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равны соответственно 40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, 60</a:t>
            </a:r>
            <a:r>
              <a:rPr lang="ru-RU" altLang="ru-RU" sz="3200" baseline="30000" dirty="0"/>
              <a:t>о </a:t>
            </a:r>
            <a:r>
              <a:rPr lang="ru-RU" altLang="ru-RU" sz="3200" dirty="0"/>
              <a:t>и 80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</a:t>
            </a:r>
            <a:r>
              <a:rPr lang="ru-RU" altLang="ru-RU" sz="3200" dirty="0">
                <a:cs typeface="Times New Roman" panose="02020603050405020304" pitchFamily="18" charset="0"/>
              </a:rPr>
              <a:t>йдите уг</a:t>
            </a:r>
            <a:r>
              <a:rPr lang="ru-RU" altLang="ru-RU" sz="3200" dirty="0"/>
              <a:t>ол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между высотами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BB</a:t>
            </a:r>
            <a:r>
              <a:rPr lang="en-US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22244" name="Text Box 4">
            <a:extLst>
              <a:ext uri="{FF2B5EF4-FFF2-40B4-BE49-F238E27FC236}">
                <a16:creationId xmlns:a16="http://schemas.microsoft.com/office/drawing/2014/main" id="{D4C284E9-5B59-4D28-B6F4-6F65DD5DA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en-US" altLang="ru-RU" sz="3200" dirty="0"/>
              <a:t>80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22246" name="Picture 6">
            <a:extLst>
              <a:ext uri="{FF2B5EF4-FFF2-40B4-BE49-F238E27FC236}">
                <a16:creationId xmlns:a16="http://schemas.microsoft.com/office/drawing/2014/main" id="{DA7936EF-0E09-40C6-BEA7-567BD1F3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50520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B49DCDA-A168-4FEA-B4AA-E91BEF473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89604C8-B412-4076-ABCD-592EF301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736214"/>
            <a:ext cx="9067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2800" dirty="0"/>
              <a:t>Докажите, что е</a:t>
            </a:r>
            <a:r>
              <a:rPr lang="ru-RU" altLang="ru-RU" sz="2800" dirty="0">
                <a:cs typeface="Times New Roman" panose="02020603050405020304" pitchFamily="18" charset="0"/>
              </a:rPr>
              <a:t>сли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BB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CC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– высоты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, то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равен углу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559993A8-AF6F-4BF8-9755-A9625FF42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186" y="1912180"/>
            <a:ext cx="574971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sz="2800" dirty="0">
                <a:cs typeface="Times New Roman" panose="02020603050405020304" pitchFamily="18" charset="0"/>
              </a:rPr>
              <a:t>На сторонах </a:t>
            </a:r>
            <a:r>
              <a:rPr lang="en-US" altLang="ru-RU" sz="2800" i="1" dirty="0">
                <a:cs typeface="Times New Roman" panose="02020603050405020304" pitchFamily="18" charset="0"/>
              </a:rPr>
              <a:t>BC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en-US" altLang="ru-RU" sz="2800" i="1" dirty="0">
                <a:cs typeface="Times New Roman" panose="02020603050405020304" pitchFamily="18" charset="0"/>
              </a:rPr>
              <a:t>AC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, как на диаметрах, опишем окружности.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Они пройдут через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.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равен углу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AC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как углы, опирающиеся на одну дугу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endParaRPr lang="ru-RU" altLang="ru-RU" sz="2800" dirty="0"/>
          </a:p>
        </p:txBody>
      </p:sp>
      <p:sp>
        <p:nvSpPr>
          <p:cNvPr id="43016" name="Text Box 10">
            <a:extLst>
              <a:ext uri="{FF2B5EF4-FFF2-40B4-BE49-F238E27FC236}">
                <a16:creationId xmlns:a16="http://schemas.microsoft.com/office/drawing/2014/main" id="{3938F843-E718-464D-AC5B-F5D4F8BDA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5110018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AC </a:t>
            </a:r>
            <a:r>
              <a:rPr lang="ru-RU" altLang="ru-RU" sz="2800" dirty="0">
                <a:cs typeface="Times New Roman" panose="02020603050405020304" pitchFamily="18" charset="0"/>
              </a:rPr>
              <a:t>равен углу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dirty="0">
                <a:cs typeface="Times New Roman" panose="02020603050405020304" pitchFamily="18" charset="0"/>
              </a:rPr>
              <a:t>.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BC </a:t>
            </a:r>
            <a:r>
              <a:rPr lang="ru-RU" altLang="ru-RU" sz="2800" dirty="0">
                <a:cs typeface="Times New Roman" panose="02020603050405020304" pitchFamily="18" charset="0"/>
              </a:rPr>
              <a:t>равен углу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, как углы, опирающиеся на одну дугу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. Следовательно,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равен углу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885DF5-D999-47BB-B8AA-17DDCFAE0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0" y="2464165"/>
            <a:ext cx="2591963" cy="21455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A08F7A-3D97-4B07-B507-D44D30B19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64" y="2406357"/>
            <a:ext cx="3024336" cy="22611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251" y="684537"/>
            <a:ext cx="9147036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Докажите, что е</a:t>
            </a:r>
            <a:r>
              <a:rPr lang="ru-RU" sz="2800" dirty="0">
                <a:cs typeface="Times New Roman" pitchFamily="18" charset="0"/>
              </a:rPr>
              <a:t>сли </a:t>
            </a:r>
            <a:r>
              <a:rPr lang="en-US" sz="2800" i="1" dirty="0">
                <a:cs typeface="Times New Roman" pitchFamily="18" charset="0"/>
              </a:rPr>
              <a:t>AA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CC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– высоты остроугольного треугольника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то они содержат биссектрисы треугольника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. Верно ли это для тупоугольного треугольника?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636912"/>
            <a:ext cx="339399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C2A0F5B-47F9-4EDE-AB6B-1C2D8F43A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</p:spTree>
    <p:extLst>
      <p:ext uri="{BB962C8B-B14F-4D97-AF65-F5344CB8AC3E}">
        <p14:creationId xmlns:p14="http://schemas.microsoft.com/office/powerpoint/2010/main" val="102066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-31881" y="32734"/>
            <a:ext cx="910850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 </a:t>
            </a:r>
            <a:r>
              <a:rPr lang="ru-RU" dirty="0">
                <a:cs typeface="Times New Roman" pitchFamily="18" charset="0"/>
              </a:rPr>
              <a:t>На сторонах 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, как на диаметрах, опишем окружности.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Они пройдут через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AC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как углы, опирающиеся на одну дугу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, как углы, опирающиеся на одну дугу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. Следовательно, угол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ru-RU" dirty="0">
                <a:cs typeface="Times New Roman" pitchFamily="18" charset="0"/>
              </a:rPr>
              <a:t>т.е. высота </a:t>
            </a:r>
            <a:r>
              <a:rPr lang="en-US" i="1" dirty="0">
                <a:cs typeface="Times New Roman" pitchFamily="18" charset="0"/>
              </a:rPr>
              <a:t>CC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содержит биссектрису треугольника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проведённую из вершины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.</a:t>
            </a:r>
            <a:r>
              <a:rPr lang="ru-RU" dirty="0">
                <a:cs typeface="Times New Roman" pitchFamily="18" charset="0"/>
              </a:rPr>
              <a:t> Для тупоугольного треугольника это неверно. Пример приведен на рисунке.</a:t>
            </a:r>
            <a:endParaRPr lang="ru-RU" dirty="0"/>
          </a:p>
        </p:txBody>
      </p:sp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69878"/>
            <a:ext cx="2592288" cy="255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74072"/>
            <a:ext cx="2712930" cy="235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272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168352" cy="268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504" y="692696"/>
                <a:ext cx="917588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sz="2800" dirty="0"/>
                  <a:t>В остроугольном треугольнике </a:t>
                </a:r>
                <a:r>
                  <a:rPr lang="en-US" sz="2800" i="1" dirty="0"/>
                  <a:t>ABC </a:t>
                </a:r>
                <a:r>
                  <a:rPr lang="en-US" sz="2800" i="1" dirty="0">
                    <a:cs typeface="Times New Roman" pitchFamily="18" charset="0"/>
                  </a:rPr>
                  <a:t>AA</a:t>
                </a:r>
                <a:r>
                  <a:rPr lang="ru-RU" sz="2800" baseline="-30000" dirty="0">
                    <a:cs typeface="Times New Roman" pitchFamily="18" charset="0"/>
                  </a:rPr>
                  <a:t>1</a:t>
                </a:r>
                <a:r>
                  <a:rPr lang="ru-RU" sz="2800" dirty="0">
                    <a:cs typeface="Times New Roman" pitchFamily="18" charset="0"/>
                  </a:rPr>
                  <a:t>, </a:t>
                </a:r>
                <a:r>
                  <a:rPr lang="en-US" sz="2800" i="1" dirty="0">
                    <a:cs typeface="Times New Roman" pitchFamily="18" charset="0"/>
                  </a:rPr>
                  <a:t>BB</a:t>
                </a:r>
                <a:r>
                  <a:rPr lang="ru-RU" sz="2800" baseline="-30000" dirty="0">
                    <a:cs typeface="Times New Roman" pitchFamily="18" charset="0"/>
                  </a:rPr>
                  <a:t>1</a:t>
                </a:r>
                <a:r>
                  <a:rPr lang="ru-RU" sz="2800" dirty="0">
                    <a:cs typeface="Times New Roman" pitchFamily="18" charset="0"/>
                  </a:rPr>
                  <a:t>, </a:t>
                </a:r>
                <a:r>
                  <a:rPr lang="en-US" sz="2800" i="1" dirty="0">
                    <a:cs typeface="Times New Roman" pitchFamily="18" charset="0"/>
                  </a:rPr>
                  <a:t>CC</a:t>
                </a:r>
                <a:r>
                  <a:rPr lang="ru-RU" sz="2800" baseline="-30000" dirty="0">
                    <a:cs typeface="Times New Roman" pitchFamily="18" charset="0"/>
                  </a:rPr>
                  <a:t>1</a:t>
                </a:r>
                <a:r>
                  <a:rPr lang="ru-RU" sz="2800" dirty="0">
                    <a:cs typeface="Times New Roman" pitchFamily="18" charset="0"/>
                  </a:rPr>
                  <a:t> – высоты,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α</m:t>
                    </m:r>
                  </m:oMath>
                </a14:m>
                <a:r>
                  <a:rPr lang="en-US" sz="2800" i="1" dirty="0"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  <a:ea typeface="Cambria Math"/>
                      </a:rPr>
                      <m:t>β</m:t>
                    </m:r>
                  </m:oMath>
                </a14:m>
                <a:r>
                  <a:rPr lang="en-US" sz="2800" i="1" dirty="0"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800" i="1" dirty="0">
                    <a:cs typeface="Times New Roman" pitchFamily="18" charset="0"/>
                  </a:rPr>
                  <a:t> </a:t>
                </a:r>
                <a:r>
                  <a:rPr lang="ru-RU" sz="2800" dirty="0">
                    <a:cs typeface="Times New Roman" pitchFamily="18" charset="0"/>
                  </a:rPr>
                  <a:t>Найдите углы треугольника </a:t>
                </a:r>
                <a:r>
                  <a:rPr lang="en-US" sz="2800" i="1" dirty="0">
                    <a:cs typeface="Times New Roman" pitchFamily="18" charset="0"/>
                  </a:rPr>
                  <a:t>A</a:t>
                </a:r>
                <a:r>
                  <a:rPr lang="en-US" sz="2800" baseline="-25000" dirty="0">
                    <a:cs typeface="Times New Roman" pitchFamily="18" charset="0"/>
                  </a:rPr>
                  <a:t>1</a:t>
                </a:r>
                <a:r>
                  <a:rPr lang="en-US" sz="2800" i="1" dirty="0">
                    <a:cs typeface="Times New Roman" pitchFamily="18" charset="0"/>
                  </a:rPr>
                  <a:t>B</a:t>
                </a:r>
                <a:r>
                  <a:rPr lang="en-US" sz="2800" baseline="-25000" dirty="0">
                    <a:cs typeface="Times New Roman" pitchFamily="18" charset="0"/>
                  </a:rPr>
                  <a:t>1</a:t>
                </a:r>
                <a:r>
                  <a:rPr lang="en-US" sz="2800" i="1" dirty="0">
                    <a:cs typeface="Times New Roman" pitchFamily="18" charset="0"/>
                  </a:rPr>
                  <a:t>C</a:t>
                </a:r>
                <a:r>
                  <a:rPr lang="en-US" sz="2800" baseline="-25000" dirty="0">
                    <a:cs typeface="Times New Roman" pitchFamily="18" charset="0"/>
                  </a:rPr>
                  <a:t>1</a:t>
                </a:r>
                <a:r>
                  <a:rPr lang="ru-RU" sz="2800" dirty="0">
                    <a:cs typeface="Times New Roman" pitchFamily="18" charset="0"/>
                  </a:rPr>
                  <a:t>. </a:t>
                </a:r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2696"/>
                <a:ext cx="9175881" cy="1384995"/>
              </a:xfrm>
              <a:prstGeom prst="rect">
                <a:avLst/>
              </a:prstGeom>
              <a:blipFill>
                <a:blip r:embed="rId4"/>
                <a:stretch>
                  <a:fillRect l="-1395" t="-4846" r="-1329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0781AEA-BC49-4FC9-851E-C99165E79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DA0A69BF-027B-4B83-88EE-83F7794133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17" y="5229200"/>
                <a:ext cx="9108708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  <a:cs typeface="Times New Roman" pitchFamily="18" charset="0"/>
                      </a:rPr>
                      <m:t>180</m:t>
                    </m:r>
                    <m:r>
                      <a:rPr lang="en-US" sz="28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  <m:r>
                      <a:rPr lang="en-US" sz="2800" dirty="0">
                        <a:latin typeface="Cambria Math"/>
                        <a:ea typeface="Cambria Math"/>
                        <a:cs typeface="Times New Roman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</a:rPr>
                      <m:t>α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  <a:cs typeface="Times New Roman" pitchFamily="18" charset="0"/>
                      </a:rPr>
                      <m:t>180</m:t>
                    </m:r>
                    <m:r>
                      <a:rPr lang="en-US" sz="28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  <m:r>
                      <a:rPr lang="en-US" sz="2800" dirty="0">
                        <a:latin typeface="Cambria Math"/>
                        <a:ea typeface="Cambria Math"/>
                        <a:cs typeface="Times New Roman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</a:rPr>
                      <m:t>β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  <a:cs typeface="Times New Roman" pitchFamily="18" charset="0"/>
                      </a:rPr>
                      <m:t>180</m:t>
                    </m:r>
                    <m:r>
                      <a:rPr lang="en-US" sz="28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  <m:r>
                      <a:rPr lang="en-US" sz="2800" b="0" i="0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800" i="1" dirty="0">
                    <a:cs typeface="Times New Roman" pitchFamily="18" charset="0"/>
                  </a:rPr>
                  <a:t>. 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DA0A69BF-027B-4B83-88EE-83F779413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17" y="5229200"/>
                <a:ext cx="9108708" cy="1015663"/>
              </a:xfrm>
              <a:prstGeom prst="rect">
                <a:avLst/>
              </a:prstGeom>
              <a:blipFill>
                <a:blip r:embed="rId5"/>
                <a:stretch>
                  <a:fillRect t="-1807" b="-162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89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389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Окружность Эйлера*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576698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Пусть в треугольнике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обозначают основания медиан, проведённых из соответствующих вершин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;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 – основания высот, опущенных из соответствующих вершин; </a:t>
            </a:r>
            <a:r>
              <a:rPr lang="en-US" i="1" dirty="0">
                <a:cs typeface="Times New Roman" pitchFamily="18" charset="0"/>
              </a:rPr>
              <a:t>H</a:t>
            </a:r>
            <a:r>
              <a:rPr lang="ru-RU" dirty="0">
                <a:cs typeface="Times New Roman" pitchFamily="18" charset="0"/>
              </a:rPr>
              <a:t> – точка пересечения этих высот или их продолжений;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 – середины отрезков </a:t>
            </a:r>
            <a:r>
              <a:rPr lang="en-US" i="1" dirty="0">
                <a:cs typeface="Times New Roman" pitchFamily="18" charset="0"/>
              </a:rPr>
              <a:t>AH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BH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CH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64088" y="2481897"/>
            <a:ext cx="3779912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Докажите, что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baseline="-30000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ru-RU" baseline="-30000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3 </a:t>
            </a:r>
            <a:r>
              <a:rPr lang="ru-RU" dirty="0">
                <a:cs typeface="Times New Roman" pitchFamily="18" charset="0"/>
              </a:rPr>
              <a:t>принадлежат одной окружности, называемой окружностью девяти точек, или окружностью Эйлера.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375D53-4D55-4573-7CC2-6A020B8E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8D3BFB-613B-2D59-A035-76D223F3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95" y="2708920"/>
            <a:ext cx="4820323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6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Text Box 3">
            <a:extLst>
              <a:ext uri="{FF2B5EF4-FFF2-40B4-BE49-F238E27FC236}">
                <a16:creationId xmlns:a16="http://schemas.microsoft.com/office/drawing/2014/main" id="{FAE223B8-A3B7-44CB-B30B-549E11780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 замечательным линиям треугольника мы отнесём:</a:t>
            </a:r>
          </a:p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- медианы;</a:t>
            </a:r>
          </a:p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- биссектрисы;</a:t>
            </a:r>
          </a:p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- высоты;</a:t>
            </a:r>
          </a:p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- описанная окружность;</a:t>
            </a:r>
          </a:p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- вписанная окружность;</a:t>
            </a:r>
          </a:p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 др.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Text Box 7"/>
              <p:cNvSpPr txBox="1">
                <a:spLocks noChangeArrowheads="1"/>
              </p:cNvSpPr>
              <p:nvPr/>
            </p:nvSpPr>
            <p:spPr bwMode="auto">
              <a:xfrm>
                <a:off x="9625" y="0"/>
                <a:ext cx="91440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sz="2000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sz="2000" dirty="0"/>
                  <a:t>Проведем окружность через точки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. </a:t>
                </a:r>
                <a:r>
                  <a:rPr lang="ru-RU" sz="2000" dirty="0"/>
                  <a:t>Отрезок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</a:t>
                </a:r>
                <a:r>
                  <a:rPr lang="ru-RU" sz="2000" dirty="0"/>
                  <a:t>будет её диаметром. Так как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:r>
                  <a:rPr lang="ru-RU" sz="2000" dirty="0"/>
                  <a:t>– средняя линия треугольника </a:t>
                </a:r>
                <a:r>
                  <a:rPr lang="en-US" sz="2000" i="1" dirty="0"/>
                  <a:t>ABC</a:t>
                </a:r>
                <a:r>
                  <a:rPr lang="ru-RU" sz="2000" dirty="0"/>
                  <a:t>, то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|| </a:t>
                </a:r>
                <a:r>
                  <a:rPr lang="en-US" sz="2000" i="1" dirty="0"/>
                  <a:t>AC</a:t>
                </a:r>
                <a:r>
                  <a:rPr lang="en-US" sz="2000" dirty="0"/>
                  <a:t>. </a:t>
                </a:r>
                <a:r>
                  <a:rPr lang="ru-RU" sz="2000" dirty="0"/>
                  <a:t>Так как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</a:t>
                </a:r>
                <a:r>
                  <a:rPr lang="ru-RU" sz="2000" dirty="0"/>
                  <a:t>– средняя линия треугольника </a:t>
                </a:r>
                <a:r>
                  <a:rPr lang="en-US" sz="2000" i="1" dirty="0"/>
                  <a:t>BCH</a:t>
                </a:r>
                <a:r>
                  <a:rPr lang="ru-RU" sz="2000" dirty="0"/>
                  <a:t>, то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|| </a:t>
                </a:r>
                <a:r>
                  <a:rPr lang="en-US" sz="2000" i="1" dirty="0"/>
                  <a:t>BH</a:t>
                </a:r>
                <a:r>
                  <a:rPr lang="en-US" sz="2000" dirty="0"/>
                  <a:t>. </a:t>
                </a:r>
                <a:r>
                  <a:rPr lang="ru-RU" sz="2000" dirty="0"/>
                  <a:t>Значит,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и, следовательно, точка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ru-RU" sz="2000" dirty="0"/>
                  <a:t> принадлежит этой окружности. </a:t>
                </a:r>
              </a:p>
            </p:txBody>
          </p:sp>
        </mc:Choice>
        <mc:Fallback xmlns="">
          <p:sp>
            <p:nvSpPr>
              <p:cNvPr id="4710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5" y="0"/>
                <a:ext cx="9144000" cy="1384995"/>
              </a:xfrm>
              <a:prstGeom prst="rect">
                <a:avLst/>
              </a:prstGeom>
              <a:blipFill>
                <a:blip r:embed="rId3"/>
                <a:stretch>
                  <a:fillRect l="-733" r="-667" b="-70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0414E5-85EC-4A8C-32E3-07AEDCE1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B05728-E794-5B40-D2B0-E30717093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9" y="1844824"/>
            <a:ext cx="4791744" cy="387721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9C8838A-2E09-1C80-47DE-BCE8C50CC627}"/>
              </a:ext>
            </a:extLst>
          </p:cNvPr>
          <p:cNvGrpSpPr/>
          <p:nvPr/>
        </p:nvGrpSpPr>
        <p:grpSpPr>
          <a:xfrm>
            <a:off x="0" y="1379035"/>
            <a:ext cx="9068655" cy="4323952"/>
            <a:chOff x="0" y="1379035"/>
            <a:chExt cx="9068655" cy="43239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10">
                  <a:extLst>
                    <a:ext uri="{FF2B5EF4-FFF2-40B4-BE49-F238E27FC236}">
                      <a16:creationId xmlns:a16="http://schemas.microsoft.com/office/drawing/2014/main" id="{9FF6DA3C-9315-8EE0-FA2A-06A489558F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6533" y="1379035"/>
                  <a:ext cx="4262122" cy="2246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sz="2000" dirty="0"/>
                    <a:t>Аналогично, Так как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средняя линия треугольника </a:t>
                  </a:r>
                  <a:r>
                    <a:rPr lang="en-US" sz="2000" i="1" dirty="0"/>
                    <a:t>AHC</a:t>
                  </a:r>
                  <a:r>
                    <a:rPr lang="ru-RU" sz="2000" dirty="0"/>
                    <a:t>, то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|| </a:t>
                  </a:r>
                  <a:r>
                    <a:rPr lang="en-US" sz="2000" i="1" dirty="0"/>
                    <a:t>AC</a:t>
                  </a:r>
                  <a:r>
                    <a:rPr lang="en-US" sz="2000" dirty="0"/>
                    <a:t>. </a:t>
                  </a:r>
                  <a:r>
                    <a:rPr lang="ru-RU" sz="2000" dirty="0"/>
                    <a:t>Так как 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средняя линия треугольника </a:t>
                  </a:r>
                  <a:r>
                    <a:rPr lang="en-US" sz="2000" i="1" dirty="0"/>
                    <a:t>ABH</a:t>
                  </a:r>
                  <a:r>
                    <a:rPr lang="ru-RU" sz="2000" dirty="0"/>
                    <a:t>, то 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|| </a:t>
                  </a:r>
                  <a:r>
                    <a:rPr lang="en-US" sz="2000" i="1" dirty="0"/>
                    <a:t>BH</a:t>
                  </a:r>
                  <a:r>
                    <a:rPr lang="en-US" sz="2000" dirty="0"/>
                    <a:t>. </a:t>
                  </a:r>
                  <a:r>
                    <a:rPr lang="ru-RU" sz="2000" dirty="0"/>
                    <a:t>Значит, </a:t>
                  </a:r>
                  <a14:m>
                    <m:oMath xmlns:m="http://schemas.openxmlformats.org/officeDocument/2006/math">
                      <m:r>
                        <a:rPr lang="ru-RU" sz="2000" i="1">
                          <a:latin typeface="Cambria Math"/>
                          <a:ea typeface="Cambria Math"/>
                        </a:rPr>
                        <m:t>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=90°</m:t>
                      </m:r>
                    </m:oMath>
                  </a14:m>
                  <a:r>
                    <a:rPr lang="ru-RU" sz="2000" dirty="0"/>
                    <a:t> и, следовательно, точка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ru-RU" sz="2000" dirty="0"/>
                    <a:t> принадлежит этой окружности.</a:t>
                  </a:r>
                </a:p>
              </p:txBody>
            </p:sp>
          </mc:Choice>
          <mc:Fallback xmlns="">
            <p:sp>
              <p:nvSpPr>
                <p:cNvPr id="8" name="Text Box 10">
                  <a:extLst>
                    <a:ext uri="{FF2B5EF4-FFF2-40B4-BE49-F238E27FC236}">
                      <a16:creationId xmlns:a16="http://schemas.microsoft.com/office/drawing/2014/main" id="{9FF6DA3C-9315-8EE0-FA2A-06A489558F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6533" y="1379035"/>
                  <a:ext cx="4262122" cy="2246769"/>
                </a:xfrm>
                <a:prstGeom prst="rect">
                  <a:avLst/>
                </a:prstGeom>
                <a:blipFill>
                  <a:blip r:embed="rId5"/>
                  <a:stretch>
                    <a:fillRect l="-1429" t="-1355" r="-1429" b="-379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9EEE150-E595-A2E6-0BD9-3FE946429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844824"/>
              <a:ext cx="4791744" cy="3858163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7CCB24B-ADBB-4CBF-7061-183D5B2C3C36}"/>
              </a:ext>
            </a:extLst>
          </p:cNvPr>
          <p:cNvGrpSpPr/>
          <p:nvPr/>
        </p:nvGrpSpPr>
        <p:grpSpPr>
          <a:xfrm>
            <a:off x="5263" y="1844824"/>
            <a:ext cx="9123948" cy="4643302"/>
            <a:chOff x="5263" y="1844824"/>
            <a:chExt cx="9123948" cy="46433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867089" y="3625804"/>
                  <a:ext cx="4262122" cy="28623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прямоугольник, значит,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диаметр окружности. Так как</a:t>
                  </a:r>
                  <a14:m>
                    <m:oMath xmlns:m="http://schemas.openxmlformats.org/officeDocument/2006/math">
                      <m:r>
                        <a:rPr lang="ru-R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ru-RU" sz="2000" dirty="0"/>
                    <a:t>, то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принадлежит окружности. Таким образом, мы доказали, что этой окружности принадлежат точки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. </a:t>
                  </a:r>
                  <a:r>
                    <a:rPr lang="ru-RU" sz="2000" dirty="0"/>
                    <a:t>Аналогично доказывается, что этой окружности принадлежат точки </a:t>
                  </a:r>
                  <a:r>
                    <a:rPr lang="en-US" sz="2000" i="1" dirty="0"/>
                    <a:t>B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B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B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. </a:t>
                  </a:r>
                  <a:endParaRPr lang="ru-RU" sz="2000" dirty="0"/>
                </a:p>
              </p:txBody>
            </p:sp>
          </mc:Choice>
          <mc:Fallback xmlns="">
            <p:sp>
              <p:nvSpPr>
                <p:cNvPr id="47113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67089" y="3625804"/>
                  <a:ext cx="4262122" cy="2862322"/>
                </a:xfrm>
                <a:prstGeom prst="rect">
                  <a:avLst/>
                </a:prstGeom>
                <a:blipFill>
                  <a:blip r:embed="rId7"/>
                  <a:stretch>
                    <a:fillRect l="-1429" t="-1279" r="-1429" b="-298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2D512CC-EF67-17FE-0933-BB05FF56D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63" y="1844824"/>
              <a:ext cx="4810796" cy="3867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31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/>
              <a:t>Радиус окружности, описанной около треугольника </a:t>
            </a:r>
            <a:r>
              <a:rPr lang="en-US" sz="2800" i="1" dirty="0"/>
              <a:t>ABC</a:t>
            </a:r>
            <a:r>
              <a:rPr lang="en-US" sz="2800" dirty="0"/>
              <a:t>,</a:t>
            </a:r>
            <a:r>
              <a:rPr lang="en-US" sz="2800" i="1" dirty="0"/>
              <a:t> </a:t>
            </a:r>
            <a:r>
              <a:rPr lang="ru-RU" sz="2800" dirty="0"/>
              <a:t>равен </a:t>
            </a:r>
            <a:r>
              <a:rPr lang="en-US" sz="2800" i="1" dirty="0"/>
              <a:t>R</a:t>
            </a:r>
            <a:r>
              <a:rPr lang="en-US" sz="2800" dirty="0"/>
              <a:t>. </a:t>
            </a:r>
            <a:r>
              <a:rPr lang="ru-RU" sz="2800" dirty="0"/>
              <a:t>Найдите радиус окружности Эйлера.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38036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F00AF8-0B85-3EDC-67E8-012B59CA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</p:spTree>
    <p:extLst>
      <p:ext uri="{BB962C8B-B14F-4D97-AF65-F5344CB8AC3E}">
        <p14:creationId xmlns:p14="http://schemas.microsoft.com/office/powerpoint/2010/main" val="2416873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26" y="188640"/>
                <a:ext cx="9134374" cy="178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Окружность Эйлера описана около треугольника, вершинами которого являются середины сторон треугольника </a:t>
                </a:r>
                <a:r>
                  <a:rPr lang="en-US" i="1" dirty="0"/>
                  <a:t>ABC</a:t>
                </a:r>
                <a:r>
                  <a:rPr lang="en-US" dirty="0"/>
                  <a:t>. </a:t>
                </a:r>
                <a:r>
                  <a:rPr lang="ru-RU" dirty="0"/>
                  <a:t>Следовательно, её радиус в два раза меньше радиуса описанной окружности, т. е. равен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" y="188640"/>
                <a:ext cx="9134374" cy="1783437"/>
              </a:xfrm>
              <a:prstGeom prst="rect">
                <a:avLst/>
              </a:prstGeom>
              <a:blipFill>
                <a:blip r:embed="rId3"/>
                <a:stretch>
                  <a:fillRect l="-1068" r="-1001" b="-2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931" y="1972077"/>
            <a:ext cx="425176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6836" y="908720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800" dirty="0"/>
              <a:t>	На клетчатой бумаге изобразите треугольник, как показано на рисунке. Отметьте нужные точки и проведите через них окружность Эйлера. Найдите её радиус, считая стороны клеток равными 1.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1" y="3140968"/>
            <a:ext cx="3318810" cy="247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6F6DEA0-36CF-C461-FCA7-7A7170416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</p:spTree>
    <p:extLst>
      <p:ext uri="{BB962C8B-B14F-4D97-AF65-F5344CB8AC3E}">
        <p14:creationId xmlns:p14="http://schemas.microsoft.com/office/powerpoint/2010/main" val="1291845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3396" y="116632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Ответ. </a:t>
            </a:r>
            <a:r>
              <a:rPr lang="ru-RU" sz="2800" dirty="0"/>
              <a:t>Окружность показана на рисунке. Её радиус равен 2,5.</a:t>
            </a:r>
            <a:endParaRPr lang="ru-RU" sz="2800" dirty="0">
              <a:solidFill>
                <a:srgbClr val="FF3300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70739"/>
            <a:ext cx="3826743" cy="288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230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52400" y="908720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/>
            <a:r>
              <a:rPr lang="ru-RU" sz="2800" dirty="0"/>
              <a:t>	На клетчатой бумаге изобразите треугольник, как показано на рисунке 3. Отметьте нужные точки и проведите через них окружность Эйлера. Найдите ее радиус, считая стороны клеток равными 1.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924944"/>
            <a:ext cx="4079726" cy="323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7D7582E-9E0C-55E2-6DEB-14861F928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</p:spTree>
    <p:extLst>
      <p:ext uri="{BB962C8B-B14F-4D97-AF65-F5344CB8AC3E}">
        <p14:creationId xmlns:p14="http://schemas.microsoft.com/office/powerpoint/2010/main" val="809747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179512" y="1956"/>
                <a:ext cx="8610600" cy="1217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3300"/>
                    </a:solidFill>
                  </a:rPr>
                  <a:t>	Ответ. </a:t>
                </a:r>
                <a:r>
                  <a:rPr lang="ru-RU" sz="2800" dirty="0"/>
                  <a:t>Окружность показана на рисунке. Её радиус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145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/>
                  <a:t>.</a:t>
                </a:r>
                <a:endParaRPr lang="ru-RU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956"/>
                <a:ext cx="8610600" cy="1217385"/>
              </a:xfrm>
              <a:prstGeom prst="rect">
                <a:avLst/>
              </a:prstGeom>
              <a:blipFill>
                <a:blip r:embed="rId3"/>
                <a:stretch>
                  <a:fillRect l="-1415" t="-5000" r="-1415" b="-4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9" y="1219341"/>
            <a:ext cx="4122588" cy="328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816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Радиус окружности, описанной около треугольника </a:t>
            </a:r>
            <a:r>
              <a:rPr lang="en-US" i="1" dirty="0"/>
              <a:t>ABC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ru-RU" dirty="0"/>
              <a:t>равен </a:t>
            </a:r>
            <a:r>
              <a:rPr lang="en-US" i="1" dirty="0"/>
              <a:t>R</a:t>
            </a:r>
            <a:r>
              <a:rPr lang="en-US" dirty="0"/>
              <a:t>. </a:t>
            </a:r>
            <a:r>
              <a:rPr lang="ru-RU" dirty="0"/>
              <a:t>Найдите радиус окружности, описанной около треугольника, вершинами которого являются основания высот треугольника </a:t>
            </a:r>
            <a:r>
              <a:rPr lang="en-US" i="1" dirty="0"/>
              <a:t>ABC</a:t>
            </a:r>
            <a:r>
              <a:rPr lang="ru-RU" dirty="0"/>
              <a:t>.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33" y="2780928"/>
            <a:ext cx="3215134" cy="310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D1525-99AE-5B2A-C993-D729AB915FBF}"/>
                  </a:ext>
                </a:extLst>
              </p:cNvPr>
              <p:cNvSpPr txBox="1"/>
              <p:nvPr/>
            </p:nvSpPr>
            <p:spPr>
              <a:xfrm>
                <a:off x="323528" y="5445224"/>
                <a:ext cx="2664296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D1525-99AE-5B2A-C993-D729AB915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45224"/>
                <a:ext cx="2664296" cy="700705"/>
              </a:xfrm>
              <a:prstGeom prst="rect">
                <a:avLst/>
              </a:prstGeom>
              <a:blipFill>
                <a:blip r:embed="rId4"/>
                <a:stretch>
                  <a:fillRect l="-4577" b="-1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D4958522-7592-212A-4C00-E1481ABA9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</p:spTree>
    <p:extLst>
      <p:ext uri="{BB962C8B-B14F-4D97-AF65-F5344CB8AC3E}">
        <p14:creationId xmlns:p14="http://schemas.microsoft.com/office/powerpoint/2010/main" val="23030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52400" y="907855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/>
            <a:r>
              <a:rPr lang="ru-RU" sz="2800" dirty="0"/>
              <a:t>	Пусть </a:t>
            </a:r>
            <a:r>
              <a:rPr lang="en-US" sz="2800" i="1" dirty="0"/>
              <a:t>H </a:t>
            </a:r>
            <a:r>
              <a:rPr lang="ru-RU" sz="2800" dirty="0"/>
              <a:t>– ортоцентр треугольника </a:t>
            </a:r>
            <a:r>
              <a:rPr lang="en-US" sz="2800" i="1" dirty="0"/>
              <a:t>ABC</a:t>
            </a:r>
            <a:r>
              <a:rPr lang="ru-RU" sz="2800" dirty="0"/>
              <a:t>. Докажите, что окружности Эйлера треугольников </a:t>
            </a:r>
            <a:r>
              <a:rPr lang="en-US" sz="2800" i="1" dirty="0"/>
              <a:t>ABC</a:t>
            </a:r>
            <a:r>
              <a:rPr lang="ru-RU" sz="2800" dirty="0"/>
              <a:t>, </a:t>
            </a:r>
            <a:r>
              <a:rPr lang="en-US" sz="2800" i="1" dirty="0"/>
              <a:t>ABH</a:t>
            </a:r>
            <a:r>
              <a:rPr lang="ru-RU" sz="2800" dirty="0"/>
              <a:t>, </a:t>
            </a:r>
            <a:r>
              <a:rPr lang="en-US" sz="2800" i="1" dirty="0"/>
              <a:t>ACH</a:t>
            </a:r>
            <a:r>
              <a:rPr lang="ru-RU" sz="2800" dirty="0"/>
              <a:t>, </a:t>
            </a:r>
            <a:r>
              <a:rPr lang="en-US" sz="2800" i="1" dirty="0"/>
              <a:t>BCH</a:t>
            </a:r>
            <a:r>
              <a:rPr lang="ru-RU" sz="2800" dirty="0"/>
              <a:t> совпадают.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10561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ECCA3CF-3CC7-904C-D6F0-F54BF4756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</p:spTree>
    <p:extLst>
      <p:ext uri="{BB962C8B-B14F-4D97-AF65-F5344CB8AC3E}">
        <p14:creationId xmlns:p14="http://schemas.microsoft.com/office/powerpoint/2010/main" val="3320449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753"/>
            <a:ext cx="89916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Докажем, например, что окружности Эйлера треугольников </a:t>
            </a:r>
            <a:r>
              <a:rPr lang="en-US" i="1" dirty="0"/>
              <a:t>ABC </a:t>
            </a:r>
            <a:r>
              <a:rPr lang="ru-RU" dirty="0"/>
              <a:t>и </a:t>
            </a:r>
            <a:r>
              <a:rPr lang="en-US" i="1" dirty="0"/>
              <a:t>ABH </a:t>
            </a:r>
            <a:r>
              <a:rPr lang="ru-RU" dirty="0"/>
              <a:t>совпадают. Действительно, основаниями высот треугольника </a:t>
            </a:r>
            <a:r>
              <a:rPr lang="en-US" i="1" dirty="0"/>
              <a:t>ABH</a:t>
            </a:r>
            <a:r>
              <a:rPr lang="ru-RU" dirty="0"/>
              <a:t> являются точки 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i="1" dirty="0"/>
              <a:t>B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i="1" dirty="0"/>
              <a:t>C</a:t>
            </a:r>
            <a:r>
              <a:rPr lang="ru-RU" baseline="-25000" dirty="0"/>
              <a:t>2</a:t>
            </a:r>
            <a:r>
              <a:rPr lang="ru-RU" dirty="0"/>
              <a:t>. Окружность Эйлера треугольника </a:t>
            </a:r>
            <a:r>
              <a:rPr lang="en-US" i="1" dirty="0"/>
              <a:t>ABH </a:t>
            </a:r>
            <a:r>
              <a:rPr lang="ru-RU" dirty="0"/>
              <a:t>проходит через эти точки, следовательно, она совпадает с окружностью Эйлера треугольника </a:t>
            </a:r>
            <a:r>
              <a:rPr lang="en-US" i="1" dirty="0"/>
              <a:t>ABC</a:t>
            </a:r>
            <a:r>
              <a:rPr lang="ru-RU" dirty="0"/>
              <a:t>. Аналогично доказывается, что окружности Эйлера треугольников </a:t>
            </a:r>
            <a:r>
              <a:rPr lang="en-US" i="1" dirty="0"/>
              <a:t>ABC</a:t>
            </a:r>
            <a:r>
              <a:rPr lang="ru-RU" dirty="0"/>
              <a:t>, </a:t>
            </a:r>
            <a:r>
              <a:rPr lang="en-US" i="1" dirty="0"/>
              <a:t>ACH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BCH</a:t>
            </a:r>
            <a:r>
              <a:rPr lang="ru-RU" dirty="0"/>
              <a:t> совпадают.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01" y="2924944"/>
            <a:ext cx="410561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0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8328" y="836712"/>
                <a:ext cx="916485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</a:t>
                </a:r>
                <a:r>
                  <a:rPr lang="ru-RU" sz="2800" dirty="0"/>
                  <a:t>Докажите, что медиана треугольника лежит ближе к большей стороне этого треугольника, т. е., если в треугольнике </a:t>
                </a:r>
                <a:r>
                  <a:rPr lang="en-US" sz="2800" i="1" dirty="0"/>
                  <a:t>ABC AC &gt; BC</a:t>
                </a:r>
                <a:r>
                  <a:rPr lang="en-US" sz="2800" dirty="0"/>
                  <a:t>, </a:t>
                </a:r>
                <a:r>
                  <a:rPr lang="ru-RU" sz="2800" dirty="0"/>
                  <a:t>то для медианы </a:t>
                </a:r>
                <a:r>
                  <a:rPr lang="en-US" sz="2800" i="1" dirty="0"/>
                  <a:t>CC</a:t>
                </a:r>
                <a:r>
                  <a:rPr lang="en-US" sz="2800" baseline="-25000" dirty="0"/>
                  <a:t>1 </a:t>
                </a:r>
                <a:r>
                  <a:rPr lang="ru-RU" sz="2800" dirty="0"/>
                  <a:t>выполняется неравенство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8" y="836712"/>
                <a:ext cx="9164855" cy="1815882"/>
              </a:xfrm>
              <a:prstGeom prst="rect">
                <a:avLst/>
              </a:prstGeom>
              <a:blipFill>
                <a:blip r:embed="rId3"/>
                <a:stretch>
                  <a:fillRect l="-1330" t="-3356" r="-1330" b="-8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924944"/>
            <a:ext cx="3024336" cy="271076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F629422-8110-4330-BB73-88CDC681F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</p:spTree>
    <p:extLst>
      <p:ext uri="{BB962C8B-B14F-4D97-AF65-F5344CB8AC3E}">
        <p14:creationId xmlns:p14="http://schemas.microsoft.com/office/powerpoint/2010/main" val="3734731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331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Прямая </a:t>
            </a:r>
            <a:r>
              <a:rPr lang="ru-RU" sz="3200" dirty="0" err="1">
                <a:solidFill>
                  <a:srgbClr val="FF3300"/>
                </a:solidFill>
              </a:rPr>
              <a:t>Симсона</a:t>
            </a:r>
            <a:r>
              <a:rPr lang="ru-RU" sz="3200" dirty="0">
                <a:solidFill>
                  <a:srgbClr val="FF3300"/>
                </a:solidFill>
              </a:rPr>
              <a:t>*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50164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Докажите, что д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 произвольного треугольника основания перпендикуляров, опущенных из любой точки описанной окружности на стороны треугольника или их продолжения, лежат на одной прямой, называемой прямой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Симсона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7864" y="2132856"/>
                <a:ext cx="5796136" cy="4154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sz="2000" dirty="0">
                    <a:solidFill>
                      <a:srgbClr val="FF0000"/>
                    </a:solidFill>
                    <a:cs typeface="Times New Roman" pitchFamily="18" charset="0"/>
                  </a:rPr>
                  <a:t>Решение. </a:t>
                </a:r>
                <a:r>
                  <a:rPr lang="ru-RU" sz="2000" dirty="0">
                    <a:cs typeface="Times New Roman" pitchFamily="18" charset="0"/>
                  </a:rPr>
                  <a:t>П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усть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P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произвольная точка, лежащая на окружности, описанной около треугольника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ABC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D, E, F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основания перпендикуляров, опущенных из точки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на стороны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AB</a:t>
                </a:r>
                <a:r>
                  <a:rPr lang="en-US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BC</a:t>
                </a:r>
                <a:r>
                  <a:rPr lang="en-US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AC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треугольника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Заметим, что в случае, если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прямая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AP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проходит через центр окружности, то точки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совпадают с вершинами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В противном случае, один из углов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ABP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или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ACP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острый, а другой – тупой. Из этого следует, что точки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будут расположены по разные стороны от прямой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BC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для того, чтобы доказать, что точки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D, E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лежат на одной прямой, достаточно проверить, что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𝐵𝐸𝐷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𝐶𝐸𝐹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2132856"/>
                <a:ext cx="5796136" cy="4154984"/>
              </a:xfrm>
              <a:prstGeom prst="rect">
                <a:avLst/>
              </a:prstGeom>
              <a:blipFill>
                <a:blip r:embed="rId3"/>
                <a:stretch>
                  <a:fillRect l="-1052" r="-1157" b="-1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9671D1-9900-827E-D069-CA63F1603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1" y="2346928"/>
            <a:ext cx="3300203" cy="34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15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61" y="0"/>
                <a:ext cx="9096339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sz="2000" dirty="0">
                    <a:solidFill>
                      <a:srgbClr val="FF0000"/>
                    </a:solidFill>
                    <a:cs typeface="Times New Roman" pitchFamily="18" charset="0"/>
                  </a:rPr>
                  <a:t>Продолжение. </a:t>
                </a:r>
                <a:r>
                  <a:rPr lang="ru-RU" sz="2000" dirty="0"/>
                  <a:t>Опишем окружность с диаметром </a:t>
                </a:r>
                <a:r>
                  <a:rPr lang="ru-RU" sz="2000" i="1" dirty="0"/>
                  <a:t>CP</a:t>
                </a:r>
                <a:r>
                  <a:rPr lang="ru-RU" sz="2000" dirty="0"/>
                  <a:t>. Так как 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CFP = 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CEP = </a:t>
                </a:r>
                <a:r>
                  <a:rPr lang="ru-RU" sz="2000" dirty="0"/>
                  <a:t>90</a:t>
                </a:r>
                <a:r>
                  <a:rPr lang="ru-RU" sz="2000" baseline="30000" dirty="0"/>
                  <a:t>о</a:t>
                </a:r>
                <a:r>
                  <a:rPr lang="ru-RU" sz="2000" dirty="0"/>
                  <a:t>, то точки </a:t>
                </a:r>
                <a:r>
                  <a:rPr lang="ru-RU" sz="2000" i="1" dirty="0"/>
                  <a:t>E</a:t>
                </a:r>
                <a:r>
                  <a:rPr lang="ru-RU" sz="2000" dirty="0"/>
                  <a:t> и </a:t>
                </a:r>
                <a:r>
                  <a:rPr lang="ru-RU" sz="2000" i="1" dirty="0"/>
                  <a:t>F</a:t>
                </a:r>
                <a:r>
                  <a:rPr lang="ru-RU" sz="2000" dirty="0"/>
                  <a:t> лежат на этой окружности. Поэтому 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CEF =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CPF </a:t>
                </a:r>
                <a:r>
                  <a:rPr lang="ru-RU" sz="2000" dirty="0"/>
                  <a:t>как вписанные углы, опирающиеся на одну дугу окружности. Далее, 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CPF = </a:t>
                </a:r>
                <a:r>
                  <a:rPr lang="ru-RU" sz="2000" dirty="0"/>
                  <a:t>90</a:t>
                </a:r>
                <a:r>
                  <a:rPr lang="ru-RU" sz="2000" baseline="30000" dirty="0"/>
                  <a:t>о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PCF =</a:t>
                </a:r>
                <a:r>
                  <a:rPr lang="ru-RU" sz="2000" dirty="0"/>
                  <a:t> 90</a:t>
                </a:r>
                <a:r>
                  <a:rPr lang="ru-RU" sz="2000" baseline="30000" dirty="0"/>
                  <a:t>о</a:t>
                </a:r>
                <a:r>
                  <a:rPr lang="ru-RU" sz="2000" i="1" dirty="0"/>
                  <a:t> 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DBP = 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BPD. </a:t>
                </a:r>
                <a:r>
                  <a:rPr lang="ru-RU" sz="2000" dirty="0"/>
                  <a:t>Опишем окружность с диаметром </a:t>
                </a:r>
                <a:r>
                  <a:rPr lang="ru-RU" sz="2000" i="1" dirty="0"/>
                  <a:t>BP</a:t>
                </a:r>
                <a:r>
                  <a:rPr lang="ru-RU" sz="2000" dirty="0"/>
                  <a:t>. Так как 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BEP = 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BDP = </a:t>
                </a:r>
                <a:r>
                  <a:rPr lang="ru-RU" sz="2000" dirty="0"/>
                  <a:t>90</a:t>
                </a:r>
                <a:r>
                  <a:rPr lang="ru-RU" sz="2000" baseline="30000" dirty="0"/>
                  <a:t>о</a:t>
                </a:r>
                <a:r>
                  <a:rPr lang="ru-RU" sz="2000" dirty="0"/>
                  <a:t>, то точки </a:t>
                </a:r>
                <a:r>
                  <a:rPr lang="ru-RU" sz="2000" i="1" dirty="0"/>
                  <a:t>F </a:t>
                </a:r>
                <a:r>
                  <a:rPr lang="ru-RU" sz="2000" dirty="0"/>
                  <a:t>и </a:t>
                </a:r>
                <a:r>
                  <a:rPr lang="ru-RU" sz="2000" i="1" dirty="0"/>
                  <a:t>D </a:t>
                </a:r>
                <a:r>
                  <a:rPr lang="ru-RU" sz="2000" dirty="0"/>
                  <a:t>лежат на этой окружности. Поэтому 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BPD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BED</a:t>
                </a:r>
                <a:r>
                  <a:rPr lang="ru-RU" sz="2000" dirty="0"/>
                  <a:t>. Следовательно, окончательно получаем, что 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𝐵𝐸𝐷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𝐶𝐸𝐹</m:t>
                    </m:r>
                  </m:oMath>
                </a14:m>
                <a:r>
                  <a:rPr lang="ru-RU" sz="2000" dirty="0"/>
                  <a:t>. Значит точки </a:t>
                </a:r>
                <a:r>
                  <a:rPr lang="ru-RU" sz="2000" i="1" dirty="0"/>
                  <a:t>D, E, F </a:t>
                </a:r>
                <a:r>
                  <a:rPr lang="ru-RU" sz="2000" dirty="0"/>
                  <a:t>лежат на одной прямой. </a:t>
                </a:r>
                <a:endParaRPr lang="en-US" sz="2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61" y="0"/>
                <a:ext cx="9096339" cy="2308324"/>
              </a:xfrm>
              <a:prstGeom prst="rect">
                <a:avLst/>
              </a:prstGeom>
              <a:blipFill>
                <a:blip r:embed="rId3"/>
                <a:stretch>
                  <a:fillRect l="-737" r="-670" b="-36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9671D1-9900-827E-D069-CA63F1603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2416820"/>
            <a:ext cx="388599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50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866048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Докажите, что что если основания перпендикуляров, опущенных из точки </a:t>
            </a:r>
            <a:r>
              <a:rPr lang="en-US" i="1" dirty="0">
                <a:cs typeface="Times New Roman" pitchFamily="18" charset="0"/>
              </a:rPr>
              <a:t>P </a:t>
            </a:r>
            <a:r>
              <a:rPr lang="ru-RU" dirty="0">
                <a:cs typeface="Times New Roman" pitchFamily="18" charset="0"/>
              </a:rPr>
              <a:t>на стороны треугольника </a:t>
            </a:r>
            <a:r>
              <a:rPr lang="en-US" i="1" dirty="0">
                <a:cs typeface="Times New Roman" pitchFamily="18" charset="0"/>
              </a:rPr>
              <a:t>ABC </a:t>
            </a:r>
            <a:r>
              <a:rPr lang="ru-RU" dirty="0">
                <a:cs typeface="Times New Roman" pitchFamily="18" charset="0"/>
              </a:rPr>
              <a:t>или их продолжения, принадлежат одной прямой, то точка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ru-RU" dirty="0">
                <a:cs typeface="Times New Roman" pitchFamily="18" charset="0"/>
              </a:rPr>
              <a:t> принадлежит окружности, описанной около 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en-US" dirty="0"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7069" y="2638864"/>
                <a:ext cx="5796136" cy="3539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sz="2000" dirty="0">
                    <a:solidFill>
                      <a:srgbClr val="FF0000"/>
                    </a:solidFill>
                    <a:cs typeface="Times New Roman" pitchFamily="18" charset="0"/>
                  </a:rPr>
                  <a:t>Решение. </a:t>
                </a:r>
                <a:r>
                  <a:rPr lang="ru-RU" sz="2000" dirty="0">
                    <a:cs typeface="Times New Roman" pitchFamily="18" charset="0"/>
                  </a:rPr>
                  <a:t>П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усть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D, E, F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основания перпендикуляров, опущенных из точки 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на стороны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AB</a:t>
                </a:r>
                <a:r>
                  <a:rPr lang="en-US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BC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ea typeface="Times New Roman" panose="02020603050405020304" pitchFamily="18" charset="0"/>
                  </a:rPr>
                  <a:t>и продолжение стороны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AC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треугольника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Проведём окружности с диаметрами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BP </a:t>
                </a:r>
                <a:r>
                  <a:rPr lang="ru-RU" sz="2000" dirty="0">
                    <a:ea typeface="Times New Roman" panose="02020603050405020304" pitchFamily="18" charset="0"/>
                  </a:rPr>
                  <a:t>и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CP</a:t>
                </a:r>
                <a:r>
                  <a:rPr lang="en-US" sz="2000" dirty="0">
                    <a:ea typeface="Times New Roman" panose="02020603050405020304" pitchFamily="18" charset="0"/>
                  </a:rPr>
                  <a:t>. </a:t>
                </a:r>
                <a:r>
                  <a:rPr lang="ru-RU" sz="2000" dirty="0">
                    <a:ea typeface="Times New Roman" panose="02020603050405020304" pitchFamily="18" charset="0"/>
                  </a:rPr>
                  <a:t>Точки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D</a:t>
                </a:r>
                <a:r>
                  <a:rPr lang="en-US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E </a:t>
                </a:r>
                <a:r>
                  <a:rPr lang="ru-RU" sz="2000" dirty="0">
                    <a:ea typeface="Times New Roman" panose="02020603050405020304" pitchFamily="18" charset="0"/>
                  </a:rPr>
                  <a:t>будут принадлежать первой окружности, точки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E</a:t>
                </a:r>
                <a:r>
                  <a:rPr lang="en-US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F </a:t>
                </a:r>
                <a:r>
                  <a:rPr lang="ru-RU" sz="2000" dirty="0">
                    <a:ea typeface="Times New Roman" panose="02020603050405020304" pitchFamily="18" charset="0"/>
                  </a:rPr>
                  <a:t>– второй.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𝐵𝑃𝐸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=180°−∠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𝐵𝐷𝐸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𝐴𝐷𝐹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𝐶𝑃𝐸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𝐶𝐹𝐸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𝐵𝑃𝐶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𝐵𝑃𝐸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=180°−∠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. </a:t>
                </a:r>
                <a:r>
                  <a:rPr lang="ru-RU" sz="2000" dirty="0">
                    <a:cs typeface="Times New Roman" pitchFamily="18" charset="0"/>
                  </a:rPr>
                  <a:t>Следовательно, точка </a:t>
                </a:r>
                <a:r>
                  <a:rPr lang="en-US" sz="2000" i="1" dirty="0">
                    <a:cs typeface="Times New Roman" pitchFamily="18" charset="0"/>
                  </a:rPr>
                  <a:t>P </a:t>
                </a:r>
                <a:r>
                  <a:rPr lang="ru-RU" sz="2000" dirty="0">
                    <a:cs typeface="Times New Roman" pitchFamily="18" charset="0"/>
                  </a:rPr>
                  <a:t>принадлежит окружности, описанной около треугольника </a:t>
                </a:r>
                <a:r>
                  <a:rPr lang="en-US" sz="2000" i="1" dirty="0">
                    <a:cs typeface="Times New Roman" pitchFamily="18" charset="0"/>
                  </a:rPr>
                  <a:t>ABC</a:t>
                </a:r>
                <a:r>
                  <a:rPr lang="ru-RU" sz="2000" dirty="0">
                    <a:cs typeface="Times New Roman" pitchFamily="18" charset="0"/>
                  </a:rPr>
                  <a:t>.</a:t>
                </a:r>
                <a:endParaRPr lang="en-US" sz="2000" i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7069" y="2638864"/>
                <a:ext cx="5796136" cy="3539430"/>
              </a:xfrm>
              <a:prstGeom prst="rect">
                <a:avLst/>
              </a:prstGeom>
              <a:blipFill>
                <a:blip r:embed="rId3"/>
                <a:stretch>
                  <a:fillRect l="-1052" r="-1157" b="-22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9671D1-9900-827E-D069-CA63F1603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1" y="2924944"/>
            <a:ext cx="3300203" cy="34245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2A247F-8E19-973D-65CE-1608A7C9A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</p:spTree>
    <p:extLst>
      <p:ext uri="{BB962C8B-B14F-4D97-AF65-F5344CB8AC3E}">
        <p14:creationId xmlns:p14="http://schemas.microsoft.com/office/powerpoint/2010/main" val="166616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866048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Даны треугольники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ADE </a:t>
            </a:r>
            <a:r>
              <a:rPr lang="ru-RU" dirty="0">
                <a:cs typeface="Times New Roman" pitchFamily="18" charset="0"/>
              </a:rPr>
              <a:t>с общим углом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ru-RU" dirty="0">
                <a:cs typeface="Times New Roman" pitchFamily="18" charset="0"/>
              </a:rPr>
              <a:t>стороны </a:t>
            </a:r>
            <a:r>
              <a:rPr lang="en-US" i="1" dirty="0">
                <a:cs typeface="Times New Roman" pitchFamily="18" charset="0"/>
              </a:rPr>
              <a:t>BC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DE </a:t>
            </a:r>
            <a:r>
              <a:rPr lang="ru-RU" dirty="0">
                <a:cs typeface="Times New Roman" pitchFamily="18" charset="0"/>
              </a:rPr>
              <a:t>которых пересекаются в точке 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ru-RU" dirty="0">
                <a:cs typeface="Times New Roman" pitchFamily="18" charset="0"/>
              </a:rPr>
              <a:t>. Докажите, что окружности, описанные около треугольников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i="1" dirty="0">
                <a:cs typeface="Times New Roman" pitchFamily="18" charset="0"/>
              </a:rPr>
              <a:t>,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ADE</a:t>
            </a:r>
            <a:r>
              <a:rPr lang="ru-RU" i="1" dirty="0">
                <a:cs typeface="Times New Roman" pitchFamily="18" charset="0"/>
              </a:rPr>
              <a:t>,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BEF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CDF </a:t>
            </a:r>
            <a:r>
              <a:rPr lang="ru-RU" dirty="0">
                <a:cs typeface="Times New Roman" pitchFamily="18" charset="0"/>
              </a:rPr>
              <a:t>имеют общую точку.</a:t>
            </a:r>
            <a:endParaRPr lang="en-US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1879" y="2399743"/>
                <a:ext cx="5592045" cy="3847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sz="2000" dirty="0">
                    <a:solidFill>
                      <a:srgbClr val="FF0000"/>
                    </a:solidFill>
                    <a:cs typeface="Times New Roman" pitchFamily="18" charset="0"/>
                  </a:rPr>
                  <a:t>Решение. </a:t>
                </a:r>
                <a:r>
                  <a:rPr lang="ru-RU" sz="2000" dirty="0">
                    <a:cs typeface="Times New Roman" pitchFamily="18" charset="0"/>
                  </a:rPr>
                  <a:t>Обозначим </a:t>
                </a:r>
                <a:r>
                  <a:rPr lang="en-US" sz="2000" i="1" dirty="0">
                    <a:cs typeface="Times New Roman" pitchFamily="18" charset="0"/>
                  </a:rPr>
                  <a:t>G </a:t>
                </a:r>
                <a:r>
                  <a:rPr lang="ru-RU" sz="2000" dirty="0">
                    <a:cs typeface="Times New Roman" pitchFamily="18" charset="0"/>
                  </a:rPr>
                  <a:t>точку пересечения окружностей, описанных около треугольников </a:t>
                </a:r>
                <a:r>
                  <a:rPr lang="en-US" sz="2000" i="1" dirty="0">
                    <a:cs typeface="Times New Roman" pitchFamily="18" charset="0"/>
                  </a:rPr>
                  <a:t>BEF</a:t>
                </a:r>
                <a:r>
                  <a:rPr lang="ru-RU" sz="2000" dirty="0">
                    <a:cs typeface="Times New Roman" pitchFamily="18" charset="0"/>
                  </a:rPr>
                  <a:t> и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en-US" sz="2000" i="1" dirty="0">
                    <a:cs typeface="Times New Roman" pitchFamily="18" charset="0"/>
                  </a:rPr>
                  <a:t>CDF</a:t>
                </a:r>
                <a:r>
                  <a:rPr lang="ru-RU" sz="2000" dirty="0">
                    <a:cs typeface="Times New Roman" pitchFamily="18" charset="0"/>
                  </a:rPr>
                  <a:t>. Докажем, что окружность, описанная около треугольника </a:t>
                </a:r>
                <a:r>
                  <a:rPr lang="en-US" sz="2000" i="1" dirty="0">
                    <a:cs typeface="Times New Roman" pitchFamily="18" charset="0"/>
                  </a:rPr>
                  <a:t>ABC</a:t>
                </a:r>
                <a:r>
                  <a:rPr lang="en-US" sz="2000" dirty="0">
                    <a:cs typeface="Times New Roman" pitchFamily="18" charset="0"/>
                  </a:rPr>
                  <a:t>, </a:t>
                </a:r>
                <a:r>
                  <a:rPr lang="ru-RU" sz="2000" dirty="0">
                    <a:cs typeface="Times New Roman" pitchFamily="18" charset="0"/>
                  </a:rPr>
                  <a:t>также проходит через эту точку. Имеем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𝐵𝐺𝐹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=180°−∠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𝐵𝐸𝐹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𝐴𝐸𝐷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𝐶𝐷𝐹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𝐵𝐺𝐹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𝐶𝐺𝐹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𝐴𝐸𝐷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𝐴𝐷𝐸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=180°−∠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. </a:t>
                </a:r>
                <a:r>
                  <a:rPr lang="ru-RU" sz="2000" dirty="0">
                    <a:cs typeface="Times New Roman" pitchFamily="18" charset="0"/>
                  </a:rPr>
                  <a:t>Следовательно, точка </a:t>
                </a:r>
                <a:r>
                  <a:rPr lang="en-US" sz="2000" i="1" dirty="0">
                    <a:cs typeface="Times New Roman" pitchFamily="18" charset="0"/>
                  </a:rPr>
                  <a:t>G </a:t>
                </a:r>
                <a:r>
                  <a:rPr lang="ru-RU" sz="2000" dirty="0">
                    <a:cs typeface="Times New Roman" pitchFamily="18" charset="0"/>
                  </a:rPr>
                  <a:t>принадлежит окружности, описанной около треугольника </a:t>
                </a:r>
                <a:r>
                  <a:rPr lang="en-US" sz="2000" i="1" dirty="0">
                    <a:cs typeface="Times New Roman" pitchFamily="18" charset="0"/>
                  </a:rPr>
                  <a:t>ABC</a:t>
                </a:r>
                <a:r>
                  <a:rPr lang="ru-RU" sz="2000" dirty="0">
                    <a:cs typeface="Times New Roman" pitchFamily="18" charset="0"/>
                  </a:rPr>
                  <a:t>.</a:t>
                </a:r>
                <a:endParaRPr lang="en-US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n-US" sz="2000" dirty="0">
                    <a:cs typeface="Times New Roman" pitchFamily="18" charset="0"/>
                  </a:rPr>
                  <a:t>	</a:t>
                </a:r>
                <a:r>
                  <a:rPr lang="ru-RU" sz="2000" dirty="0">
                    <a:cs typeface="Times New Roman" pitchFamily="18" charset="0"/>
                  </a:rPr>
                  <a:t>Аналогичным образом доказывается, что точка </a:t>
                </a:r>
                <a:r>
                  <a:rPr lang="en-US" sz="2000" i="1" dirty="0">
                    <a:cs typeface="Times New Roman" pitchFamily="18" charset="0"/>
                  </a:rPr>
                  <a:t>G </a:t>
                </a:r>
                <a:r>
                  <a:rPr lang="ru-RU" sz="2000" dirty="0">
                    <a:cs typeface="Times New Roman" pitchFamily="18" charset="0"/>
                  </a:rPr>
                  <a:t>принадлежит окружности, описанной около треугольника </a:t>
                </a:r>
                <a:r>
                  <a:rPr lang="en-US" sz="2000" i="1" dirty="0">
                    <a:cs typeface="Times New Roman" pitchFamily="18" charset="0"/>
                  </a:rPr>
                  <a:t>ADE</a:t>
                </a:r>
                <a:r>
                  <a:rPr lang="ru-RU" sz="2000" dirty="0">
                    <a:cs typeface="Times New Roman" pitchFamily="18" charset="0"/>
                  </a:rPr>
                  <a:t>.</a:t>
                </a:r>
                <a:endParaRPr lang="en-US" sz="2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79" y="2399743"/>
                <a:ext cx="5592045" cy="3847207"/>
              </a:xfrm>
              <a:prstGeom prst="rect">
                <a:avLst/>
              </a:prstGeom>
              <a:blipFill>
                <a:blip r:embed="rId3"/>
                <a:stretch>
                  <a:fillRect l="-1200" r="-1091" b="-17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02A247F-8E19-973D-65CE-1608A7C9A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82FAD0-2F9E-8ADB-4F31-33F021280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2" y="2651498"/>
            <a:ext cx="3377827" cy="34412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A9F40C-38D0-80E5-C412-1C7799DA9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1" y="2698352"/>
            <a:ext cx="3438848" cy="35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Text Box 3"/>
              <p:cNvSpPr txBox="1">
                <a:spLocks noChangeArrowheads="1"/>
              </p:cNvSpPr>
              <p:nvPr/>
            </p:nvSpPr>
            <p:spPr bwMode="auto">
              <a:xfrm>
                <a:off x="0" y="466888"/>
                <a:ext cx="9144000" cy="20755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sz="2000" dirty="0">
                    <a:cs typeface="Times New Roman" pitchFamily="18" charset="0"/>
                  </a:rPr>
                  <a:t>Даны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треугольник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ABC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, описанная окружность, точка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на стороне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BC</a:t>
                </a:r>
                <a:r>
                  <a:rPr lang="ru-RU" sz="2000" i="1" dirty="0"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ea typeface="Times New Roman" panose="02020603050405020304" pitchFamily="18" charset="0"/>
                  </a:rPr>
                  <a:t>и точка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S </a:t>
                </a:r>
                <a:r>
                  <a:rPr lang="ru-RU" sz="2000" dirty="0">
                    <a:ea typeface="Times New Roman" panose="02020603050405020304" pitchFamily="18" charset="0"/>
                  </a:rPr>
                  <a:t>на дуге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окружности</a:t>
                </a:r>
                <a:r>
                  <a:rPr lang="en-US" sz="2000" dirty="0">
                    <a:ea typeface="Times New Roman" panose="02020603050405020304" pitchFamily="18" charset="0"/>
                  </a:rPr>
                  <a:t>.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Через точки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S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,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 A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,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B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проведена окружность, пересекающая прямую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AB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в точке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a typeface="Times New Roman" panose="02020603050405020304" pitchFamily="18" charset="0"/>
                  </a:rPr>
                  <a:t>. Через точки </a:t>
                </a:r>
                <a:r>
                  <a:rPr lang="ru-RU" sz="2000" i="1" dirty="0">
                    <a:ea typeface="Times New Roman" panose="02020603050405020304" pitchFamily="18" charset="0"/>
                  </a:rPr>
                  <a:t>S</a:t>
                </a:r>
                <a:r>
                  <a:rPr lang="ru-RU" sz="2000" dirty="0">
                    <a:ea typeface="Times New Roman" panose="02020603050405020304" pitchFamily="18" charset="0"/>
                  </a:rPr>
                  <a:t>,</a:t>
                </a:r>
                <a:r>
                  <a:rPr lang="ru-RU" sz="2000" i="1" dirty="0">
                    <a:ea typeface="Times New Roman" panose="02020603050405020304" pitchFamily="18" charset="0"/>
                  </a:rPr>
                  <a:t> A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a typeface="Times New Roman" panose="02020603050405020304" pitchFamily="18" charset="0"/>
                  </a:rPr>
                  <a:t>,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C</a:t>
                </a:r>
                <a:r>
                  <a:rPr lang="ru-RU" sz="2000" i="1" dirty="0"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ea typeface="Times New Roman" panose="02020603050405020304" pitchFamily="18" charset="0"/>
                  </a:rPr>
                  <a:t>проведена окружность, пересекающая прямую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AC </a:t>
                </a:r>
                <a:r>
                  <a:rPr lang="ru-RU" sz="2000" dirty="0">
                    <a:ea typeface="Times New Roman" panose="02020603050405020304" pitchFamily="18" charset="0"/>
                  </a:rPr>
                  <a:t>в точке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B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a typeface="Times New Roman" panose="02020603050405020304" pitchFamily="18" charset="0"/>
                  </a:rPr>
                  <a:t>. Выясните, в каком случае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точки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совпадают с точками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C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и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а в каком они лежат по разные стороны от прямой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BC</a:t>
                </a: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50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66888"/>
                <a:ext cx="9144000" cy="2075568"/>
              </a:xfrm>
              <a:prstGeom prst="rect">
                <a:avLst/>
              </a:prstGeom>
              <a:blipFill>
                <a:blip r:embed="rId3"/>
                <a:stretch>
                  <a:fillRect l="-667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02A247F-8E19-973D-65CE-1608A7C9A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FA68228-BEB0-94C5-ABB2-4E3ADDC6F258}"/>
              </a:ext>
            </a:extLst>
          </p:cNvPr>
          <p:cNvGrpSpPr/>
          <p:nvPr/>
        </p:nvGrpSpPr>
        <p:grpSpPr>
          <a:xfrm>
            <a:off x="251521" y="2399743"/>
            <a:ext cx="8832403" cy="3068258"/>
            <a:chOff x="251521" y="2399743"/>
            <a:chExt cx="8832403" cy="306825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 Box 3">
                  <a:extLst>
                    <a:ext uri="{FF2B5EF4-FFF2-40B4-BE49-F238E27FC236}">
                      <a16:creationId xmlns:a16="http://schemas.microsoft.com/office/drawing/2014/main" id="{5BE18C32-9FA0-8EBA-C6D3-3754F495AC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91880" y="2399743"/>
                  <a:ext cx="5592044" cy="26161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dirty="0">
                      <a:cs typeface="Times New Roman" pitchFamily="18" charset="0"/>
                    </a:rPr>
                    <a:t>	</a:t>
                  </a:r>
                  <a:r>
                    <a:rPr lang="ru-RU" sz="2000" dirty="0">
                      <a:solidFill>
                        <a:srgbClr val="FF0000"/>
                      </a:solidFill>
                      <a:cs typeface="Times New Roman" pitchFamily="18" charset="0"/>
                    </a:rPr>
                    <a:t>Решение. </a:t>
                  </a:r>
                  <a:r>
                    <a:rPr lang="ru-RU" sz="2000" dirty="0"/>
                    <a:t>Если </a:t>
                  </a:r>
                  <a14:m>
                    <m:oMath xmlns:m="http://schemas.openxmlformats.org/officeDocument/2006/math">
                      <m:r>
                        <a:rPr lang="ru-RU" sz="2000" i="1"/>
                        <m:t>∠</m:t>
                      </m:r>
                    </m:oMath>
                  </a14:m>
                  <a:r>
                    <a:rPr lang="ru-RU" sz="2000" i="1" dirty="0"/>
                    <a:t>A</a:t>
                  </a:r>
                  <a:r>
                    <a:rPr lang="ru-RU" sz="2000" baseline="-25000" dirty="0"/>
                    <a:t>1</a:t>
                  </a:r>
                  <a:r>
                    <a:rPr lang="ru-RU" sz="2000" i="1" dirty="0"/>
                    <a:t>SC = </a:t>
                  </a:r>
                  <a14:m>
                    <m:oMath xmlns:m="http://schemas.openxmlformats.org/officeDocument/2006/math">
                      <m:r>
                        <a:rPr lang="ru-RU" sz="2000" i="1"/>
                        <m:t>∠</m:t>
                      </m:r>
                      <m:r>
                        <a:rPr lang="ru-RU" sz="2000" i="1"/>
                        <m:t>𝐴𝐶𝐵</m:t>
                      </m:r>
                    </m:oMath>
                  </a14:m>
                  <a:r>
                    <a:rPr lang="ru-RU" sz="2000" dirty="0"/>
                    <a:t>, то прямая </a:t>
                  </a:r>
                  <a:r>
                    <a:rPr lang="ru-RU" sz="2000" i="1" dirty="0"/>
                    <a:t>AC </a:t>
                  </a:r>
                  <a:r>
                    <a:rPr lang="ru-RU" sz="2000" dirty="0"/>
                    <a:t>касается окружности, проходящей через точки </a:t>
                  </a:r>
                  <a:r>
                    <a:rPr lang="ru-RU" sz="2000" i="1" dirty="0"/>
                    <a:t>S</a:t>
                  </a:r>
                  <a:r>
                    <a:rPr lang="ru-RU" sz="2000" dirty="0"/>
                    <a:t>,</a:t>
                  </a:r>
                  <a:r>
                    <a:rPr lang="ru-RU" sz="2000" i="1" dirty="0"/>
                    <a:t> A</a:t>
                  </a:r>
                  <a:r>
                    <a:rPr lang="ru-RU" sz="2000" baseline="-25000" dirty="0"/>
                    <a:t>1</a:t>
                  </a:r>
                  <a:r>
                    <a:rPr lang="ru-RU" sz="2000" dirty="0"/>
                    <a:t>,</a:t>
                  </a:r>
                  <a:r>
                    <a:rPr lang="ru-RU" sz="2000" baseline="-25000" dirty="0"/>
                    <a:t> </a:t>
                  </a:r>
                  <a:r>
                    <a:rPr lang="ru-RU" sz="2000" i="1" dirty="0"/>
                    <a:t>C</a:t>
                  </a:r>
                  <a:r>
                    <a:rPr lang="ru-RU" sz="2000" dirty="0"/>
                    <a:t>. Значит, точки </a:t>
                  </a:r>
                  <a:r>
                    <a:rPr lang="ru-RU" sz="2000" i="1" dirty="0"/>
                    <a:t>C </a:t>
                  </a:r>
                  <a:r>
                    <a:rPr lang="ru-RU" sz="2000" dirty="0"/>
                    <a:t>и </a:t>
                  </a:r>
                  <a:r>
                    <a:rPr lang="ru-RU" sz="2000" i="1" dirty="0"/>
                    <a:t>B</a:t>
                  </a:r>
                  <a:r>
                    <a:rPr lang="ru-RU" sz="2000" baseline="-25000" dirty="0"/>
                    <a:t>1</a:t>
                  </a:r>
                  <a:r>
                    <a:rPr lang="ru-RU" sz="2000" dirty="0"/>
                    <a:t> совпадают. В этом случае </a:t>
                  </a:r>
                  <a14:m>
                    <m:oMath xmlns:m="http://schemas.openxmlformats.org/officeDocument/2006/math">
                      <m:r>
                        <a:rPr lang="ru-RU" sz="2000" i="1"/>
                        <m:t>∠</m:t>
                      </m:r>
                    </m:oMath>
                  </a14:m>
                  <a:r>
                    <a:rPr lang="ru-RU" sz="2000" i="1" dirty="0"/>
                    <a:t>A</a:t>
                  </a:r>
                  <a:r>
                    <a:rPr lang="ru-RU" sz="2000" baseline="-25000" dirty="0"/>
                    <a:t>1</a:t>
                  </a:r>
                  <a:r>
                    <a:rPr lang="ru-RU" sz="2000" i="1" dirty="0"/>
                    <a:t>SB = </a:t>
                  </a:r>
                  <a14:m>
                    <m:oMath xmlns:m="http://schemas.openxmlformats.org/officeDocument/2006/math">
                      <m:r>
                        <a:rPr lang="ru-RU" sz="2000" i="1"/>
                        <m:t>∠</m:t>
                      </m:r>
                    </m:oMath>
                  </a14:m>
                  <a:r>
                    <a:rPr lang="ru-RU" sz="2000" i="1" dirty="0"/>
                    <a:t>BSC </a:t>
                  </a:r>
                  <a:r>
                    <a:rPr lang="ru-RU" sz="2000" dirty="0"/>
                    <a:t>–</a:t>
                  </a:r>
                  <a:r>
                    <a:rPr lang="ru-RU" sz="2000" i="1" dirty="0"/>
                    <a:t> </a:t>
                  </a:r>
                  <a14:m>
                    <m:oMath xmlns:m="http://schemas.openxmlformats.org/officeDocument/2006/math">
                      <m:r>
                        <a:rPr lang="ru-RU" sz="2000" i="1"/>
                        <m:t>∠</m:t>
                      </m:r>
                    </m:oMath>
                  </a14:m>
                  <a:r>
                    <a:rPr lang="ru-RU" sz="2000" i="1" dirty="0"/>
                    <a:t>A</a:t>
                  </a:r>
                  <a:r>
                    <a:rPr lang="ru-RU" sz="2000" baseline="-25000" dirty="0"/>
                    <a:t>1</a:t>
                  </a:r>
                  <a:r>
                    <a:rPr lang="ru-RU" sz="2000" i="1" dirty="0"/>
                    <a:t>SC = </a:t>
                  </a:r>
                  <a:r>
                    <a:rPr lang="ru-RU" sz="2000" dirty="0"/>
                    <a:t>180</a:t>
                  </a:r>
                  <a:r>
                    <a:rPr lang="ru-RU" sz="2000" baseline="30000" dirty="0"/>
                    <a:t>о</a:t>
                  </a:r>
                  <a:r>
                    <a:rPr lang="ru-RU" sz="2000" dirty="0"/>
                    <a:t> – </a:t>
                  </a:r>
                  <a:r>
                    <a:rPr lang="ru-RU" sz="2000" i="1" dirty="0"/>
                    <a:t> </a:t>
                  </a:r>
                  <a14:m>
                    <m:oMath xmlns:m="http://schemas.openxmlformats.org/officeDocument/2006/math">
                      <m:r>
                        <a:rPr lang="ru-RU" sz="2000" i="1"/>
                        <m:t>∠</m:t>
                      </m:r>
                      <m:r>
                        <a:rPr lang="ru-RU" sz="2000" i="1"/>
                        <m:t>𝐵𝐴𝐶</m:t>
                      </m:r>
                      <m:r>
                        <a:rPr lang="ru-RU" sz="2000" i="1"/>
                        <m:t>− ∠</m:t>
                      </m:r>
                    </m:oMath>
                  </a14:m>
                  <a:r>
                    <a:rPr lang="ru-RU" sz="2000" i="1" dirty="0"/>
                    <a:t>A</a:t>
                  </a:r>
                  <a:r>
                    <a:rPr lang="ru-RU" sz="2000" baseline="-25000" dirty="0"/>
                    <a:t>1</a:t>
                  </a:r>
                  <a:r>
                    <a:rPr lang="ru-RU" sz="2000" i="1" dirty="0"/>
                    <a:t>SC = </a:t>
                  </a:r>
                  <a:r>
                    <a:rPr lang="ru-RU" sz="2000" dirty="0"/>
                    <a:t>180</a:t>
                  </a:r>
                  <a:r>
                    <a:rPr lang="ru-RU" sz="2000" baseline="30000" dirty="0"/>
                    <a:t>о</a:t>
                  </a:r>
                  <a:r>
                    <a:rPr lang="ru-RU" sz="2000" dirty="0"/>
                    <a:t> – </a:t>
                  </a:r>
                  <a:r>
                    <a:rPr lang="ru-RU" sz="2000" i="1" dirty="0"/>
                    <a:t> </a:t>
                  </a:r>
                  <a14:m>
                    <m:oMath xmlns:m="http://schemas.openxmlformats.org/officeDocument/2006/math">
                      <m:r>
                        <a:rPr lang="ru-RU" sz="2000" i="1"/>
                        <m:t>∠</m:t>
                      </m:r>
                      <m:r>
                        <a:rPr lang="ru-RU" sz="2000" i="1"/>
                        <m:t>𝐵𝐴𝐶</m:t>
                      </m:r>
                      <m:r>
                        <a:rPr lang="ru-RU" sz="2000" i="1"/>
                        <m:t>− ∠</m:t>
                      </m:r>
                    </m:oMath>
                  </a14:m>
                  <a:r>
                    <a:rPr lang="ru-RU" sz="2000" i="1" dirty="0"/>
                    <a:t>ACB = </a:t>
                  </a:r>
                  <a14:m>
                    <m:oMath xmlns:m="http://schemas.openxmlformats.org/officeDocument/2006/math">
                      <m:r>
                        <a:rPr lang="ru-RU" sz="2000" i="1"/>
                        <m:t>∠</m:t>
                      </m:r>
                    </m:oMath>
                  </a14:m>
                  <a:r>
                    <a:rPr lang="ru-RU" sz="2000" i="1" dirty="0"/>
                    <a:t>ABC. </a:t>
                  </a:r>
                  <a:r>
                    <a:rPr lang="ru-RU" sz="2000" dirty="0"/>
                    <a:t>Следовательно, прямая </a:t>
                  </a:r>
                  <a:r>
                    <a:rPr lang="ru-RU" sz="2000" i="1" dirty="0"/>
                    <a:t>AB </a:t>
                  </a:r>
                  <a:r>
                    <a:rPr lang="ru-RU" sz="2000" dirty="0"/>
                    <a:t>касается окружности, проходящей через точки </a:t>
                  </a:r>
                  <a:r>
                    <a:rPr lang="ru-RU" sz="2000" i="1" dirty="0"/>
                    <a:t>S</a:t>
                  </a:r>
                  <a:r>
                    <a:rPr lang="ru-RU" sz="2000" dirty="0"/>
                    <a:t>,</a:t>
                  </a:r>
                  <a:r>
                    <a:rPr lang="ru-RU" sz="2000" i="1" dirty="0"/>
                    <a:t> A</a:t>
                  </a:r>
                  <a:r>
                    <a:rPr lang="ru-RU" sz="2000" baseline="-25000" dirty="0"/>
                    <a:t>1</a:t>
                  </a:r>
                  <a:r>
                    <a:rPr lang="ru-RU" sz="2000" dirty="0"/>
                    <a:t>, </a:t>
                  </a:r>
                  <a:r>
                    <a:rPr lang="ru-RU" sz="2000" i="1" dirty="0"/>
                    <a:t>B</a:t>
                  </a:r>
                  <a:r>
                    <a:rPr lang="ru-RU" sz="2000" dirty="0"/>
                    <a:t>. Значит, точки </a:t>
                  </a:r>
                  <a:r>
                    <a:rPr lang="ru-RU" sz="2000" i="1" dirty="0"/>
                    <a:t>B </a:t>
                  </a:r>
                  <a:r>
                    <a:rPr lang="ru-RU" sz="2000" dirty="0"/>
                    <a:t>и </a:t>
                  </a:r>
                  <a:r>
                    <a:rPr lang="ru-RU" sz="2000" i="1" dirty="0"/>
                    <a:t>C</a:t>
                  </a:r>
                  <a:r>
                    <a:rPr lang="ru-RU" sz="2000" baseline="-25000" dirty="0"/>
                    <a:t>1</a:t>
                  </a:r>
                  <a:r>
                    <a:rPr lang="ru-RU" sz="2000" dirty="0"/>
                    <a:t> также совпадают.</a:t>
                  </a:r>
                  <a:endParaRPr lang="en-US" sz="2000" dirty="0"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4" name="Text Box 3">
                  <a:extLst>
                    <a:ext uri="{FF2B5EF4-FFF2-40B4-BE49-F238E27FC236}">
                      <a16:creationId xmlns:a16="http://schemas.microsoft.com/office/drawing/2014/main" id="{5BE18C32-9FA0-8EBA-C6D3-3754F495AC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91880" y="2399743"/>
                  <a:ext cx="5592044" cy="2616101"/>
                </a:xfrm>
                <a:prstGeom prst="rect">
                  <a:avLst/>
                </a:prstGeom>
                <a:blipFill>
                  <a:blip r:embed="rId4"/>
                  <a:stretch>
                    <a:fillRect l="-1200" r="-1091" b="-32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45A33C6-CD01-A304-A238-A1F5D6848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521" y="2459795"/>
              <a:ext cx="3024336" cy="3008206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EAEE09F-FF7A-15FC-6098-7A1E532BBAB1}"/>
              </a:ext>
            </a:extLst>
          </p:cNvPr>
          <p:cNvGrpSpPr/>
          <p:nvPr/>
        </p:nvGrpSpPr>
        <p:grpSpPr>
          <a:xfrm>
            <a:off x="0" y="2416820"/>
            <a:ext cx="9083924" cy="3813427"/>
            <a:chOff x="0" y="2416820"/>
            <a:chExt cx="9083924" cy="38134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 Box 3">
                  <a:extLst>
                    <a:ext uri="{FF2B5EF4-FFF2-40B4-BE49-F238E27FC236}">
                      <a16:creationId xmlns:a16="http://schemas.microsoft.com/office/drawing/2014/main" id="{AD81B30F-0C52-7D08-1D5B-9C3B1A2213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5460806"/>
                  <a:ext cx="9083924" cy="7694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dirty="0">
                      <a:cs typeface="Times New Roman" pitchFamily="18" charset="0"/>
                    </a:rPr>
                    <a:t>	</a:t>
                  </a:r>
                  <a:r>
                    <a:rPr lang="ru-RU" dirty="0"/>
                    <a:t> </a:t>
                  </a:r>
                  <a:r>
                    <a:rPr lang="ru-RU" sz="2000" dirty="0"/>
                    <a:t>Если  </a:t>
                  </a:r>
                  <a14:m>
                    <m:oMath xmlns:m="http://schemas.openxmlformats.org/officeDocument/2006/math">
                      <m:r>
                        <a:rPr lang="ru-RU" sz="2000" i="1"/>
                        <m:t>∠</m:t>
                      </m:r>
                    </m:oMath>
                  </a14:m>
                  <a:r>
                    <a:rPr lang="ru-RU" sz="2000" i="1" dirty="0"/>
                    <a:t>A</a:t>
                  </a:r>
                  <a:r>
                    <a:rPr lang="ru-RU" sz="2000" baseline="-25000" dirty="0"/>
                    <a:t>1</a:t>
                  </a:r>
                  <a:r>
                    <a:rPr lang="ru-RU" sz="2000" i="1" dirty="0"/>
                    <a:t>SC &lt; </a:t>
                  </a:r>
                  <a14:m>
                    <m:oMath xmlns:m="http://schemas.openxmlformats.org/officeDocument/2006/math">
                      <m:r>
                        <a:rPr lang="ru-RU" sz="2000" i="1"/>
                        <m:t>∠</m:t>
                      </m:r>
                      <m:r>
                        <a:rPr lang="ru-RU" sz="2000" i="1"/>
                        <m:t>𝐴𝐶𝐵</m:t>
                      </m:r>
                    </m:oMath>
                  </a14:m>
                  <a:r>
                    <a:rPr lang="ru-RU" sz="2000" dirty="0"/>
                    <a:t>, то </a:t>
                  </a:r>
                  <a14:m>
                    <m:oMath xmlns:m="http://schemas.openxmlformats.org/officeDocument/2006/math">
                      <m:r>
                        <a:rPr lang="ru-RU" sz="2000" i="1"/>
                        <m:t>∠</m:t>
                      </m:r>
                    </m:oMath>
                  </a14:m>
                  <a:r>
                    <a:rPr lang="ru-RU" sz="2000" i="1" dirty="0"/>
                    <a:t>A</a:t>
                  </a:r>
                  <a:r>
                    <a:rPr lang="ru-RU" sz="2000" baseline="-25000" dirty="0"/>
                    <a:t>1</a:t>
                  </a:r>
                  <a:r>
                    <a:rPr lang="ru-RU" sz="2000" i="1" dirty="0"/>
                    <a:t>SB &gt; </a:t>
                  </a:r>
                  <a14:m>
                    <m:oMath xmlns:m="http://schemas.openxmlformats.org/officeDocument/2006/math">
                      <m:r>
                        <a:rPr lang="ru-RU" sz="2000" i="1"/>
                        <m:t>∠</m:t>
                      </m:r>
                      <m:r>
                        <a:rPr lang="ru-RU" sz="2000" i="1"/>
                        <m:t>𝐴𝐵𝐶</m:t>
                      </m:r>
                    </m:oMath>
                  </a14:m>
                  <a:r>
                    <a:rPr lang="ru-RU" sz="2000" dirty="0"/>
                    <a:t>. В этом случае точка </a:t>
                  </a:r>
                  <a:r>
                    <a:rPr lang="ru-RU" sz="2000" i="1" dirty="0"/>
                    <a:t>B</a:t>
                  </a:r>
                  <a:r>
                    <a:rPr lang="ru-RU" sz="2000" baseline="-25000" dirty="0"/>
                    <a:t>1</a:t>
                  </a:r>
                  <a:r>
                    <a:rPr lang="ru-RU" sz="2000" dirty="0"/>
                    <a:t> лежит на продолжении отрезка </a:t>
                  </a:r>
                  <a:r>
                    <a:rPr lang="ru-RU" sz="2000" i="1" dirty="0"/>
                    <a:t>AC</a:t>
                  </a:r>
                  <a:r>
                    <a:rPr lang="ru-RU" sz="2000" dirty="0"/>
                    <a:t>, а точка </a:t>
                  </a:r>
                  <a:r>
                    <a:rPr lang="ru-RU" sz="2000" i="1" dirty="0"/>
                    <a:t>C</a:t>
                  </a:r>
                  <a:r>
                    <a:rPr lang="ru-RU" sz="2000" baseline="-25000" dirty="0"/>
                    <a:t>1</a:t>
                  </a:r>
                  <a:r>
                    <a:rPr lang="ru-RU" sz="2000" dirty="0"/>
                    <a:t> лежит внутри отрезка </a:t>
                  </a:r>
                  <a:r>
                    <a:rPr lang="ru-RU" sz="2000" i="1" dirty="0"/>
                    <a:t>AB</a:t>
                  </a:r>
                  <a:r>
                    <a:rPr lang="ru-RU" sz="2000" dirty="0"/>
                    <a:t>.	</a:t>
                  </a:r>
                  <a:endParaRPr lang="en-US" sz="2000" dirty="0"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0" name="Text Box 3">
                  <a:extLst>
                    <a:ext uri="{FF2B5EF4-FFF2-40B4-BE49-F238E27FC236}">
                      <a16:creationId xmlns:a16="http://schemas.microsoft.com/office/drawing/2014/main" id="{AD81B30F-0C52-7D08-1D5B-9C3B1A2213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5460806"/>
                  <a:ext cx="9083924" cy="769441"/>
                </a:xfrm>
                <a:prstGeom prst="rect">
                  <a:avLst/>
                </a:prstGeom>
                <a:blipFill>
                  <a:blip r:embed="rId6"/>
                  <a:stretch>
                    <a:fillRect l="-671" r="-671" b="-1349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EB97DEF-6441-C788-1011-55DAA1483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2262" y="2416820"/>
              <a:ext cx="3003595" cy="309415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72BDBE-1A5F-7B6D-E124-859CA90B1969}"/>
                  </a:ext>
                </a:extLst>
              </p:cNvPr>
              <p:cNvSpPr txBox="1"/>
              <p:nvPr/>
            </p:nvSpPr>
            <p:spPr>
              <a:xfrm>
                <a:off x="0" y="6140234"/>
                <a:ext cx="91440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	</a:t>
                </a:r>
                <a:r>
                  <a:rPr lang="ru-RU" sz="2000" dirty="0"/>
                  <a:t>Если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SC &gt;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𝐴𝐶𝐵</m:t>
                    </m:r>
                  </m:oMath>
                </a14:m>
                <a:r>
                  <a:rPr lang="ru-RU" sz="2000" dirty="0"/>
                  <a:t>, то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SB &lt;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000" dirty="0"/>
                  <a:t>. В этом случае точка </a:t>
                </a:r>
                <a:r>
                  <a:rPr lang="ru-RU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лежит внутри отрезка </a:t>
                </a:r>
                <a:r>
                  <a:rPr lang="ru-RU" sz="2000" i="1" dirty="0"/>
                  <a:t>AC</a:t>
                </a:r>
                <a:r>
                  <a:rPr lang="ru-RU" sz="2000" dirty="0"/>
                  <a:t>, а</a:t>
                </a:r>
                <a:r>
                  <a:rPr lang="ru-RU" sz="2000" i="1" dirty="0"/>
                  <a:t> </a:t>
                </a:r>
                <a:r>
                  <a:rPr lang="ru-RU" sz="2000" dirty="0"/>
                  <a:t>точка </a:t>
                </a:r>
                <a:r>
                  <a:rPr lang="ru-RU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лежит на продолжении отрезка </a:t>
                </a:r>
                <a:r>
                  <a:rPr lang="ru-RU" sz="2000" i="1" dirty="0"/>
                  <a:t>AB</a:t>
                </a:r>
                <a:r>
                  <a:rPr lang="ru-RU" sz="2000" dirty="0"/>
                  <a:t>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72BDBE-1A5F-7B6D-E124-859CA90B1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40234"/>
                <a:ext cx="9144000" cy="707886"/>
              </a:xfrm>
              <a:prstGeom prst="rect">
                <a:avLst/>
              </a:prstGeom>
              <a:blipFill>
                <a:blip r:embed="rId8"/>
                <a:stretch>
                  <a:fillRect l="-667" t="-4310" r="-667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56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Text Box 3"/>
              <p:cNvSpPr txBox="1">
                <a:spLocks noChangeArrowheads="1"/>
              </p:cNvSpPr>
              <p:nvPr/>
            </p:nvSpPr>
            <p:spPr bwMode="auto">
              <a:xfrm>
                <a:off x="0" y="579109"/>
                <a:ext cx="9144000" cy="17677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sz="2000" dirty="0">
                    <a:cs typeface="Times New Roman" pitchFamily="18" charset="0"/>
                  </a:rPr>
                  <a:t>Даны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треугольник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ABC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, описанная окружность, точка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на стороне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BC</a:t>
                </a:r>
                <a:r>
                  <a:rPr lang="ru-RU" sz="2000" i="1" dirty="0"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ea typeface="Times New Roman" panose="02020603050405020304" pitchFamily="18" charset="0"/>
                  </a:rPr>
                  <a:t>и точка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S </a:t>
                </a:r>
                <a:r>
                  <a:rPr lang="ru-RU" sz="2000" dirty="0">
                    <a:ea typeface="Times New Roman" panose="02020603050405020304" pitchFamily="18" charset="0"/>
                  </a:rPr>
                  <a:t>на дуге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окружности</a:t>
                </a:r>
                <a:r>
                  <a:rPr lang="en-US" sz="2000" dirty="0">
                    <a:ea typeface="Times New Roman" panose="02020603050405020304" pitchFamily="18" charset="0"/>
                  </a:rPr>
                  <a:t>.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Через точки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S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,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 A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,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B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проведена окружность, пересекающая прямую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AB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в точке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a typeface="Times New Roman" panose="02020603050405020304" pitchFamily="18" charset="0"/>
                  </a:rPr>
                  <a:t>. Через точки </a:t>
                </a:r>
                <a:r>
                  <a:rPr lang="ru-RU" sz="2000" i="1" dirty="0">
                    <a:ea typeface="Times New Roman" panose="02020603050405020304" pitchFamily="18" charset="0"/>
                  </a:rPr>
                  <a:t>S</a:t>
                </a:r>
                <a:r>
                  <a:rPr lang="ru-RU" sz="2000" dirty="0">
                    <a:ea typeface="Times New Roman" panose="02020603050405020304" pitchFamily="18" charset="0"/>
                  </a:rPr>
                  <a:t>,</a:t>
                </a:r>
                <a:r>
                  <a:rPr lang="ru-RU" sz="2000" i="1" dirty="0">
                    <a:ea typeface="Times New Roman" panose="02020603050405020304" pitchFamily="18" charset="0"/>
                  </a:rPr>
                  <a:t> A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a typeface="Times New Roman" panose="02020603050405020304" pitchFamily="18" charset="0"/>
                  </a:rPr>
                  <a:t>,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C</a:t>
                </a:r>
                <a:r>
                  <a:rPr lang="ru-RU" sz="2000" i="1" dirty="0"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ea typeface="Times New Roman" panose="02020603050405020304" pitchFamily="18" charset="0"/>
                  </a:rPr>
                  <a:t>проведена окружность, пересекающая прямую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AC </a:t>
                </a:r>
                <a:r>
                  <a:rPr lang="ru-RU" sz="2000" dirty="0">
                    <a:ea typeface="Times New Roman" panose="02020603050405020304" pitchFamily="18" charset="0"/>
                  </a:rPr>
                  <a:t>в точке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B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a typeface="Times New Roman" panose="02020603050405020304" pitchFamily="18" charset="0"/>
                  </a:rPr>
                  <a:t>. Докажите, что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000" dirty="0"/>
                  <a:t>окружность, проходящая через точки </a:t>
                </a:r>
                <a:r>
                  <a:rPr lang="ru-RU" sz="2000" i="1" dirty="0"/>
                  <a:t>A</a:t>
                </a:r>
                <a:r>
                  <a:rPr lang="ru-RU" sz="2000" dirty="0"/>
                  <a:t>, </a:t>
                </a:r>
                <a:r>
                  <a:rPr lang="ru-RU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</a:t>
                </a:r>
                <a:r>
                  <a:rPr lang="ru-RU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проходит и через точку </a:t>
                </a:r>
                <a:r>
                  <a:rPr lang="ru-RU" sz="2000" i="1" dirty="0"/>
                  <a:t>S</a:t>
                </a:r>
                <a:r>
                  <a:rPr lang="ru-RU" sz="2000" dirty="0"/>
                  <a:t>.</a:t>
                </a:r>
                <a:endParaRPr lang="en-US" sz="20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50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9109"/>
                <a:ext cx="9144000" cy="1767792"/>
              </a:xfrm>
              <a:prstGeom prst="rect">
                <a:avLst/>
              </a:prstGeom>
              <a:blipFill>
                <a:blip r:embed="rId3"/>
                <a:stretch>
                  <a:fillRect l="-667" r="-667" b="-51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952" y="2399743"/>
                <a:ext cx="4943972" cy="3245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sz="2000" dirty="0">
                    <a:solidFill>
                      <a:srgbClr val="FF0000"/>
                    </a:solidFill>
                    <a:cs typeface="Times New Roman" pitchFamily="18" charset="0"/>
                  </a:rPr>
                  <a:t>Решение. </a:t>
                </a:r>
                <a:r>
                  <a:rPr lang="ru-RU" sz="2000" dirty="0"/>
                  <a:t>Для этого достаточно доказать, что </a:t>
                </a:r>
                <a14:m>
                  <m:oMath xmlns:m="http://schemas.openxmlformats.org/officeDocument/2006/math">
                    <m:r>
                      <a:rPr lang="ru-RU" sz="2000" i="1"/>
                      <m:t>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𝐵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𝑆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𝐶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=180°−∠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𝐵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𝐴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𝐶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n-US" sz="2000" dirty="0">
                    <a:cs typeface="Times New Roman" pitchFamily="18" charset="0"/>
                  </a:rPr>
                  <a:t>	</a:t>
                </a:r>
                <a:r>
                  <a:rPr lang="ru-RU" sz="2000" dirty="0"/>
                  <a:t>Имеем </a:t>
                </a:r>
                <a14:m>
                  <m:oMath xmlns:m="http://schemas.openxmlformats.org/officeDocument/2006/math">
                    <m:r>
                      <a:rPr lang="ru-RU" sz="2000" i="1"/>
                      <m:t>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𝐵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𝑆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𝐴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=180°−∠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𝐵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𝐶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𝐴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</m:oMath>
                </a14:m>
                <a:r>
                  <a:rPr lang="ru-RU" sz="2000" dirty="0"/>
                  <a:t>, как вписанные углы, опирающиеся на дуги окружности, вместе составляющие всю окружность. </a:t>
                </a:r>
                <a14:m>
                  <m:oMath xmlns:m="http://schemas.openxmlformats.org/officeDocument/2006/math">
                    <m:r>
                      <a:rPr lang="ru-RU" sz="2000" i="1"/>
                      <m:t>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𝐴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𝑆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𝐶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=∠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𝐴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𝐵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𝐶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</m:oMath>
                </a14:m>
                <a:r>
                  <a:rPr lang="ru-RU" sz="2000" dirty="0"/>
                  <a:t>, как вписанные углы, опирающиеся на дугу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ru-RU" sz="2000" i="1"/>
                        </m:ctrlPr>
                      </m:accPr>
                      <m:e>
                        <m:sSub>
                          <m:sSubPr>
                            <m:ctrlPr>
                              <a:rPr lang="ru-RU" sz="2000" i="1"/>
                            </m:ctrlPr>
                          </m:sSubPr>
                          <m:e>
                            <m:r>
                              <a:rPr lang="en-US" sz="2000" i="1"/>
                              <m:t>𝐴</m:t>
                            </m:r>
                          </m:e>
                          <m:sub>
                            <m:r>
                              <a:rPr lang="ru-RU" sz="2000" i="1"/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/>
                            </m:ctrlPr>
                          </m:sSubPr>
                          <m:e>
                            <m:r>
                              <a:rPr lang="ru-RU" sz="2000" i="1"/>
                              <m:t>𝐶</m:t>
                            </m:r>
                          </m:e>
                          <m:sub>
                            <m:r>
                              <a:rPr lang="ru-RU" sz="2000" i="1"/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2000" dirty="0"/>
                  <a:t> окружности. Следовательно, </a:t>
                </a:r>
                <a14:m>
                  <m:oMath xmlns:m="http://schemas.openxmlformats.org/officeDocument/2006/math">
                    <m:r>
                      <a:rPr lang="ru-RU" sz="2000" i="1"/>
                      <m:t>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𝐵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𝑆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𝐶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=</m:t>
                    </m:r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/>
                      <m:t>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𝐵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𝑆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𝐴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+∠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𝐴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𝑆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𝐶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=180°−∠</m:t>
                    </m:r>
                    <m:r>
                      <a:rPr lang="ru-RU" sz="2000" i="1"/>
                      <m:t>𝐵𝐴𝐶</m:t>
                    </m:r>
                    <m:r>
                      <a:rPr lang="ru-RU" sz="2000" i="1"/>
                      <m:t>=180°−∠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𝐵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𝐴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𝐶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</m:oMath>
                </a14:m>
                <a:r>
                  <a:rPr lang="ru-RU" sz="2000" dirty="0"/>
                  <a:t>.</a:t>
                </a:r>
                <a:endParaRPr lang="en-US" sz="20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2399743"/>
                <a:ext cx="4943972" cy="3245119"/>
              </a:xfrm>
              <a:prstGeom prst="rect">
                <a:avLst/>
              </a:prstGeom>
              <a:blipFill>
                <a:blip r:embed="rId4"/>
                <a:stretch>
                  <a:fillRect l="-1233" r="-1356" b="-2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02A247F-8E19-973D-65CE-1608A7C9A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B421A7-2B2E-3C53-A12A-937540DFF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399855"/>
            <a:ext cx="3382371" cy="33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0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Text Box 3"/>
              <p:cNvSpPr txBox="1">
                <a:spLocks noChangeArrowheads="1"/>
              </p:cNvSpPr>
              <p:nvPr/>
            </p:nvSpPr>
            <p:spPr bwMode="auto">
              <a:xfrm>
                <a:off x="0" y="579109"/>
                <a:ext cx="9144000" cy="17677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sz="2000" dirty="0">
                    <a:cs typeface="Times New Roman" pitchFamily="18" charset="0"/>
                  </a:rPr>
                  <a:t>Даны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треугольник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ABC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, описанная окружность, точка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на стороне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BC</a:t>
                </a:r>
                <a:r>
                  <a:rPr lang="ru-RU" sz="2000" i="1" dirty="0"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ea typeface="Times New Roman" panose="02020603050405020304" pitchFamily="18" charset="0"/>
                  </a:rPr>
                  <a:t>и точка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S </a:t>
                </a:r>
                <a:r>
                  <a:rPr lang="ru-RU" sz="2000" dirty="0">
                    <a:ea typeface="Times New Roman" panose="02020603050405020304" pitchFamily="18" charset="0"/>
                  </a:rPr>
                  <a:t>на дуге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окружности</a:t>
                </a:r>
                <a:r>
                  <a:rPr lang="en-US" sz="2000" dirty="0">
                    <a:ea typeface="Times New Roman" panose="02020603050405020304" pitchFamily="18" charset="0"/>
                  </a:rPr>
                  <a:t>.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Через точки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S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,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 A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,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B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проведена окружность, пересекающая прямую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AB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в точке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a typeface="Times New Roman" panose="02020603050405020304" pitchFamily="18" charset="0"/>
                  </a:rPr>
                  <a:t>. Через точки </a:t>
                </a:r>
                <a:r>
                  <a:rPr lang="ru-RU" sz="2000" i="1" dirty="0">
                    <a:ea typeface="Times New Roman" panose="02020603050405020304" pitchFamily="18" charset="0"/>
                  </a:rPr>
                  <a:t>S</a:t>
                </a:r>
                <a:r>
                  <a:rPr lang="ru-RU" sz="2000" dirty="0">
                    <a:ea typeface="Times New Roman" panose="02020603050405020304" pitchFamily="18" charset="0"/>
                  </a:rPr>
                  <a:t>,</a:t>
                </a:r>
                <a:r>
                  <a:rPr lang="ru-RU" sz="2000" i="1" dirty="0">
                    <a:ea typeface="Times New Roman" panose="02020603050405020304" pitchFamily="18" charset="0"/>
                  </a:rPr>
                  <a:t> A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a typeface="Times New Roman" panose="02020603050405020304" pitchFamily="18" charset="0"/>
                  </a:rPr>
                  <a:t>,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C</a:t>
                </a:r>
                <a:r>
                  <a:rPr lang="ru-RU" sz="2000" i="1" dirty="0"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ea typeface="Times New Roman" panose="02020603050405020304" pitchFamily="18" charset="0"/>
                  </a:rPr>
                  <a:t>проведена окружность, пересекающая прямую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AC </a:t>
                </a:r>
                <a:r>
                  <a:rPr lang="ru-RU" sz="2000" dirty="0">
                    <a:ea typeface="Times New Roman" panose="02020603050405020304" pitchFamily="18" charset="0"/>
                  </a:rPr>
                  <a:t>в точке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B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a typeface="Times New Roman" panose="02020603050405020304" pitchFamily="18" charset="0"/>
                  </a:rPr>
                  <a:t>. Докажите, что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000" dirty="0"/>
                  <a:t>точки </a:t>
                </a:r>
                <a:r>
                  <a:rPr lang="ru-RU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</a:t>
                </a:r>
                <a:r>
                  <a:rPr lang="ru-RU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</a:t>
                </a:r>
                <a:r>
                  <a:rPr lang="ru-RU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будут принадлежать одной прямой.</a:t>
                </a:r>
                <a:endParaRPr lang="en-US" sz="20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50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9109"/>
                <a:ext cx="9144000" cy="1767792"/>
              </a:xfrm>
              <a:prstGeom prst="rect">
                <a:avLst/>
              </a:prstGeom>
              <a:blipFill>
                <a:blip r:embed="rId3"/>
                <a:stretch>
                  <a:fillRect l="-667" r="-667" b="-51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20605"/>
                <a:ext cx="9083925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sz="2000" dirty="0">
                    <a:solidFill>
                      <a:srgbClr val="FF0000"/>
                    </a:solidFill>
                    <a:cs typeface="Times New Roman" pitchFamily="18" charset="0"/>
                  </a:rPr>
                  <a:t>Решение. </a:t>
                </a:r>
                <a:r>
                  <a:rPr lang="ru-RU" sz="2000" dirty="0"/>
                  <a:t>Для того чтобы доказать, что точки </a:t>
                </a:r>
                <a:r>
                  <a:rPr lang="ru-RU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</a:t>
                </a:r>
                <a:r>
                  <a:rPr lang="ru-RU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ru-RU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принадлежат одной прямой, достаточно проверить, что </a:t>
                </a:r>
                <a14:m>
                  <m:oMath xmlns:m="http://schemas.openxmlformats.org/officeDocument/2006/math">
                    <m:r>
                      <a:rPr lang="ru-RU" sz="2000" i="1"/>
                      <m:t>∠</m:t>
                    </m:r>
                  </m:oMath>
                </a14:m>
                <a:r>
                  <a:rPr lang="ru-RU" sz="2000" i="1" dirty="0"/>
                  <a:t>CA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r>
                      <a:rPr lang="ru-RU" sz="2000" i="1"/>
                      <m:t>∠</m:t>
                    </m:r>
                  </m:oMath>
                </a14:m>
                <a:r>
                  <a:rPr lang="ru-RU" sz="2000" i="1" dirty="0"/>
                  <a:t>BA</a:t>
                </a:r>
                <a:r>
                  <a:rPr lang="ru-RU" sz="2000" dirty="0"/>
                  <a:t>­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Имеем </a:t>
                </a:r>
                <a14:m>
                  <m:oMath xmlns:m="http://schemas.openxmlformats.org/officeDocument/2006/math">
                    <m:r>
                      <a:rPr lang="ru-RU" sz="2000" i="1"/>
                      <m:t>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𝐵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𝑆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𝐶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=∠</m:t>
                    </m:r>
                    <m:r>
                      <a:rPr lang="en-US" sz="2000" i="1"/>
                      <m:t>𝐶</m:t>
                    </m:r>
                    <m:r>
                      <a:rPr lang="ru-RU" sz="2000" i="1"/>
                      <m:t>𝑆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𝐵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=180°−∠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𝐶𝐵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𝑆</m:t>
                    </m:r>
                    <m:r>
                      <a:rPr lang="ru-RU" sz="2000" i="1"/>
                      <m:t>−∠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𝐵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𝐶𝑆</m:t>
                    </m:r>
                    <m:r>
                      <a:rPr lang="ru-RU" sz="2000" i="1"/>
                      <m:t>=∠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𝐴𝐶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𝑆</m:t>
                    </m:r>
                    <m:r>
                      <a:rPr lang="ru-RU" sz="2000" i="1"/>
                      <m:t>−180°+∠</m:t>
                    </m:r>
                    <m:r>
                      <a:rPr lang="ru-RU" sz="2000" i="1"/>
                      <m:t>𝐴𝐶𝑆</m:t>
                    </m:r>
                    <m:r>
                      <a:rPr lang="ru-RU" sz="2000" i="1"/>
                      <m:t>=∠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𝐴𝐶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𝑆</m:t>
                    </m:r>
                    <m:r>
                      <a:rPr lang="ru-RU" sz="2000" i="1"/>
                      <m:t>−∠</m:t>
                    </m:r>
                    <m:r>
                      <a:rPr lang="ru-RU" sz="2000" i="1"/>
                      <m:t>𝐴𝐵𝑆</m:t>
                    </m:r>
                    <m:r>
                      <a:rPr lang="ru-RU" sz="2000" i="1"/>
                      <m:t>= 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𝐵𝑆𝐶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=∠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𝐵</m:t>
                        </m:r>
                        <m:sSub>
                          <m:sSubPr>
                            <m:ctrlPr>
                              <a:rPr lang="ru-RU" sz="2000" i="1"/>
                            </m:ctrlPr>
                          </m:sSubPr>
                          <m:e>
                            <m:r>
                              <a:rPr lang="ru-RU" sz="2000" i="1"/>
                              <m:t>𝐴</m:t>
                            </m:r>
                          </m:e>
                          <m:sub>
                            <m:r>
                              <a:rPr lang="ru-RU" sz="2000" i="1"/>
                              <m:t>1</m:t>
                            </m:r>
                          </m:sub>
                        </m:sSub>
                        <m:r>
                          <a:rPr lang="ru-RU" sz="2000" i="1"/>
                          <m:t>𝐶</m:t>
                        </m:r>
                      </m:e>
                      <m:sub>
                        <m:r>
                          <a:rPr lang="ru-RU" sz="2000" i="1"/>
                          <m:t>1</m:t>
                        </m:r>
                      </m:sub>
                    </m:sSub>
                  </m:oMath>
                </a14:m>
                <a:r>
                  <a:rPr lang="ru-RU" sz="2000" dirty="0"/>
                  <a:t>.</a:t>
                </a:r>
                <a:endParaRPr lang="en-US" sz="20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20605"/>
                <a:ext cx="9083925" cy="1384995"/>
              </a:xfrm>
              <a:prstGeom prst="rect">
                <a:avLst/>
              </a:prstGeom>
              <a:blipFill>
                <a:blip r:embed="rId4"/>
                <a:stretch>
                  <a:fillRect l="-671" r="-671" b="-6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02A247F-8E19-973D-65CE-1608A7C9A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4F5B46-74E8-1EF8-C720-8C5691116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2168153"/>
            <a:ext cx="3003595" cy="30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64855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/>
                  <a:t>Продолжим медиану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и отложим отрезок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i="1" dirty="0"/>
                  <a:t>D</a:t>
                </a:r>
                <a:r>
                  <a:rPr lang="ru-RU" dirty="0"/>
                  <a:t>, равный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Треугольники </a:t>
                </a:r>
                <a:r>
                  <a:rPr lang="en-US" i="1" dirty="0"/>
                  <a:t>AC</a:t>
                </a:r>
                <a:r>
                  <a:rPr lang="en-US" baseline="-25000" dirty="0"/>
                  <a:t>1</a:t>
                </a:r>
                <a:r>
                  <a:rPr lang="en-US" i="1" dirty="0"/>
                  <a:t>D </a:t>
                </a:r>
                <a:r>
                  <a:rPr lang="ru-RU" dirty="0"/>
                  <a:t>и </a:t>
                </a:r>
                <a:r>
                  <a:rPr lang="en-US" i="1" dirty="0"/>
                  <a:t>BC</a:t>
                </a:r>
                <a:r>
                  <a:rPr lang="en-US" baseline="-25000" dirty="0"/>
                  <a:t>1</a:t>
                </a:r>
                <a:r>
                  <a:rPr lang="en-US" i="1" dirty="0"/>
                  <a:t>C </a:t>
                </a:r>
                <a:r>
                  <a:rPr lang="ru-RU" dirty="0"/>
                  <a:t>равны по двум сторонам и углу между ними. Следовательно,</a:t>
                </a:r>
                <a:r>
                  <a:rPr lang="en-US" dirty="0"/>
                  <a:t> </a:t>
                </a:r>
                <a:r>
                  <a:rPr lang="en-US" i="1" dirty="0"/>
                  <a:t>AD = BC</a:t>
                </a:r>
                <a:r>
                  <a:rPr lang="en-US" dirty="0"/>
                  <a:t>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ACD AC &gt; AD</a:t>
                </a:r>
                <a:r>
                  <a:rPr lang="en-US" dirty="0"/>
                  <a:t>. </a:t>
                </a:r>
                <a:r>
                  <a:rPr lang="ru-RU" dirty="0"/>
                  <a:t>Так как против большей стороны треугольника лежит больший угол, то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  <a:p>
                <a:pPr algn="just">
                  <a:spcBef>
                    <a:spcPct val="50000"/>
                  </a:spcBef>
                </a:pPr>
                <a:endParaRPr lang="ru-RU" dirty="0"/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64855" cy="2862322"/>
              </a:xfrm>
              <a:prstGeom prst="rect">
                <a:avLst/>
              </a:prstGeom>
              <a:blipFill>
                <a:blip r:embed="rId3"/>
                <a:stretch>
                  <a:fillRect l="-998" t="-1702" r="-9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204864"/>
            <a:ext cx="2808608" cy="42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4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>
            <a:extLst>
              <a:ext uri="{FF2B5EF4-FFF2-40B4-BE49-F238E27FC236}">
                <a16:creationId xmlns:a16="http://schemas.microsoft.com/office/drawing/2014/main" id="{9FCF7612-51E6-41AF-94A8-FADA9B7F6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456707" name="Text Box 3">
            <a:extLst>
              <a:ext uri="{FF2B5EF4-FFF2-40B4-BE49-F238E27FC236}">
                <a16:creationId xmlns:a16="http://schemas.microsoft.com/office/drawing/2014/main" id="{68EAF6D6-9F98-4C73-9E23-76EF49FBD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Докажите, что м</a:t>
            </a:r>
            <a:r>
              <a:rPr lang="ru-RU" altLang="ru-RU" sz="3200" dirty="0">
                <a:cs typeface="Times New Roman" panose="02020603050405020304" pitchFamily="18" charset="0"/>
              </a:rPr>
              <a:t>едиана прямоугольного треугольника, проведенная из вершины прямого угла, равна половине гипотенузы.</a:t>
            </a:r>
            <a:r>
              <a:rPr lang="ru-RU" altLang="ru-RU" sz="3200" dirty="0"/>
              <a:t> </a:t>
            </a:r>
          </a:p>
        </p:txBody>
      </p:sp>
      <p:sp>
        <p:nvSpPr>
          <p:cNvPr id="456708" name="Text Box 4">
            <a:extLst>
              <a:ext uri="{FF2B5EF4-FFF2-40B4-BE49-F238E27FC236}">
                <a16:creationId xmlns:a16="http://schemas.microsoft.com/office/drawing/2014/main" id="{915CB1F4-A61F-4C24-A9DC-0957AC4E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95800"/>
            <a:ext cx="8610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Доказательство </a:t>
            </a:r>
            <a:r>
              <a:rPr lang="ru-RU" altLang="ru-RU" sz="3200" dirty="0">
                <a:cs typeface="Times New Roman" panose="02020603050405020304" pitchFamily="18" charset="0"/>
              </a:rPr>
              <a:t>следует из того, что центром окружности, описанной около прямоугольного треугольника, является середина гипотенузы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56709" name="Picture 5">
            <a:extLst>
              <a:ext uri="{FF2B5EF4-FFF2-40B4-BE49-F238E27FC236}">
                <a16:creationId xmlns:a16="http://schemas.microsoft.com/office/drawing/2014/main" id="{38D7AF8F-41DD-4A04-BCCD-72231CBEA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9624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2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>
            <a:extLst>
              <a:ext uri="{FF2B5EF4-FFF2-40B4-BE49-F238E27FC236}">
                <a16:creationId xmlns:a16="http://schemas.microsoft.com/office/drawing/2014/main" id="{1C1FD82E-99C6-4C9F-BA85-1AFFEBEFC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485379" name="Text Box 3">
            <a:extLst>
              <a:ext uri="{FF2B5EF4-FFF2-40B4-BE49-F238E27FC236}">
                <a16:creationId xmlns:a16="http://schemas.microsoft.com/office/drawing/2014/main" id="{D92AEB7A-F4BC-47FC-AD5E-C710B1652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Докажите, что е</a:t>
            </a:r>
            <a:r>
              <a:rPr lang="ru-RU" altLang="ru-RU" sz="3200" dirty="0">
                <a:cs typeface="Times New Roman" panose="02020603050405020304" pitchFamily="18" charset="0"/>
              </a:rPr>
              <a:t>сли медиана треугольника равна половине стороны, к которой она проведена, то этот треугольник прямоугольный.</a:t>
            </a:r>
            <a:r>
              <a:rPr lang="ru-RU" altLang="ru-RU" sz="3200" dirty="0"/>
              <a:t> </a:t>
            </a:r>
          </a:p>
        </p:txBody>
      </p:sp>
      <p:sp>
        <p:nvSpPr>
          <p:cNvPr id="485380" name="Text Box 4">
            <a:extLst>
              <a:ext uri="{FF2B5EF4-FFF2-40B4-BE49-F238E27FC236}">
                <a16:creationId xmlns:a16="http://schemas.microsoft.com/office/drawing/2014/main" id="{B65CB2F1-8D3E-42E1-83FC-15E02FBAA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91000"/>
            <a:ext cx="8839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Доказательство. </a:t>
            </a:r>
            <a:r>
              <a:rPr lang="ru-RU" altLang="ru-RU" sz="3200" dirty="0">
                <a:cs typeface="Times New Roman" panose="02020603050405020304" pitchFamily="18" charset="0"/>
              </a:rPr>
              <a:t>В этом случае основание </a:t>
            </a:r>
            <a:r>
              <a:rPr lang="en-US" altLang="ru-RU" sz="3200" i="1" dirty="0">
                <a:cs typeface="Times New Roman" panose="02020603050405020304" pitchFamily="18" charset="0"/>
              </a:rPr>
              <a:t>M </a:t>
            </a:r>
            <a:r>
              <a:rPr lang="ru-RU" altLang="ru-RU" sz="3200" dirty="0">
                <a:cs typeface="Times New Roman" panose="02020603050405020304" pitchFamily="18" charset="0"/>
              </a:rPr>
              <a:t>медианы равноудалено от вершин треугольника и, следовательно, является центром описанной окружности.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 </a:t>
            </a:r>
            <a:r>
              <a:rPr lang="ru-RU" altLang="ru-RU" sz="3200" dirty="0">
                <a:cs typeface="Times New Roman" panose="02020603050405020304" pitchFamily="18" charset="0"/>
              </a:rPr>
              <a:t>опирается на диаметр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, следовательно, равен 90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485381" name="Picture 5">
            <a:extLst>
              <a:ext uri="{FF2B5EF4-FFF2-40B4-BE49-F238E27FC236}">
                <a16:creationId xmlns:a16="http://schemas.microsoft.com/office/drawing/2014/main" id="{4F361194-75CC-418A-833F-C4230DA2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9624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7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DF92B474-4433-46ED-8974-6F3992235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99715" name="Text Box 3">
            <a:extLst>
              <a:ext uri="{FF2B5EF4-FFF2-40B4-BE49-F238E27FC236}">
                <a16:creationId xmlns:a16="http://schemas.microsoft.com/office/drawing/2014/main" id="{F8408B78-880F-4FB8-B74A-2F9560C95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Медиана, проведенная к гипотенузе прямоугольного треугольника, равна 3 и делит прямой угол в отношении 1:2. Найдите </a:t>
            </a:r>
            <a:r>
              <a:rPr lang="ru-RU" altLang="ru-RU" sz="3200" dirty="0"/>
              <a:t>меньший катет</a:t>
            </a:r>
            <a:r>
              <a:rPr lang="ru-RU" altLang="ru-RU" sz="3200" dirty="0">
                <a:cs typeface="Times New Roman" panose="02020603050405020304" pitchFamily="18" charset="0"/>
              </a:rPr>
              <a:t> треугольника.</a:t>
            </a:r>
            <a:r>
              <a:rPr lang="ru-RU" altLang="ru-RU" sz="3200" dirty="0"/>
              <a:t> </a:t>
            </a:r>
          </a:p>
        </p:txBody>
      </p:sp>
      <p:sp>
        <p:nvSpPr>
          <p:cNvPr id="499716" name="Text Box 4">
            <a:extLst>
              <a:ext uri="{FF2B5EF4-FFF2-40B4-BE49-F238E27FC236}">
                <a16:creationId xmlns:a16="http://schemas.microsoft.com/office/drawing/2014/main" id="{E768729A-646E-4040-B891-425511050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578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3.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499717" name="Picture 5">
            <a:extLst>
              <a:ext uri="{FF2B5EF4-FFF2-40B4-BE49-F238E27FC236}">
                <a16:creationId xmlns:a16="http://schemas.microsoft.com/office/drawing/2014/main" id="{DA864B2E-B58E-4599-A65F-1DF76ABAF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39624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17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>
            <a:extLst>
              <a:ext uri="{FF2B5EF4-FFF2-40B4-BE49-F238E27FC236}">
                <a16:creationId xmlns:a16="http://schemas.microsoft.com/office/drawing/2014/main" id="{1908D474-E526-4536-BA1F-6B09EB2F5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91523" name="Text Box 3">
            <a:extLst>
              <a:ext uri="{FF2B5EF4-FFF2-40B4-BE49-F238E27FC236}">
                <a16:creationId xmlns:a16="http://schemas.microsoft.com/office/drawing/2014/main" id="{BA5BC806-F5FC-47AE-9501-9AD91D919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Гипотенуза прямоугольного треугольника равна 4. Найдите радиус описанной окружности.</a:t>
            </a:r>
            <a:r>
              <a:rPr lang="ru-RU" altLang="ru-RU" sz="3200" dirty="0"/>
              <a:t> </a:t>
            </a:r>
          </a:p>
        </p:txBody>
      </p:sp>
      <p:sp>
        <p:nvSpPr>
          <p:cNvPr id="491524" name="Text Box 4">
            <a:extLst>
              <a:ext uri="{FF2B5EF4-FFF2-40B4-BE49-F238E27FC236}">
                <a16:creationId xmlns:a16="http://schemas.microsoft.com/office/drawing/2014/main" id="{70C2218E-F7E7-4D6C-9E0F-8D5BAAA4B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2.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491525" name="Picture 5">
            <a:extLst>
              <a:ext uri="{FF2B5EF4-FFF2-40B4-BE49-F238E27FC236}">
                <a16:creationId xmlns:a16="http://schemas.microsoft.com/office/drawing/2014/main" id="{F340996D-8363-4B3A-92A8-40DB86B1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9624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DF92B474-4433-46ED-8974-6F3992235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99715" name="Text Box 3">
            <a:extLst>
              <a:ext uri="{FF2B5EF4-FFF2-40B4-BE49-F238E27FC236}">
                <a16:creationId xmlns:a16="http://schemas.microsoft.com/office/drawing/2014/main" id="{F8408B78-880F-4FB8-B74A-2F9560C95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Медиана, проведенная к гипотенузе прямоугольного треугольника, равна 3 и делит прямой угол в отношении 1:2. Найдите </a:t>
            </a:r>
            <a:r>
              <a:rPr lang="ru-RU" altLang="ru-RU" sz="3200" dirty="0"/>
              <a:t>меньший катет</a:t>
            </a:r>
            <a:r>
              <a:rPr lang="ru-RU" altLang="ru-RU" sz="3200" dirty="0">
                <a:cs typeface="Times New Roman" panose="02020603050405020304" pitchFamily="18" charset="0"/>
              </a:rPr>
              <a:t> треугольника.</a:t>
            </a:r>
            <a:r>
              <a:rPr lang="ru-RU" altLang="ru-RU" sz="3200" dirty="0"/>
              <a:t> </a:t>
            </a:r>
          </a:p>
        </p:txBody>
      </p:sp>
      <p:sp>
        <p:nvSpPr>
          <p:cNvPr id="499716" name="Text Box 4">
            <a:extLst>
              <a:ext uri="{FF2B5EF4-FFF2-40B4-BE49-F238E27FC236}">
                <a16:creationId xmlns:a16="http://schemas.microsoft.com/office/drawing/2014/main" id="{E768729A-646E-4040-B891-425511050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578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3.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499717" name="Picture 5">
            <a:extLst>
              <a:ext uri="{FF2B5EF4-FFF2-40B4-BE49-F238E27FC236}">
                <a16:creationId xmlns:a16="http://schemas.microsoft.com/office/drawing/2014/main" id="{DA864B2E-B58E-4599-A65F-1DF76ABAF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39624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0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6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2952</Words>
  <Application>Microsoft Office PowerPoint</Application>
  <PresentationFormat>Экран (4:3)</PresentationFormat>
  <Paragraphs>167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Cambria Math</vt:lpstr>
      <vt:lpstr>Times New Roman</vt:lpstr>
      <vt:lpstr>Оформление по умолчанию</vt:lpstr>
      <vt:lpstr>Замечательные линии треугольника</vt:lpstr>
      <vt:lpstr>Презентация PowerPoint</vt:lpstr>
      <vt:lpstr>Упражнение 1</vt:lpstr>
      <vt:lpstr>Презентация PowerPoint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Презентация PowerPoint</vt:lpstr>
      <vt:lpstr>Упражнение 9</vt:lpstr>
      <vt:lpstr>Упражнение 10</vt:lpstr>
      <vt:lpstr>Упражнение 8</vt:lpstr>
      <vt:lpstr>Упражнение 9</vt:lpstr>
      <vt:lpstr>Презентация PowerPoint</vt:lpstr>
      <vt:lpstr>Упражнение 10</vt:lpstr>
      <vt:lpstr>Окружность Эйлера*</vt:lpstr>
      <vt:lpstr>Презентация PowerPoint</vt:lpstr>
      <vt:lpstr>Упражнение 1</vt:lpstr>
      <vt:lpstr>Презентация PowerPoint</vt:lpstr>
      <vt:lpstr>Упражнение 2</vt:lpstr>
      <vt:lpstr>Презентация PowerPoint</vt:lpstr>
      <vt:lpstr>Упражнение 3</vt:lpstr>
      <vt:lpstr>Презентация PowerPoint</vt:lpstr>
      <vt:lpstr>Упражнение 4</vt:lpstr>
      <vt:lpstr>Упражнение 5</vt:lpstr>
      <vt:lpstr>Презентация PowerPoint</vt:lpstr>
      <vt:lpstr>Прямая Симсона*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142</cp:revision>
  <dcterms:created xsi:type="dcterms:W3CDTF">2008-04-30T05:51:18Z</dcterms:created>
  <dcterms:modified xsi:type="dcterms:W3CDTF">2024-10-19T03:02:21Z</dcterms:modified>
</cp:coreProperties>
</file>