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6"/>
  </p:notesMasterIdLst>
  <p:sldIdLst>
    <p:sldId id="280" r:id="rId2"/>
    <p:sldId id="342" r:id="rId3"/>
    <p:sldId id="344" r:id="rId4"/>
    <p:sldId id="343" r:id="rId5"/>
    <p:sldId id="377" r:id="rId6"/>
    <p:sldId id="380" r:id="rId7"/>
    <p:sldId id="375" r:id="rId8"/>
    <p:sldId id="374" r:id="rId9"/>
    <p:sldId id="378" r:id="rId10"/>
    <p:sldId id="382" r:id="rId11"/>
    <p:sldId id="384" r:id="rId12"/>
    <p:sldId id="379" r:id="rId13"/>
    <p:sldId id="376" r:id="rId14"/>
    <p:sldId id="381" r:id="rId15"/>
    <p:sldId id="383" r:id="rId16"/>
    <p:sldId id="386" r:id="rId17"/>
    <p:sldId id="387" r:id="rId18"/>
    <p:sldId id="346" r:id="rId19"/>
    <p:sldId id="364" r:id="rId20"/>
    <p:sldId id="506" r:id="rId21"/>
    <p:sldId id="507" r:id="rId22"/>
    <p:sldId id="508" r:id="rId23"/>
    <p:sldId id="518" r:id="rId24"/>
    <p:sldId id="509" r:id="rId25"/>
    <p:sldId id="510" r:id="rId26"/>
    <p:sldId id="517" r:id="rId27"/>
    <p:sldId id="519" r:id="rId28"/>
    <p:sldId id="520" r:id="rId29"/>
    <p:sldId id="521" r:id="rId30"/>
    <p:sldId id="513" r:id="rId31"/>
    <p:sldId id="522" r:id="rId32"/>
    <p:sldId id="515" r:id="rId33"/>
    <p:sldId id="516" r:id="rId34"/>
    <p:sldId id="523" r:id="rId35"/>
    <p:sldId id="514" r:id="rId36"/>
    <p:sldId id="512" r:id="rId37"/>
    <p:sldId id="511" r:id="rId38"/>
    <p:sldId id="524" r:id="rId39"/>
    <p:sldId id="525" r:id="rId40"/>
    <p:sldId id="526" r:id="rId41"/>
    <p:sldId id="527" r:id="rId42"/>
    <p:sldId id="500" r:id="rId43"/>
    <p:sldId id="528" r:id="rId44"/>
    <p:sldId id="529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0" autoAdjust="0"/>
    <p:restoredTop sz="86455" autoAdjust="0"/>
  </p:normalViewPr>
  <p:slideViewPr>
    <p:cSldViewPr>
      <p:cViewPr varScale="1">
        <p:scale>
          <a:sx n="89" d="100"/>
          <a:sy n="89" d="100"/>
        </p:scale>
        <p:origin x="4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3C2DD94-2B9E-4332-90D2-A99939B1F9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402575-80DB-4165-AB69-69D82CF571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1141D54-565E-44B6-AAD5-6F63066391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D415EF0-2CB3-440C-A211-D1DADA5406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0328D37-4071-4270-A46F-331F0FC168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05EBF5E-BFD7-4EA8-9026-932A94E58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B31465-D147-4EF2-B3CF-66719F44D3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8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AAD01-8DA4-011E-5217-66B652DF0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288A0B-74EB-36B6-6E81-C24149919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59D15CAA-F383-5085-BBE4-B723C4C11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AC63FC6-3DF7-CB5C-8792-2D585E14D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67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06729-5ED9-55CA-C1E1-C5361163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E32B5F-008A-C37F-5534-8A1CF1743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542DAB20-7E2F-F45F-35AB-8E901E73F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72F6960-1A3F-57AC-824B-D2C9889C9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806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206CD-714D-A962-2117-EA9DABC1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ED1D2F-DC1D-A305-31E1-10C8BF3CE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6149E7E-8232-742B-82DA-9C1F5E45D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D91ED505-F5EF-CC36-BE28-AF5B0DBA5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0343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63897-EC50-8BAF-48F5-8E889B6D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577BA1-8924-79A0-4BA9-956516A17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B96B5BD-48FC-FE56-3B4E-5CF4BAA25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2742B011-57EC-2DD3-F110-881240674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1089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FF07-07B8-57A6-6860-603B803A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7633B6-325B-4198-32F7-392D665206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4AFC8EEC-E84D-1EE9-EF31-FF75D6B20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DB2B7C3-4825-E026-0A0A-FE1421544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4691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DA684-1F5D-D9F3-F88F-499D4FB8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EA15C9-6026-9C2D-8AFF-D3E2C0239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B1CD6890-0555-8740-7D3E-0F33B2089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B0584D0D-B623-45AE-9CF0-39A40664D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2637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5233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12CDE-FDA7-3A8B-0966-4E2686C00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5274F5-C27E-3D03-F230-2F7E44E18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5E6230E0-0295-ADD0-61FB-3B3E68AA9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0B00796-3961-C154-11EE-CB82D3DEC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573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7E60D-9BC4-71E4-F87C-28BA6FFCB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34EB2F-2462-DC9B-80DE-9E48B5669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C8467C3-DBA5-5D10-86D1-1F6C95304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D12329C-D7D1-3EF8-287F-517EB6847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0860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12CDE-FDA7-3A8B-0966-4E2686C00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5274F5-C27E-3D03-F230-2F7E44E18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5E6230E0-0295-ADD0-61FB-3B3E68AA9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0B00796-3961-C154-11EE-CB82D3DEC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270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496C8-EA00-9779-37B6-974D0E33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F3CA21-9F7B-02C0-8351-D1ECF26DE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C898882-2267-5289-B297-A6B17E7DA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B320F02-B921-AD76-DE3B-746A13788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4261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47B2B-4C64-D389-17BB-1F47C5BA0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C16BDC-40A6-09E0-A2A0-FAD27A62B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67F4443A-3902-344D-E90F-35D1E8662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22672910-1740-C180-770C-E425E1EC6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6753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46587-6388-592E-9C15-34A3FA6BC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E3A959-B2DA-FC89-5D7F-5CCC5525C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0C3EA1A4-C6AD-500E-7FCD-201AA580A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594DF0F-17F0-B804-5F91-730DD7BBA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5517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CA67E-6ECA-B1DF-F448-4B316D69D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C43110-9A2D-6198-5F64-718F4047B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41075D21-720B-9CE0-E633-7232F6335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EC4FCB4-A224-914B-7141-548B8421F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10812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631D5-F469-7FA5-644D-378CC695D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199F31-5E2E-28D1-3545-8D4703B48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E62EBE76-3E93-A490-901F-412895254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99E31F2C-758A-9E48-1585-B6989CFA0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01529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9A6F8-EA8B-4778-A2C6-0DBD4851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27B28E-CCCA-B720-7200-174641001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6CCC9665-7397-6A04-C220-31AE2CE365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31BA586-A276-8797-DEA1-376EFF6B1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72246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BADCF-894F-5FF9-5D36-6DC69BC0A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4EBF25-25FD-E959-B693-08AB20F15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21153C6F-C871-7F1F-25F0-C722BBD2E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83D71088-0B25-22D2-6599-E56192321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13738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50A0-C686-28AB-AA2A-1C476DFA7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2A234B-ED67-B3E1-F46C-9CD014739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0471207-F837-A004-3988-D467CB5B3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7C061555-7256-A5C2-B20C-76EE9E168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129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00044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74FB1-D6A1-4082-3545-CFF2704A6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062DA6-5CFF-22FC-B6C6-C55C75FDC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AB965C40-DFE0-0D61-02DC-9DB406A54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9ABAB0E5-3577-678B-5AF0-38C83BD72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8110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D7747-CB3A-004E-4DDD-4AC9ECEB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D7E6E4-817D-5580-5FBC-979875C38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659F7BC-8630-BA0D-186F-049F59F51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74591AE-7BC1-7798-8B56-8379B91DC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497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10D5-89C6-9161-7AE1-82F986E0E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6897D5-C20A-051D-72BA-A600F4A8F2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00DA09E-5511-4F00-4BBA-B6C494F5D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593E18F-D93D-528E-12AF-13FCB89BF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53150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6AB83-B8F2-26CC-5955-F405DA1F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FBD49F-5105-4F60-839E-7D2AEB9A0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276AFE2E-D650-6CC0-B4C4-50753DC66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D5963E7-837E-A466-F72B-9030A6F27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14572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39AC1-6B75-2ED6-29C1-B4CB84C3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7E1E07-083B-7F72-0100-936F272B6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27FA185-4327-334C-F672-997C985D4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84D4E229-0276-C1A7-24A5-0B8A6A7C8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7387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827F7-A1B9-6D6A-1550-78258A9B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D204A-AE63-1870-3808-C5AE3E5C5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E3276A84-C2F1-AC6A-7BC5-DBE1A5FEB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1F1FD74-57BF-9196-873C-B6BA0DABC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3734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2FF42-ACFD-53C7-D53D-03998044F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768389-6E0A-87FF-ACAE-5EC1B8F764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3BBB0CA-06BC-3D23-1758-75A8091B1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C7172F8-6C48-5AFA-D6C7-8AEC823B7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71912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6683-74EC-C591-53EC-B84657896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932485-B136-ADE7-5D7D-61AE1B48C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4A5B8C0B-BAD2-F49F-44EE-C98552503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EA7F316-1F86-8488-E146-AAA69872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9258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AD3E5-7D0F-7054-AF18-AA2BBFADB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810EC9-9BF7-6BA2-4E2B-BD665B5FC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54CFB91F-F278-D81C-162B-75CBFDDBF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AADC7E6-4400-A4B7-5AA6-EF52C0357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10128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AF74-737E-1CFE-6535-4BC45B64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0E8DE9-B99A-236B-33A6-BFAE5BCF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ADBB8586-E2D8-5771-6E82-FFDB721B8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39918DA-44D6-0F11-8F0B-2E0F0CB84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412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DFC2-1AFB-CA0F-710A-F298C712F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B761BF-E92B-0E18-EF3A-7CFFC37D8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EE03AB5-5667-ABC8-D599-E39606283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EBC380A-3713-93C9-9192-4B123A279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035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B3E12-2858-24B5-CBEF-97B2F34C2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7EBE3A-F9B9-0FBD-80A0-DE6B6676B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918EA9C-FDFF-EF9E-4785-08387BC45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B5B2F2D-1AA9-A961-1DA9-3E0343873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780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CADD-B610-6458-374B-2E7CBF5CF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7D7509-535D-07AC-76BC-6D4C7D756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E137F142-CEA6-EA36-3C8F-F9970084C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75789D6-EFC7-518E-1232-A78A5816F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012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AEBFB-278D-5630-8DB0-2E1096E4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2E8F98-ADE6-06B2-216A-457AC11CA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EB4E345-9920-62F6-7183-04ED8A0EE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9D24004-608F-5DB8-4149-02C4B5543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9680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7D70A-3C97-4E36-BB4E-89B0BB705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3417EC-DA7D-4A11-9D40-E9AA49571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ED8BA-62EF-4AB3-8586-60A2757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D27F7-E9F5-4D5E-B2D0-5C765D02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1EDA2-9081-45C2-9A09-750B0AD7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735C2-7471-4A6D-A31B-E5CA8F259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96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34692-5205-4241-A315-4DF0EEC3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BBD468-DC1F-49B4-8F2B-D27BD1B6E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AE5A2-D72E-43A0-A99B-3EB27989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7CD7E-1279-4959-AD9D-22BAAA70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C9544-9008-4E79-B22C-618EC0FD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521D-2E1E-44E6-B7BF-D00B1412A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20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9234D5-E581-4729-AD6A-76EB4F873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39012E-DAAB-4326-B518-B96CF2565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92414-F721-4E93-A919-F3DC628F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C311-BFC8-4E01-89CD-64FF4847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DA8CA-722F-4334-BF17-6A4E662D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8E690-D4BC-4E17-9EA2-E29C53B6DD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94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E921C-C223-4176-9B15-A91D555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43A68-C2E9-4F9F-9F8A-72EACB3F1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6DBD6-C75A-4DA8-AEF0-B7D86089D9A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49FE296-4868-4C5B-9C38-DC3FE29F345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DC15356-F9BE-48C0-959F-90538957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24A797E-A3C7-43DF-BC36-AC5DD391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8C11D3B-B3EA-4530-A194-6572C563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90B80F-7C82-43B5-A7A0-8AD1F4B6D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48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64709-6AE9-43E8-AE36-97F01DE3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72AC4-EFA5-4ABD-B453-D4FC805F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A393E-634B-4AD8-9942-C6604DB8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070F9-6D77-4F3A-AD1D-61A38DCD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E3459-E353-46EE-B2C7-13F490C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9EDF-988F-4FA9-865A-A6AA73B63E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2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F5F17-BD64-45AD-86D8-61CCD25A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E65BD-CB71-4D13-B156-B75C8365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6C6F2-73F4-4BC6-A4EA-B539001A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53D1C-94B6-4620-BDCC-D03FA51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4067D-51CA-4F00-88CB-005C5DA6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8E3D5-5892-4002-ABD7-21E7185FCF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9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8FBE7-5148-4F5D-B82E-44D9770F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B4D7A-E614-452A-8DBD-E43DD84E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BFFDE4-42B6-45A5-8E23-D562683CB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CF0DE4-4404-4CFA-BED3-F809DB97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A7C0D3-C2FC-4A5A-B4E3-6556EE02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07DB3B-C23A-4E29-A0DC-1ADE9713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CE27-BD9B-4460-AF9F-858A5D505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28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6F2DF-CB16-40F2-AF2C-51A4CCE8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9EA1F-1BD3-4FBB-A164-B6D09129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D9621E-9AF0-4D65-8BD7-92657A9DE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028A3-F5F6-4DC6-BF0B-2DA3BB40F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85B1EE-A096-4A9D-8E24-C20B77EE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01568C-139E-4373-A749-246976B4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06BE73-35A9-464A-BE95-5DD23EC9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8EE7C1-25A4-404E-A1C3-F446708F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8565-4C55-460C-8393-B9476FC41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69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359BB-23E9-495A-AA46-073CF6CE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E9A09-7AB1-4914-B7BE-F63D9141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A6AA41-605B-40A7-B079-2AF89E2C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31B6E-66BD-4FDE-986A-802CCA14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B97D7-2C17-4D57-A305-03AABEB7F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63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690DF-3050-4788-BD07-D37BE20F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EA1804-7959-4EC3-A119-D99E3088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809908-D526-43B4-A683-C38CAB1E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DACD-6702-4EA3-8E16-4681BC032E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2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78C53-BC7D-492C-B0C9-5331D902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ADB6E-73A5-4626-AF51-62E6A22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7206D1-3100-489D-AD59-42113E3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6B273F-A422-477E-97A1-69CB5EF6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7D715D-5ACE-45A2-91EB-33C25AD3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1350A-7985-415D-9C7E-37DA74E1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E4F36-9152-4FA3-92A5-B5DB65796B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392ED-0C12-4B22-B5F7-ED8BF5EF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5CE75-882C-4600-AE08-9BE193C2A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CBEC18-C68E-4ECD-82A6-22EDA64AB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12280-1B03-4A81-A020-557AA971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0C3045-91D8-4B03-8F94-5EA8A1EE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4A0FA3-5AE3-44D0-842C-5F9E79F9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D8BC2-483D-47A3-BA70-6E52B08AC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2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EA5940-6A8D-48CA-94CA-87D2BAE8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EA92D3-7FC0-4451-B91B-E1CDD56E0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9D2444-44A6-4875-A904-04D3DD1864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11AB7C-8852-412B-8C48-5F8B2F5FF0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1D6322-A4EC-423D-9310-5275D9FE32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ADFEEB-D9BF-4201-B910-B9EA672056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5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3939290-6CF4-49AF-829A-691E58648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72816"/>
            <a:ext cx="7772400" cy="1476400"/>
          </a:xfrm>
        </p:spPr>
        <p:txBody>
          <a:bodyPr/>
          <a:lstStyle/>
          <a:p>
            <a:r>
              <a:rPr lang="en-US" altLang="ru-RU" sz="5400" dirty="0">
                <a:solidFill>
                  <a:srgbClr val="FF3300"/>
                </a:solidFill>
              </a:rPr>
              <a:t>9*. </a:t>
            </a:r>
            <a:r>
              <a:rPr lang="ru-RU" altLang="ru-RU" sz="5400" dirty="0">
                <a:solidFill>
                  <a:srgbClr val="FF3300"/>
                </a:solidFill>
              </a:rPr>
              <a:t>Инверсия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FDB0-846E-160C-A537-059D6532F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7FACB0AB-0E27-0847-E29F-1FA4C781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/>
              <a:t>Изобразите или получите в компьютерной программе </a:t>
            </a:r>
            <a:r>
              <a:rPr lang="en-US" dirty="0"/>
              <a:t>GeoGebra</a:t>
            </a:r>
            <a:r>
              <a:rPr lang="ru-RU" dirty="0"/>
              <a:t> инверсию прямой </a:t>
            </a:r>
            <a:r>
              <a:rPr lang="en-US" i="1" dirty="0"/>
              <a:t>a</a:t>
            </a:r>
            <a:r>
              <a:rPr lang="ru-RU" dirty="0"/>
              <a:t>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5F5F855-7F71-C6FA-3234-3FC24244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10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Ответ. 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диаграмма, круг, лини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3BC183-E4EC-6E62-D0DF-8E4398B3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84784"/>
            <a:ext cx="5660391" cy="2690351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иаграмма, круг, лин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734461F-95CE-B3D5-2B6C-4E1BA8830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2" y="1448079"/>
            <a:ext cx="5660391" cy="27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32E6D-D542-93C7-6A99-4B0B45A3E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9CE1CF04-285A-5A83-576F-33332B65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Выясните, какая прямая при инверсии переходит сама в себя</a:t>
            </a:r>
            <a:r>
              <a:rPr lang="ru-RU" dirty="0"/>
              <a:t>.</a:t>
            </a:r>
            <a:r>
              <a:rPr lang="en-US" i="1" dirty="0"/>
              <a:t> 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237915B-ABBF-97DB-F30F-218C60ED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5" y="4797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Ответ. </a:t>
            </a:r>
            <a:r>
              <a:rPr lang="ru-RU" dirty="0">
                <a:ea typeface="Calibri" panose="020F0502020204030204" pitchFamily="34" charset="0"/>
              </a:rPr>
              <a:t>Прямая, проходящая через центр инверсии.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круг, диаграмма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3EEB390-0069-FE2B-4DF3-684F67E39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692696"/>
            <a:ext cx="4591691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D87C6-380D-6D08-C60B-D7B2B7641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5833D1FB-A926-A41A-B74D-2AC9E72A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Докажите, что п</a:t>
            </a:r>
            <a:r>
              <a:rPr lang="ru-RU" dirty="0"/>
              <a:t>ри инверсии окружность, не проходящая через центр инверсии, переходит в окружность, не проходящую через центр инверсии.</a:t>
            </a:r>
            <a:endParaRPr lang="en-US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410F504-31F8-DDDA-69E0-C88BD54E0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34570"/>
                <a:ext cx="9144000" cy="3445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Рассмотрим окружность с центром </a:t>
                </a:r>
                <a:r>
                  <a:rPr lang="en-US" i="1" dirty="0"/>
                  <a:t>P</a:t>
                </a:r>
                <a:r>
                  <a:rPr lang="ru-RU" dirty="0"/>
                  <a:t>, не проходящую через центр </a:t>
                </a:r>
                <a:r>
                  <a:rPr lang="en-US" i="1" dirty="0"/>
                  <a:t>O</a:t>
                </a:r>
                <a:r>
                  <a:rPr lang="ru-RU" dirty="0"/>
                  <a:t>. Проведём прямую </a:t>
                </a:r>
                <a:r>
                  <a:rPr lang="en-US" i="1" dirty="0"/>
                  <a:t>OP</a:t>
                </a:r>
                <a:r>
                  <a:rPr lang="ru-RU" dirty="0"/>
                  <a:t>. Обозначим </a:t>
                </a:r>
                <a:r>
                  <a:rPr lang="en-US" i="1" dirty="0"/>
                  <a:t>A</a:t>
                </a:r>
                <a:r>
                  <a:rPr lang="ru-RU" dirty="0"/>
                  <a:t>, </a:t>
                </a:r>
                <a:r>
                  <a:rPr lang="en-US" i="1" dirty="0"/>
                  <a:t>B</a:t>
                </a:r>
                <a:r>
                  <a:rPr lang="ru-RU" dirty="0"/>
                  <a:t> точки пересечения этой прямой с окружностью. Обозначим </a:t>
                </a:r>
                <a:r>
                  <a:rPr lang="en-US" i="1" dirty="0"/>
                  <a:t>A</a:t>
                </a:r>
                <a:r>
                  <a:rPr lang="ru-RU" i="1" dirty="0"/>
                  <a:t>’</a:t>
                </a:r>
                <a:r>
                  <a:rPr lang="ru-RU" dirty="0"/>
                  <a:t>, </a:t>
                </a:r>
                <a:r>
                  <a:rPr lang="en-US" i="1" dirty="0"/>
                  <a:t>B</a:t>
                </a:r>
                <a:r>
                  <a:rPr lang="ru-RU" i="1" dirty="0"/>
                  <a:t>’</a:t>
                </a:r>
                <a:r>
                  <a:rPr lang="ru-RU" dirty="0"/>
                  <a:t> инверсии точек соответственно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</a:t>
                </a:r>
                <a:r>
                  <a:rPr lang="ru-RU" dirty="0"/>
                  <a:t>. Пусть точка </a:t>
                </a:r>
                <a:r>
                  <a:rPr lang="en-US" i="1" dirty="0"/>
                  <a:t>C </a:t>
                </a:r>
                <a:r>
                  <a:rPr lang="ru-RU" dirty="0"/>
                  <a:t>принадлежит окружности с центром </a:t>
                </a:r>
                <a:r>
                  <a:rPr lang="en-US" i="1" dirty="0"/>
                  <a:t>P</a:t>
                </a:r>
                <a:r>
                  <a:rPr lang="ru-RU" dirty="0"/>
                  <a:t>, </a:t>
                </a:r>
                <a:r>
                  <a:rPr lang="en-US" i="1" dirty="0"/>
                  <a:t>C</a:t>
                </a:r>
                <a:r>
                  <a:rPr lang="ru-RU" i="1" dirty="0"/>
                  <a:t>’ </a:t>
                </a:r>
                <a:r>
                  <a:rPr lang="ru-RU" dirty="0"/>
                  <a:t>– инверсия точки, </a:t>
                </a:r>
                <a:r>
                  <a:rPr lang="en-US" i="1" dirty="0"/>
                  <a:t>C</a:t>
                </a:r>
                <a:r>
                  <a:rPr lang="ru-RU" dirty="0"/>
                  <a:t>. Треугольники </a:t>
                </a:r>
                <a:r>
                  <a:rPr lang="en-US" i="1" dirty="0"/>
                  <a:t>OAC </a:t>
                </a:r>
                <a:r>
                  <a:rPr lang="ru-RU" dirty="0"/>
                  <a:t>и </a:t>
                </a:r>
                <a:r>
                  <a:rPr lang="en-US" i="1" dirty="0"/>
                  <a:t>OC</a:t>
                </a:r>
                <a:r>
                  <a:rPr lang="ru-RU" i="1" dirty="0"/>
                  <a:t>’</a:t>
                </a:r>
                <a:r>
                  <a:rPr lang="en-US" i="1" dirty="0"/>
                  <a:t>A</a:t>
                </a:r>
                <a:r>
                  <a:rPr lang="ru-RU" i="1" dirty="0"/>
                  <a:t>’ </a:t>
                </a:r>
                <a:r>
                  <a:rPr lang="ru-RU" dirty="0"/>
                  <a:t>подобны.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𝑂𝐴𝐶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dirty="0"/>
                  <a:t>. Треугольники </a:t>
                </a:r>
                <a:r>
                  <a:rPr lang="en-US" i="1" dirty="0"/>
                  <a:t>OBC </a:t>
                </a:r>
                <a:r>
                  <a:rPr lang="ru-RU" dirty="0"/>
                  <a:t>и </a:t>
                </a:r>
                <a:r>
                  <a:rPr lang="en-US" i="1" dirty="0"/>
                  <a:t>OC</a:t>
                </a:r>
                <a:r>
                  <a:rPr lang="ru-RU" i="1" dirty="0"/>
                  <a:t>’</a:t>
                </a:r>
                <a:r>
                  <a:rPr lang="en-US" i="1" dirty="0"/>
                  <a:t>B</a:t>
                </a:r>
                <a:r>
                  <a:rPr lang="ru-RU" i="1" dirty="0"/>
                  <a:t>’ </a:t>
                </a:r>
                <a:r>
                  <a:rPr lang="ru-RU" dirty="0"/>
                  <a:t>подобны.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𝑂𝐵𝐶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dirty="0"/>
                  <a:t>. 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−∠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𝑂𝐴𝐶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𝑂𝐵𝐶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ru-RU" dirty="0"/>
                  <a:t>. Значит, точка </a:t>
                </a:r>
                <a:r>
                  <a:rPr lang="en-US" i="1" dirty="0"/>
                  <a:t>C’ </a:t>
                </a:r>
                <a:r>
                  <a:rPr lang="ru-RU" dirty="0"/>
                  <a:t>принадлежит окружности с диаметром </a:t>
                </a:r>
                <a:r>
                  <a:rPr lang="en-US" i="1" dirty="0"/>
                  <a:t>A’B’</a:t>
                </a:r>
                <a:r>
                  <a:rPr lang="en-US" dirty="0"/>
                  <a:t>.</a:t>
                </a:r>
                <a:endParaRPr lang="en-US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410F504-31F8-DDDA-69E0-C88BD54E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34570"/>
                <a:ext cx="9144000" cy="3445174"/>
              </a:xfrm>
              <a:prstGeom prst="rect">
                <a:avLst/>
              </a:prstGeom>
              <a:blipFill>
                <a:blip r:embed="rId3"/>
                <a:stretch>
                  <a:fillRect l="-1000" t="-1416" r="-1000" b="-23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Изображение выглядит как круг, линия, диаграмма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B2D9DF4-03D1-C7FE-D872-248ACC908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857325"/>
            <a:ext cx="4782972" cy="25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437BC-3E6E-96DD-C773-BF9D5F18F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648FBFC4-19B3-BE27-5839-88AEE38D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 Для данных окружностей с центрами </a:t>
            </a:r>
            <a:r>
              <a:rPr lang="en-US" i="1" dirty="0">
                <a:ea typeface="Calibri" panose="020F0502020204030204" pitchFamily="34" charset="0"/>
              </a:rPr>
              <a:t>P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Q </a:t>
            </a:r>
            <a:r>
              <a:rPr lang="ru-RU" dirty="0">
                <a:ea typeface="Calibri" panose="020F0502020204030204" pitchFamily="34" charset="0"/>
              </a:rPr>
              <a:t>укажите построение окружности инверсии, при которой первая окружность переходит во вторую.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9FD0132-40A3-FDDB-297F-9CC09A78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1048"/>
            <a:ext cx="9144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200" dirty="0">
                <a:ea typeface="Calibri" panose="020F0502020204030204" pitchFamily="34" charset="0"/>
              </a:rPr>
              <a:t>Проведём общую касательную </a:t>
            </a:r>
            <a:r>
              <a:rPr lang="en-US" sz="2200" i="1" dirty="0">
                <a:ea typeface="Calibri" panose="020F0502020204030204" pitchFamily="34" charset="0"/>
              </a:rPr>
              <a:t>a </a:t>
            </a:r>
            <a:r>
              <a:rPr lang="ru-RU" sz="2200" dirty="0">
                <a:ea typeface="Calibri" panose="020F0502020204030204" pitchFamily="34" charset="0"/>
              </a:rPr>
              <a:t>к данным окружностям. </a:t>
            </a:r>
            <a:r>
              <a:rPr lang="ru-RU" sz="2200" dirty="0"/>
              <a:t>Обозначим </a:t>
            </a:r>
            <a:r>
              <a:rPr lang="en-US" sz="2200" i="1" dirty="0"/>
              <a:t>O </a:t>
            </a:r>
            <a:r>
              <a:rPr lang="ru-RU" sz="2200" dirty="0"/>
              <a:t>её точку пересечения с прямой </a:t>
            </a:r>
            <a:r>
              <a:rPr lang="en-US" sz="2200" i="1" dirty="0"/>
              <a:t>c</a:t>
            </a:r>
            <a:r>
              <a:rPr lang="en-US" sz="2200" dirty="0"/>
              <a:t>.</a:t>
            </a:r>
            <a:r>
              <a:rPr lang="en-US" sz="2200" i="1" dirty="0"/>
              <a:t> </a:t>
            </a:r>
            <a:r>
              <a:rPr lang="ru-RU" sz="2200" dirty="0"/>
              <a:t>Она будет центром искомой окружности. С центром в середине </a:t>
            </a:r>
            <a:r>
              <a:rPr lang="en-US" sz="2200" i="1" dirty="0"/>
              <a:t>Q </a:t>
            </a:r>
            <a:r>
              <a:rPr lang="ru-RU" sz="2200" dirty="0"/>
              <a:t>отрезка </a:t>
            </a:r>
            <a:r>
              <a:rPr lang="en-US" sz="2200" i="1" dirty="0"/>
              <a:t>OA </a:t>
            </a:r>
            <a:r>
              <a:rPr lang="ru-RU" sz="2200" dirty="0"/>
              <a:t>проведём окружность радиусом </a:t>
            </a:r>
            <a:r>
              <a:rPr lang="en-US" sz="2200" i="1" dirty="0"/>
              <a:t>QA</a:t>
            </a:r>
            <a:r>
              <a:rPr lang="en-US" sz="2200" dirty="0"/>
              <a:t>.</a:t>
            </a:r>
            <a:r>
              <a:rPr lang="en-US" sz="2200" i="1" dirty="0"/>
              <a:t> </a:t>
            </a:r>
            <a:r>
              <a:rPr lang="ru-RU" sz="2200" dirty="0"/>
              <a:t>Через точку </a:t>
            </a:r>
            <a:r>
              <a:rPr lang="en-US" sz="2200" i="1" dirty="0"/>
              <a:t>A’ </a:t>
            </a:r>
            <a:r>
              <a:rPr lang="ru-RU" sz="2200" dirty="0"/>
              <a:t>проведём прямую </a:t>
            </a:r>
            <a:r>
              <a:rPr lang="en-US" sz="2200" i="1" dirty="0"/>
              <a:t>b</a:t>
            </a:r>
            <a:r>
              <a:rPr lang="ru-RU" sz="2200" dirty="0"/>
              <a:t>, перпендикулярную прямой </a:t>
            </a:r>
            <a:r>
              <a:rPr lang="en-US" sz="2200" i="1" dirty="0"/>
              <a:t>c</a:t>
            </a:r>
            <a:r>
              <a:rPr lang="ru-RU" sz="2200" dirty="0"/>
              <a:t>. Обозначим </a:t>
            </a:r>
            <a:r>
              <a:rPr lang="en-US" sz="2200" i="1" dirty="0"/>
              <a:t>B</a:t>
            </a:r>
            <a:r>
              <a:rPr lang="ru-RU" sz="2200" i="1" dirty="0"/>
              <a:t> </a:t>
            </a:r>
            <a:r>
              <a:rPr lang="ru-RU" sz="2200" dirty="0"/>
              <a:t>точку пересечения этой прямой и построенной окружности. Искомой окружностью будет окружность с центром </a:t>
            </a:r>
            <a:r>
              <a:rPr lang="en-US" sz="2200" i="1" dirty="0"/>
              <a:t>O </a:t>
            </a:r>
            <a:r>
              <a:rPr lang="ru-RU" sz="2200" dirty="0"/>
              <a:t>и радиусом </a:t>
            </a:r>
            <a:r>
              <a:rPr lang="en-US" sz="2200" i="1" dirty="0"/>
              <a:t>OB</a:t>
            </a:r>
            <a:r>
              <a:rPr lang="ru-RU" sz="2200" dirty="0"/>
              <a:t>.</a:t>
            </a:r>
            <a:r>
              <a:rPr lang="ru-RU" sz="2200" dirty="0">
                <a:ea typeface="Calibri" panose="020F0502020204030204" pitchFamily="34" charset="0"/>
              </a:rPr>
              <a:t>	</a:t>
            </a:r>
            <a:endParaRPr lang="en-US" sz="2200" dirty="0">
              <a:ea typeface="Calibri" panose="020F050202020403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B1844BD-F7BE-DE17-DF70-11865BBA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997" y="1140177"/>
            <a:ext cx="45355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FF0000"/>
                </a:solidFill>
              </a:rPr>
              <a:t>	Доказательство. </a:t>
            </a:r>
            <a:r>
              <a:rPr lang="ru-RU" sz="2200" dirty="0"/>
              <a:t>Рассмотрим случай, когда радиус первой окружности больше радиуса второй. Через точки </a:t>
            </a:r>
            <a:r>
              <a:rPr lang="en-US" sz="2200" i="1" dirty="0"/>
              <a:t>P</a:t>
            </a:r>
            <a:r>
              <a:rPr lang="ru-RU" sz="2200" i="1" dirty="0"/>
              <a:t> </a:t>
            </a:r>
            <a:r>
              <a:rPr lang="ru-RU" sz="2200" dirty="0"/>
              <a:t>и </a:t>
            </a:r>
            <a:r>
              <a:rPr lang="en-US" sz="2200" i="1" dirty="0"/>
              <a:t>Q</a:t>
            </a:r>
            <a:r>
              <a:rPr lang="ru-RU" sz="2200" dirty="0"/>
              <a:t> проведём прямую</a:t>
            </a:r>
            <a:r>
              <a:rPr lang="en-US" sz="2200" dirty="0"/>
              <a:t> </a:t>
            </a:r>
            <a:r>
              <a:rPr lang="en-US" sz="2200" i="1" dirty="0"/>
              <a:t>c</a:t>
            </a:r>
            <a:r>
              <a:rPr lang="ru-RU" sz="2200" dirty="0"/>
              <a:t>, Обозначим </a:t>
            </a:r>
            <a:r>
              <a:rPr lang="en-US" sz="2200" i="1" dirty="0"/>
              <a:t>A</a:t>
            </a:r>
            <a:r>
              <a:rPr lang="en-US" sz="2200" dirty="0"/>
              <a:t>, </a:t>
            </a:r>
            <a:r>
              <a:rPr lang="en-US" sz="2200" i="1" dirty="0"/>
              <a:t>B </a:t>
            </a:r>
            <a:r>
              <a:rPr lang="ru-RU" sz="2200" dirty="0"/>
              <a:t>и </a:t>
            </a:r>
            <a:r>
              <a:rPr lang="en-US" sz="2200" i="1" dirty="0"/>
              <a:t>A’</a:t>
            </a:r>
            <a:r>
              <a:rPr lang="en-US" sz="2200" dirty="0"/>
              <a:t>, </a:t>
            </a:r>
            <a:r>
              <a:rPr lang="en-US" sz="2200" i="1" dirty="0"/>
              <a:t>B’ </a:t>
            </a:r>
            <a:r>
              <a:rPr lang="ru-RU" sz="2200" dirty="0"/>
              <a:t>её</a:t>
            </a:r>
            <a:r>
              <a:rPr lang="en-US" sz="2200" i="1" dirty="0"/>
              <a:t> </a:t>
            </a:r>
            <a:r>
              <a:rPr lang="ru-RU" sz="2200" dirty="0"/>
              <a:t>точки пересечения с этими окружностями. </a:t>
            </a:r>
            <a:endParaRPr lang="en-US" sz="2200" dirty="0">
              <a:ea typeface="Calibri" panose="020F0502020204030204" pitchFamily="34" charset="0"/>
            </a:endParaRPr>
          </a:p>
        </p:txBody>
      </p:sp>
      <p:pic>
        <p:nvPicPr>
          <p:cNvPr id="7" name="Рисунок 6" descr="Изображение выглядит как диаграмма, круг, лин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DD17BF-7850-293D-4CE1-3421B961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1" y="1374420"/>
            <a:ext cx="4353656" cy="23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CCB17-1D3C-22A1-C3DA-697A3FDA1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21A6E054-64CC-8496-309B-551F8DE4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/>
              <a:t>Изобразите или получите в компьютерной программе </a:t>
            </a:r>
            <a:r>
              <a:rPr lang="en-US" dirty="0"/>
              <a:t>GeoGebra</a:t>
            </a:r>
            <a:r>
              <a:rPr lang="ru-RU" dirty="0"/>
              <a:t> инверсию окружности </a:t>
            </a:r>
            <a:r>
              <a:rPr lang="en-US" i="1" dirty="0"/>
              <a:t>c</a:t>
            </a:r>
            <a:r>
              <a:rPr lang="ru-RU" dirty="0"/>
              <a:t>.</a:t>
            </a:r>
            <a:r>
              <a:rPr lang="en-US" i="1" dirty="0"/>
              <a:t> 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475AB5E-B336-4BE7-C4B8-42CF434D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10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Ответ. 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диаграмма, линия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26B472F-E328-51CE-E3A3-CC9F0FB8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99335"/>
            <a:ext cx="5751851" cy="27814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диаграмма, лин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3CF8835-805C-CB92-4C2C-B993E8649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289" y="1799335"/>
            <a:ext cx="5788131" cy="27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B02B-C4A2-A3CA-7BCA-C790B9F8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17B63493-7A5F-3570-D400-2251ACBE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Выясните, какая окружность при инверсии переходит сама в себя</a:t>
            </a:r>
            <a:r>
              <a:rPr lang="ru-RU" dirty="0"/>
              <a:t>.</a:t>
            </a:r>
            <a:r>
              <a:rPr lang="en-US" i="1" dirty="0"/>
              <a:t> 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C2B3CB1-5465-4573-6495-63732D74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10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Ответ. </a:t>
            </a:r>
            <a:r>
              <a:rPr lang="ru-RU" dirty="0">
                <a:ea typeface="Calibri" panose="020F0502020204030204" pitchFamily="34" charset="0"/>
              </a:rPr>
              <a:t>Окружность, перпендикулярная окружности инверсии.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8" name="Рисунок 7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147E7D-A602-B6AD-500C-ECB9B459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908720"/>
            <a:ext cx="32759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20637D56-7C82-026A-0D0C-4ECDC8A8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96" y="123452"/>
            <a:ext cx="90334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Постройте инверсию отмеченных точек параболы относительно окружности с центром в фокусе </a:t>
            </a:r>
            <a:r>
              <a:rPr lang="en-US" altLang="ru-RU" i="1" dirty="0"/>
              <a:t>F. </a:t>
            </a:r>
            <a:r>
              <a:rPr lang="ru-RU" altLang="ru-RU" dirty="0"/>
              <a:t>Соедините полученные точки плавной кривой. Получите инверсию параболы. Какой кривой она является? </a:t>
            </a:r>
            <a:endParaRPr lang="en-US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8" name="Рисунок 7" descr="Изображение выглядит как диаграмма, линия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640BB5-15CF-5BCE-EDE4-429889981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80274"/>
            <a:ext cx="6192680" cy="52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79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526F8-FAC5-3491-B86B-861DEB2E53C4}"/>
              </a:ext>
            </a:extLst>
          </p:cNvPr>
          <p:cNvSpPr txBox="1"/>
          <p:nvPr/>
        </p:nvSpPr>
        <p:spPr>
          <a:xfrm>
            <a:off x="323528" y="1886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Улитка Паскаля.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Изображение выглядит как диаграмма, круг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779FD2-7A9C-FFAA-D54A-301920809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7" y="700649"/>
            <a:ext cx="7009145" cy="60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В компьютерной программе </a:t>
            </a:r>
            <a:r>
              <a:rPr lang="en-US" dirty="0">
                <a:ea typeface="Calibri" panose="020F0502020204030204" pitchFamily="34" charset="0"/>
              </a:rPr>
              <a:t>GeoGebra</a:t>
            </a:r>
            <a:r>
              <a:rPr lang="ru-RU" dirty="0">
                <a:ea typeface="Calibri" panose="020F0502020204030204" pitchFamily="34" charset="0"/>
              </a:rPr>
              <a:t> проверьте, что эта кривая является улиткой Паскаля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Постройте окружность, участвующую в определении улитки Паскаля.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901D6A-0967-FA51-1FFC-BA013E77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38992"/>
            <a:ext cx="4536504" cy="43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3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08C7-3EA9-6FD5-95F5-0AA4CBF1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7C769284-46F1-4614-BE81-60C0B0374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Решение. </a:t>
            </a:r>
            <a:r>
              <a:rPr lang="ru-RU" dirty="0">
                <a:ea typeface="Calibri" panose="020F0502020204030204" pitchFamily="34" charset="0"/>
              </a:rPr>
              <a:t>Построим кривую, являющуюся инверсией  параболы относительно окружности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Обозначим </a:t>
            </a:r>
            <a:r>
              <a:rPr lang="en-US" i="1" dirty="0">
                <a:ea typeface="Calibri" panose="020F0502020204030204" pitchFamily="34" charset="0"/>
              </a:rPr>
              <a:t>F’ </a:t>
            </a:r>
            <a:r>
              <a:rPr lang="ru-RU" dirty="0">
                <a:ea typeface="Calibri" panose="020F0502020204030204" pitchFamily="34" charset="0"/>
              </a:rPr>
              <a:t>точку инверсии точки </a:t>
            </a:r>
            <a:r>
              <a:rPr lang="en-US" i="1" dirty="0">
                <a:ea typeface="Calibri" panose="020F0502020204030204" pitchFamily="34" charset="0"/>
              </a:rPr>
              <a:t>F </a:t>
            </a:r>
            <a:r>
              <a:rPr lang="ru-RU" dirty="0">
                <a:ea typeface="Calibri" panose="020F0502020204030204" pitchFamily="34" charset="0"/>
              </a:rPr>
              <a:t>относительно окружности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ru-RU" i="1" dirty="0">
                <a:ea typeface="Calibri" panose="020F0502020204030204" pitchFamily="34" charset="0"/>
              </a:rPr>
              <a:t>, </a:t>
            </a:r>
            <a:r>
              <a:rPr lang="en-US" i="1" dirty="0">
                <a:ea typeface="Calibri" panose="020F0502020204030204" pitchFamily="34" charset="0"/>
              </a:rPr>
              <a:t>G </a:t>
            </a:r>
            <a:r>
              <a:rPr lang="en-US" dirty="0">
                <a:ea typeface="Calibri" panose="020F0502020204030204" pitchFamily="34" charset="0"/>
              </a:rPr>
              <a:t>– </a:t>
            </a:r>
            <a:r>
              <a:rPr lang="ru-RU" dirty="0">
                <a:ea typeface="Calibri" panose="020F0502020204030204" pitchFamily="34" charset="0"/>
              </a:rPr>
              <a:t>середину отрезка </a:t>
            </a:r>
            <a:r>
              <a:rPr lang="en-US" i="1" dirty="0">
                <a:ea typeface="Calibri" panose="020F0502020204030204" pitchFamily="34" charset="0"/>
              </a:rPr>
              <a:t>FF’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i="1" dirty="0">
                <a:ea typeface="Calibri" panose="020F0502020204030204" pitchFamily="34" charset="0"/>
              </a:rPr>
              <a:t>O </a:t>
            </a:r>
            <a:r>
              <a:rPr lang="ru-RU" dirty="0">
                <a:ea typeface="Calibri" panose="020F0502020204030204" pitchFamily="34" charset="0"/>
              </a:rPr>
              <a:t>– середину отрезка </a:t>
            </a:r>
            <a:r>
              <a:rPr lang="en-US" i="1" dirty="0">
                <a:ea typeface="Calibri" panose="020F0502020204030204" pitchFamily="34" charset="0"/>
              </a:rPr>
              <a:t>FG</a:t>
            </a:r>
            <a:r>
              <a:rPr lang="ru-RU" dirty="0">
                <a:ea typeface="Calibri" panose="020F0502020204030204" pitchFamily="34" charset="0"/>
              </a:rPr>
              <a:t>. 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097364-073B-848C-3609-C8F72F7AB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00808"/>
            <a:ext cx="4608512" cy="4409322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CB71C8A7-0E7E-E6E2-457A-C7F0A50C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544" y="1340768"/>
            <a:ext cx="413995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 Построим окружность с центром </a:t>
            </a:r>
            <a:r>
              <a:rPr lang="en-US" i="1" dirty="0">
                <a:ea typeface="Calibri" panose="020F0502020204030204" pitchFamily="34" charset="0"/>
              </a:rPr>
              <a:t>O </a:t>
            </a:r>
            <a:r>
              <a:rPr lang="ru-RU" dirty="0">
                <a:ea typeface="Calibri" panose="020F0502020204030204" pitchFamily="34" charset="0"/>
              </a:rPr>
              <a:t>и радиусом </a:t>
            </a:r>
            <a:r>
              <a:rPr lang="en-US" i="1" dirty="0">
                <a:ea typeface="Calibri" panose="020F0502020204030204" pitchFamily="34" charset="0"/>
              </a:rPr>
              <a:t>OG</a:t>
            </a:r>
            <a:r>
              <a:rPr lang="ru-RU" dirty="0">
                <a:ea typeface="Calibri" panose="020F0502020204030204" pitchFamily="34" charset="0"/>
              </a:rPr>
              <a:t>. Отметим какую-нибудь точку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на этой окружности. Проведём прямую </a:t>
            </a:r>
            <a:r>
              <a:rPr lang="en-US" i="1" dirty="0">
                <a:ea typeface="Calibri" panose="020F0502020204030204" pitchFamily="34" charset="0"/>
              </a:rPr>
              <a:t>FA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и найдём её точки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пересечения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с кривой.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Найдём длины отрезков </a:t>
            </a:r>
            <a:r>
              <a:rPr lang="en-US" i="1" dirty="0">
                <a:ea typeface="Calibri" panose="020F0502020204030204" pitchFamily="34" charset="0"/>
              </a:rPr>
              <a:t>AB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AB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Перемещая точку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по окружности, убедимся что отрезки </a:t>
            </a:r>
            <a:r>
              <a:rPr lang="en-US" i="1" dirty="0">
                <a:ea typeface="Calibri" panose="020F0502020204030204" pitchFamily="34" charset="0"/>
              </a:rPr>
              <a:t>AB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AB</a:t>
            </a:r>
            <a:r>
              <a:rPr lang="en-US" baseline="-25000" dirty="0">
                <a:ea typeface="Calibri" panose="020F0502020204030204" pitchFamily="34" charset="0"/>
              </a:rPr>
              <a:t>2 </a:t>
            </a:r>
            <a:r>
              <a:rPr lang="ru-RU" dirty="0">
                <a:ea typeface="Calibri" panose="020F0502020204030204" pitchFamily="34" charset="0"/>
              </a:rPr>
              <a:t>будут равны. Следовательно, данная кривая является улиткой Паскаля.</a:t>
            </a: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4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3506"/>
                <a:ext cx="9144000" cy="3416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ea typeface="Calibri" panose="020F0502020204030204" pitchFamily="34" charset="0"/>
                  </a:rPr>
                  <a:t>Рассмотрим окружность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с центром </a:t>
                </a:r>
                <a:r>
                  <a:rPr lang="en-US" i="1" dirty="0">
                    <a:ea typeface="Calibri" panose="020F0502020204030204" pitchFamily="34" charset="0"/>
                  </a:rPr>
                  <a:t>O </a:t>
                </a:r>
                <a:r>
                  <a:rPr lang="ru-RU" dirty="0">
                    <a:ea typeface="Calibri" panose="020F0502020204030204" pitchFamily="34" charset="0"/>
                  </a:rPr>
                  <a:t>и радиусом </a:t>
                </a:r>
                <a:r>
                  <a:rPr lang="en-US" i="1" dirty="0">
                    <a:ea typeface="Calibri" panose="020F0502020204030204" pitchFamily="34" charset="0"/>
                  </a:rPr>
                  <a:t>R</a:t>
                </a:r>
                <a:r>
                  <a:rPr lang="ru-RU" dirty="0">
                    <a:ea typeface="Calibri" panose="020F0502020204030204" pitchFamily="34" charset="0"/>
                  </a:rPr>
                  <a:t>. Соответствие, при котором каждой точке </a:t>
                </a:r>
                <a:r>
                  <a:rPr lang="en-US" i="1" dirty="0">
                    <a:ea typeface="Calibri" panose="020F0502020204030204" pitchFamily="34" charset="0"/>
                  </a:rPr>
                  <a:t>A </a:t>
                </a:r>
                <a:r>
                  <a:rPr lang="ru-RU" dirty="0">
                    <a:ea typeface="Calibri" panose="020F0502020204030204" pitchFamily="34" charset="0"/>
                  </a:rPr>
                  <a:t>плоскости, отличной от точки </a:t>
                </a:r>
                <a:r>
                  <a:rPr lang="en-US" i="1" dirty="0">
                    <a:ea typeface="Calibri" panose="020F0502020204030204" pitchFamily="34" charset="0"/>
                  </a:rPr>
                  <a:t>O</a:t>
                </a:r>
                <a:r>
                  <a:rPr lang="ru-RU" dirty="0">
                    <a:ea typeface="Calibri" panose="020F0502020204030204" pitchFamily="34" charset="0"/>
                  </a:rPr>
                  <a:t>, сопоставляется точка </a:t>
                </a:r>
                <a:r>
                  <a:rPr lang="en-US" i="1" dirty="0">
                    <a:ea typeface="Calibri" panose="020F0502020204030204" pitchFamily="34" charset="0"/>
                  </a:rPr>
                  <a:t>A’</a:t>
                </a:r>
                <a:r>
                  <a:rPr lang="ru-RU" dirty="0">
                    <a:ea typeface="Calibri" panose="020F0502020204030204" pitchFamily="34" charset="0"/>
                  </a:rPr>
                  <a:t> на луче </a:t>
                </a:r>
                <a:r>
                  <a:rPr lang="en-US" i="1" dirty="0">
                    <a:ea typeface="Calibri" panose="020F0502020204030204" pitchFamily="34" charset="0"/>
                  </a:rPr>
                  <a:t>OA</a:t>
                </a:r>
                <a:r>
                  <a:rPr lang="en-US" dirty="0">
                    <a:ea typeface="Calibri" panose="020F0502020204030204" pitchFamily="34" charset="0"/>
                  </a:rPr>
                  <a:t>,</a:t>
                </a:r>
                <a:r>
                  <a:rPr lang="en-US" i="1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для которой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dirty="0">
                    <a:ea typeface="Calibri" panose="020F0502020204030204" pitchFamily="34" charset="0"/>
                  </a:rPr>
                  <a:t> называется </a:t>
                </a:r>
                <a:r>
                  <a:rPr lang="ru-RU" i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инверсией</a:t>
                </a:r>
                <a:r>
                  <a:rPr lang="ru-RU" dirty="0">
                    <a:ea typeface="Calibri" panose="020F0502020204030204" pitchFamily="34" charset="0"/>
                  </a:rPr>
                  <a:t> относительно данной окружности.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Сама окружность называется </a:t>
                </a:r>
                <a:r>
                  <a:rPr lang="ru-RU" i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окружностью инверсии</a:t>
                </a:r>
                <a:r>
                  <a:rPr lang="ru-RU" dirty="0">
                    <a:ea typeface="Calibri" panose="020F0502020204030204" pitchFamily="34" charset="0"/>
                  </a:rPr>
                  <a:t>.</a:t>
                </a:r>
                <a:endParaRPr lang="en-US" dirty="0">
                  <a:ea typeface="Calibri" panose="020F0502020204030204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dirty="0"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ea typeface="Calibri" panose="020F0502020204030204" pitchFamily="34" charset="0"/>
                  </a:rPr>
                  <a:t>Ясно, что при инверсии точки окружности инверсии остаются на месте, а точки, расположенные во внешней области окружности инверсии, переходят в точки, расположенные во внутренней области, и наоборот.</a:t>
                </a:r>
                <a:endParaRPr lang="en-US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3506"/>
                <a:ext cx="9144000" cy="3416320"/>
              </a:xfrm>
              <a:prstGeom prst="rect">
                <a:avLst/>
              </a:prstGeom>
              <a:blipFill>
                <a:blip r:embed="rId3"/>
                <a:stretch>
                  <a:fillRect l="-1000" t="-1426" r="-1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855482"/>
            <a:ext cx="4248472" cy="29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5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3827-244D-A02D-1216-EF632F75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776DC7-33C6-73E9-FC0D-01D2894640F8}"/>
              </a:ext>
            </a:extLst>
          </p:cNvPr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Докажите, что полученная кривая является улиткой Паскаля.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Изображение выглядит как диаграмма, круг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9D2282-0750-16CE-8052-F641B315B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30548"/>
            <a:ext cx="6192688" cy="53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08C7-3EA9-6FD5-95F5-0AA4CBF1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7C769284-46F1-4614-BE81-60C0B0374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Решение. </a:t>
                </a:r>
                <a:r>
                  <a:rPr lang="ru-RU" dirty="0">
                    <a:ea typeface="Calibri" panose="020F0502020204030204" pitchFamily="34" charset="0"/>
                  </a:rPr>
                  <a:t>Построим окружность с центром </a:t>
                </a:r>
                <a:r>
                  <a:rPr lang="en-US" i="1" dirty="0">
                    <a:ea typeface="Calibri" panose="020F0502020204030204" pitchFamily="34" charset="0"/>
                  </a:rPr>
                  <a:t>H </a:t>
                </a:r>
                <a:r>
                  <a:rPr lang="ru-RU" dirty="0">
                    <a:ea typeface="Calibri" panose="020F0502020204030204" pitchFamily="34" charset="0"/>
                  </a:rPr>
                  <a:t>и радиусом </a:t>
                </a:r>
                <a:r>
                  <a:rPr lang="en-US" i="1" dirty="0">
                    <a:ea typeface="Calibri" panose="020F0502020204030204" pitchFamily="34" charset="0"/>
                  </a:rPr>
                  <a:t>HF</a:t>
                </a:r>
                <a:r>
                  <a:rPr lang="en-US" dirty="0">
                    <a:ea typeface="Calibri" panose="020F0502020204030204" pitchFamily="34" charset="0"/>
                  </a:rPr>
                  <a:t>. </a:t>
                </a:r>
                <a:r>
                  <a:rPr lang="ru-RU" dirty="0">
                    <a:ea typeface="Calibri" panose="020F0502020204030204" pitchFamily="34" charset="0"/>
                  </a:rPr>
                  <a:t>Проведём прямую </a:t>
                </a:r>
                <a:r>
                  <a:rPr lang="en-US" i="1" dirty="0">
                    <a:ea typeface="Calibri" panose="020F0502020204030204" pitchFamily="34" charset="0"/>
                  </a:rPr>
                  <a:t>FG</a:t>
                </a:r>
                <a:r>
                  <a:rPr lang="en-US" dirty="0">
                    <a:ea typeface="Calibri" panose="020F0502020204030204" pitchFamily="34" charset="0"/>
                  </a:rPr>
                  <a:t>. </a:t>
                </a:r>
                <a:r>
                  <a:rPr lang="ru-RU" dirty="0">
                    <a:ea typeface="Calibri" panose="020F0502020204030204" pitchFamily="34" charset="0"/>
                  </a:rPr>
                  <a:t>Обозначим </a:t>
                </a:r>
                <a:r>
                  <a:rPr lang="en-US" i="1" dirty="0">
                    <a:ea typeface="Calibri" panose="020F0502020204030204" pitchFamily="34" charset="0"/>
                  </a:rPr>
                  <a:t>E </a:t>
                </a:r>
                <a:r>
                  <a:rPr lang="ru-RU" dirty="0">
                    <a:ea typeface="Calibri" panose="020F0502020204030204" pitchFamily="34" charset="0"/>
                  </a:rPr>
                  <a:t>точку пересечения этих прямой и окружности.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𝐹𝐷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𝐷𝐹𝐸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Так как инверсия сохраняет углы, то имеет место равенство углов </a:t>
                </a:r>
                <a:r>
                  <a:rPr lang="en-US" i="1" dirty="0">
                    <a:ea typeface="Calibri" panose="020F0502020204030204" pitchFamily="34" charset="0"/>
                  </a:rPr>
                  <a:t>FHG’ </a:t>
                </a:r>
                <a:r>
                  <a:rPr lang="ru-RU" dirty="0">
                    <a:ea typeface="Calibri" panose="020F0502020204030204" pitchFamily="34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</a:rPr>
                  <a:t>FGH’</a:t>
                </a:r>
                <a:r>
                  <a:rPr lang="en-US" dirty="0">
                    <a:ea typeface="Calibri" panose="020F0502020204030204" pitchFamily="34" charset="0"/>
                  </a:rPr>
                  <a:t>. </a:t>
                </a:r>
                <a:r>
                  <a:rPr lang="ru-RU" dirty="0">
                    <a:ea typeface="Calibri" panose="020F0502020204030204" pitchFamily="34" charset="0"/>
                  </a:rPr>
                  <a:t>Следовательно, треугольники </a:t>
                </a:r>
                <a:r>
                  <a:rPr lang="en-US" i="1" dirty="0">
                    <a:ea typeface="Calibri" panose="020F0502020204030204" pitchFamily="34" charset="0"/>
                  </a:rPr>
                  <a:t>FHG’ </a:t>
                </a:r>
                <a:r>
                  <a:rPr lang="ru-RU" dirty="0">
                    <a:ea typeface="Calibri" panose="020F0502020204030204" pitchFamily="34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</a:rPr>
                  <a:t>FGH’ </a:t>
                </a:r>
                <a:r>
                  <a:rPr lang="ru-RU" dirty="0">
                    <a:ea typeface="Calibri" panose="020F0502020204030204" pitchFamily="34" charset="0"/>
                  </a:rPr>
                  <a:t>подобны</a:t>
                </a:r>
                <a:r>
                  <a:rPr lang="en-US" dirty="0">
                    <a:ea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7C769284-46F1-4614-BE81-60C0B037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938992"/>
              </a:xfrm>
              <a:prstGeom prst="rect">
                <a:avLst/>
              </a:prstGeom>
              <a:blipFill>
                <a:blip r:embed="rId3"/>
                <a:stretch>
                  <a:fillRect l="-1000" t="-2516" r="-1000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CB71C8A7-0E7E-E6E2-457A-C7F0A50CCB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132856"/>
                <a:ext cx="4695840" cy="3642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ea typeface="Calibri" panose="020F0502020204030204" pitchFamily="34" charset="0"/>
                  </a:rPr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𝐹𝐻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𝐹𝐺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 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𝐹𝐸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𝐹𝐺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𝐹𝐸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𝐹𝐺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𝐹𝐺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𝐷𝐹𝐸</m:t>
                                </m:r>
                              </m:e>
                            </m:fun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𝐹𝐷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𝐷𝐹𝐸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𝐹𝐺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𝐹𝐷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ru-RU" i="1" dirty="0">
                  <a:ea typeface="Calibri" panose="020F0502020204030204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dirty="0">
                    <a:ea typeface="Calibri" panose="020F0502020204030204" pitchFamily="34" charset="0"/>
                  </a:rPr>
                  <a:t>	Следовательно, длина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a typeface="Calibri" panose="020F0502020204030204" pitchFamily="34" charset="0"/>
                  </a:rPr>
                  <a:t>EG’</a:t>
                </a:r>
                <a:r>
                  <a:rPr lang="ru-RU" dirty="0">
                    <a:ea typeface="Calibri" panose="020F0502020204030204" pitchFamily="34" charset="0"/>
                  </a:rPr>
                  <a:t> не зависит от положения точки </a:t>
                </a:r>
                <a:r>
                  <a:rPr lang="en-US" i="1" dirty="0">
                    <a:ea typeface="Calibri" panose="020F0502020204030204" pitchFamily="34" charset="0"/>
                  </a:rPr>
                  <a:t>G </a:t>
                </a:r>
                <a:r>
                  <a:rPr lang="ru-RU" dirty="0">
                    <a:ea typeface="Calibri" panose="020F0502020204030204" pitchFamily="34" charset="0"/>
                  </a:rPr>
                  <a:t>на параболе. Значит данная кривая является улиткой Паскаля.</a:t>
                </a:r>
                <a:endParaRPr lang="en-US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CB71C8A7-0E7E-E6E2-457A-C7F0A50CC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32856"/>
                <a:ext cx="4695840" cy="3642151"/>
              </a:xfrm>
              <a:prstGeom prst="rect">
                <a:avLst/>
              </a:prstGeom>
              <a:blipFill>
                <a:blip r:embed="rId4"/>
                <a:stretch>
                  <a:fillRect l="-1948" r="-1948" b="-30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 descr="Изображение выглядит как диаграмма, круг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76018D-6D28-BEA8-0F2D-3346FB917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920507"/>
            <a:ext cx="4407808" cy="45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334E2-6EB4-8CD1-50BF-EEEB81F23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8C4ED0C-1298-AE6D-BD43-6E404C4D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96" y="123452"/>
            <a:ext cx="90334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Постройте инверсию отмеченных точек параболы относительно окружности с центром в вершине </a:t>
            </a:r>
            <a:r>
              <a:rPr lang="en-US" altLang="ru-RU" i="1" dirty="0"/>
              <a:t>G </a:t>
            </a:r>
            <a:r>
              <a:rPr lang="ru-RU" altLang="ru-RU" dirty="0"/>
              <a:t>параболы</a:t>
            </a:r>
            <a:r>
              <a:rPr lang="en-US" altLang="ru-RU" i="1" dirty="0"/>
              <a:t>. </a:t>
            </a:r>
            <a:r>
              <a:rPr lang="ru-RU" altLang="ru-RU" dirty="0"/>
              <a:t>Соедините полученные точки плавной кривой. Получите инверсию параболы. Какой кривой она является? </a:t>
            </a:r>
            <a:endParaRPr lang="en-US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2EA7E-B405-C4A8-0348-10C525C98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72" y="1754668"/>
            <a:ext cx="6639852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0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49ADF-A8A9-57B9-46DA-8E7EAC3D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BC763C-8237-FAB2-D56A-F4996E4E124F}"/>
              </a:ext>
            </a:extLst>
          </p:cNvPr>
          <p:cNvSpPr txBox="1"/>
          <p:nvPr/>
        </p:nvSpPr>
        <p:spPr>
          <a:xfrm>
            <a:off x="323528" y="1886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Циссоида </a:t>
            </a:r>
            <a:r>
              <a:rPr lang="ru-RU" sz="2800" dirty="0" err="1"/>
              <a:t>Диоклеса</a:t>
            </a:r>
            <a:r>
              <a:rPr lang="ru-RU" sz="2800" dirty="0"/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Изображение выглядит как линия, диаграмма, График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F45AE5-9E90-D8AF-FDED-EFEFF7F86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4" y="836712"/>
            <a:ext cx="7392432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F3D5A-AB9E-9EA9-274A-6A8DDA95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8BFC22-DC74-C11A-0AEA-F47C9D95B057}"/>
              </a:ext>
            </a:extLst>
          </p:cNvPr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В компьютерной программе </a:t>
            </a:r>
            <a:r>
              <a:rPr lang="en-US" sz="2800" dirty="0"/>
              <a:t>GeoGebra </a:t>
            </a:r>
            <a:r>
              <a:rPr lang="ru-RU" sz="2800" dirty="0"/>
              <a:t>проверьте, что полученная кривая является циссоидой </a:t>
            </a:r>
            <a:r>
              <a:rPr lang="ru-RU" sz="2800" dirty="0" err="1"/>
              <a:t>Диоклеса</a:t>
            </a:r>
            <a:r>
              <a:rPr lang="ru-RU" sz="2800" dirty="0"/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763225-E3A9-32DE-9646-FAF8F0BE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4" y="1361308"/>
            <a:ext cx="7392432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83BCA-9431-FD95-8F39-C7F1BEA29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BE6BE6BB-3D4F-05D4-C7C3-5C523F3E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Решение. </a:t>
            </a:r>
            <a:r>
              <a:rPr lang="ru-RU" dirty="0">
                <a:ea typeface="Calibri" panose="020F0502020204030204" pitchFamily="34" charset="0"/>
              </a:rPr>
              <a:t>Построим окружность с диаметром </a:t>
            </a:r>
            <a:r>
              <a:rPr lang="en-US" i="1" dirty="0">
                <a:ea typeface="Calibri" panose="020F0502020204030204" pitchFamily="34" charset="0"/>
              </a:rPr>
              <a:t>FG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Через точку </a:t>
            </a:r>
            <a:r>
              <a:rPr lang="en-US" i="1" dirty="0">
                <a:ea typeface="Calibri" panose="020F0502020204030204" pitchFamily="34" charset="0"/>
              </a:rPr>
              <a:t>F </a:t>
            </a:r>
            <a:r>
              <a:rPr lang="ru-RU" dirty="0">
                <a:ea typeface="Calibri" panose="020F0502020204030204" pitchFamily="34" charset="0"/>
              </a:rPr>
              <a:t>проведём прямую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r>
              <a:rPr lang="ru-RU" dirty="0">
                <a:ea typeface="Calibri" panose="020F0502020204030204" pitchFamily="34" charset="0"/>
              </a:rPr>
              <a:t>,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перпендикулярную прямой </a:t>
            </a:r>
            <a:r>
              <a:rPr lang="en-US" i="1" dirty="0">
                <a:ea typeface="Calibri" panose="020F0502020204030204" pitchFamily="34" charset="0"/>
              </a:rPr>
              <a:t>FG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Через точки </a:t>
            </a:r>
            <a:r>
              <a:rPr lang="en-US" i="1" dirty="0">
                <a:ea typeface="Calibri" panose="020F0502020204030204" pitchFamily="34" charset="0"/>
              </a:rPr>
              <a:t>G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C </a:t>
            </a:r>
            <a:r>
              <a:rPr lang="ru-RU" dirty="0">
                <a:ea typeface="Calibri" panose="020F0502020204030204" pitchFamily="34" charset="0"/>
              </a:rPr>
              <a:t>проведём прямую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ru-RU" dirty="0">
                <a:ea typeface="Calibri" panose="020F0502020204030204" pitchFamily="34" charset="0"/>
              </a:rPr>
              <a:t>. Обозначим </a:t>
            </a:r>
            <a:r>
              <a:rPr lang="en-US" i="1" dirty="0">
                <a:ea typeface="Calibri" panose="020F0502020204030204" pitchFamily="34" charset="0"/>
              </a:rPr>
              <a:t>C’ </a:t>
            </a:r>
            <a:r>
              <a:rPr lang="ru-RU" dirty="0">
                <a:ea typeface="Calibri" panose="020F0502020204030204" pitchFamily="34" charset="0"/>
              </a:rPr>
              <a:t>инверсию точки </a:t>
            </a:r>
            <a:r>
              <a:rPr lang="en-US" i="1" dirty="0">
                <a:ea typeface="Calibri" panose="020F0502020204030204" pitchFamily="34" charset="0"/>
              </a:rPr>
              <a:t>C. </a:t>
            </a:r>
            <a:r>
              <a:rPr lang="ru-RU" dirty="0">
                <a:ea typeface="Calibri" panose="020F0502020204030204" pitchFamily="34" charset="0"/>
              </a:rPr>
              <a:t>Обозначим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точку пересечения прямых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ru-RU" dirty="0">
                <a:ea typeface="Calibri" panose="020F0502020204030204" pitchFamily="34" charset="0"/>
              </a:rPr>
              <a:t>. Обозначим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точку пересечения прямой </a:t>
            </a:r>
            <a:r>
              <a:rPr lang="en-US" i="1" dirty="0">
                <a:ea typeface="Calibri" panose="020F0502020204030204" pitchFamily="34" charset="0"/>
              </a:rPr>
              <a:t>c </a:t>
            </a:r>
            <a:r>
              <a:rPr lang="ru-RU" dirty="0">
                <a:ea typeface="Calibri" panose="020F0502020204030204" pitchFamily="34" charset="0"/>
              </a:rPr>
              <a:t>и построенной окружности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ru-RU" dirty="0">
                <a:ea typeface="Calibri" panose="020F0502020204030204" pitchFamily="34" charset="0"/>
              </a:rPr>
              <a:t> Длины отрезков </a:t>
            </a:r>
            <a:r>
              <a:rPr lang="en-US" i="1" dirty="0">
                <a:ea typeface="Calibri" panose="020F0502020204030204" pitchFamily="34" charset="0"/>
              </a:rPr>
              <a:t>AB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GC’ </a:t>
            </a:r>
            <a:r>
              <a:rPr lang="ru-RU" dirty="0">
                <a:ea typeface="Calibri" panose="020F0502020204030204" pitchFamily="34" charset="0"/>
              </a:rPr>
              <a:t>равны. Следовательно, точка </a:t>
            </a:r>
            <a:r>
              <a:rPr lang="en-US" i="1" dirty="0">
                <a:ea typeface="Calibri" panose="020F0502020204030204" pitchFamily="34" charset="0"/>
              </a:rPr>
              <a:t>C’ </a:t>
            </a:r>
            <a:r>
              <a:rPr lang="ru-RU" dirty="0">
                <a:ea typeface="Calibri" panose="020F0502020204030204" pitchFamily="34" charset="0"/>
              </a:rPr>
              <a:t>принадлежит циссоиде </a:t>
            </a:r>
            <a:r>
              <a:rPr lang="ru-RU" dirty="0" err="1">
                <a:ea typeface="Calibri" panose="020F0502020204030204" pitchFamily="34" charset="0"/>
              </a:rPr>
              <a:t>Диоклеса</a:t>
            </a:r>
            <a:r>
              <a:rPr lang="ru-RU" dirty="0">
                <a:ea typeface="Calibri" panose="020F0502020204030204" pitchFamily="34" charset="0"/>
              </a:rPr>
              <a:t>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78C14F-EB00-9CD1-0BF1-AE9B7363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420888"/>
            <a:ext cx="5779685" cy="41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4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E979-83AE-ED09-25E5-710D5E900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2A5AF32E-4444-EFF8-ABF1-02E3A53A7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96" y="123452"/>
            <a:ext cx="90334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Постройте инверсию отмеченных точек эллипса относительно окружности с центром в фокусе 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i="1" dirty="0"/>
              <a:t>. </a:t>
            </a:r>
            <a:r>
              <a:rPr lang="ru-RU" altLang="ru-RU" dirty="0"/>
              <a:t>Соедините полученные точки плавной кривой. Получите инверсию эллипса. Какой кривой она является? </a:t>
            </a:r>
            <a:endParaRPr lang="en-US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круг, линия, диаграмма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A877C7F-95FD-8382-C59A-DC011F16D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48" y="2204864"/>
            <a:ext cx="5934903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1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62FDF-7D5B-2453-6BCA-92B3CEFD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3FCF0-2DEA-DB2E-9C06-151F99FFA839}"/>
              </a:ext>
            </a:extLst>
          </p:cNvPr>
          <p:cNvSpPr txBox="1"/>
          <p:nvPr/>
        </p:nvSpPr>
        <p:spPr>
          <a:xfrm>
            <a:off x="323528" y="1886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Улитка Паскаля.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зображение выглядит как круг, линия, диаграмма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4BB0BE-767E-29D1-E7E4-449D53DF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6" y="1114102"/>
            <a:ext cx="7506748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7525-B12A-2536-28EB-68D936FAC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8BF5DA-34DB-857D-C4A8-2113BE34E050}"/>
              </a:ext>
            </a:extLst>
          </p:cNvPr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В компьютерной программе </a:t>
            </a:r>
            <a:r>
              <a:rPr lang="en-US" sz="2800" dirty="0"/>
              <a:t>GeoGebra </a:t>
            </a:r>
            <a:r>
              <a:rPr lang="ru-RU" sz="2800" dirty="0"/>
              <a:t>проверьте, что полученная кривая является улиткой Паскаля.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Изображение выглядит как круг, линия, диаграмма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154E38D-3F4C-5399-D5B7-BCB4CD1D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6" y="1484784"/>
            <a:ext cx="7506748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BFCF1-4262-72B5-08A5-645FC627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4C1C13ED-0EFD-4907-C842-425B2FEB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Решение. </a:t>
            </a:r>
            <a:r>
              <a:rPr lang="ru-RU" dirty="0">
                <a:ea typeface="Calibri" panose="020F0502020204030204" pitchFamily="34" charset="0"/>
              </a:rPr>
              <a:t>Обозначим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точки кривой, принадлежащие прямой 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,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P – </a:t>
            </a:r>
            <a:r>
              <a:rPr lang="ru-RU" dirty="0">
                <a:ea typeface="Calibri" panose="020F0502020204030204" pitchFamily="34" charset="0"/>
              </a:rPr>
              <a:t>середину отрезка </a:t>
            </a:r>
            <a:r>
              <a:rPr lang="en-US" i="1" dirty="0">
                <a:ea typeface="Calibri" panose="020F0502020204030204" pitchFamily="34" charset="0"/>
              </a:rPr>
              <a:t>AB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Построим окружность с диаметром 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i="1" dirty="0">
                <a:ea typeface="Calibri" panose="020F0502020204030204" pitchFamily="34" charset="0"/>
              </a:rPr>
              <a:t>P </a:t>
            </a:r>
            <a:r>
              <a:rPr lang="ru-RU" dirty="0">
                <a:ea typeface="Calibri" panose="020F0502020204030204" pitchFamily="34" charset="0"/>
              </a:rPr>
              <a:t>и центром </a:t>
            </a:r>
            <a:r>
              <a:rPr lang="en-US" i="1" dirty="0">
                <a:ea typeface="Calibri" panose="020F0502020204030204" pitchFamily="34" charset="0"/>
              </a:rPr>
              <a:t>O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Через точку </a:t>
            </a:r>
            <a:r>
              <a:rPr lang="en-US" i="1" dirty="0">
                <a:ea typeface="Calibri" panose="020F0502020204030204" pitchFamily="34" charset="0"/>
              </a:rPr>
              <a:t>C </a:t>
            </a:r>
            <a:r>
              <a:rPr lang="ru-RU" dirty="0">
                <a:ea typeface="Calibri" panose="020F0502020204030204" pitchFamily="34" charset="0"/>
              </a:rPr>
              <a:t>этой окружности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проведём прямую 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Обозначим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её точки пересечения с кривой.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Найдём длины отрезков </a:t>
            </a:r>
            <a:r>
              <a:rPr lang="en-US" i="1" dirty="0">
                <a:ea typeface="Calibri" panose="020F0502020204030204" pitchFamily="34" charset="0"/>
              </a:rPr>
              <a:t>CC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CC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ru-RU" dirty="0">
                <a:ea typeface="Calibri" panose="020F0502020204030204" pitchFamily="34" charset="0"/>
              </a:rPr>
              <a:t> Меняя положение точки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ru-RU" dirty="0">
                <a:ea typeface="Calibri" panose="020F0502020204030204" pitchFamily="34" charset="0"/>
              </a:rPr>
              <a:t>, можно убедится в равенстве этих длин.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Следовательно, эта кривая является улиткой Паскаля.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7" name="Рисунок 6" descr="Изображение выглядит как диаграмма, линия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44A81F-37B9-4489-3FB5-002BB415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56" y="2708488"/>
            <a:ext cx="63628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Инверсию можно получить в компьютерной программе </a:t>
            </a:r>
            <a:r>
              <a:rPr lang="en-US" dirty="0" err="1">
                <a:ea typeface="Calibri" panose="020F0502020204030204" pitchFamily="34" charset="0"/>
              </a:rPr>
              <a:t>GeoGebra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Для этого в ней имеется инструмент «Отражение относительно окружности». Выбрав этот инструмент и указав фигуру и окружность инверсии, получим инверсию данной фигуры.</a:t>
            </a:r>
            <a:endParaRPr lang="en-US" dirty="0"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Проверьте, что инверсией прямой, не проходящей через центр </a:t>
            </a:r>
            <a:r>
              <a:rPr lang="en-US" i="1" dirty="0">
                <a:ea typeface="Calibri" panose="020F0502020204030204" pitchFamily="34" charset="0"/>
              </a:rPr>
              <a:t>O </a:t>
            </a:r>
            <a:r>
              <a:rPr lang="ru-RU" dirty="0">
                <a:ea typeface="Calibri" panose="020F0502020204030204" pitchFamily="34" charset="0"/>
              </a:rPr>
              <a:t>окружности инверсии, является окружность, проходящая через центр </a:t>
            </a:r>
            <a:r>
              <a:rPr lang="en-US" i="1" dirty="0">
                <a:ea typeface="Calibri" panose="020F0502020204030204" pitchFamily="34" charset="0"/>
              </a:rPr>
              <a:t>O</a:t>
            </a:r>
            <a:r>
              <a:rPr lang="ru-RU" dirty="0">
                <a:ea typeface="Calibri" panose="020F0502020204030204" pitchFamily="34" charset="0"/>
              </a:rPr>
              <a:t>, без самого этого центра.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2852936"/>
            <a:ext cx="42957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98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F2F4B-BE10-5039-3A15-74BA5FC4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1888D1E-48A2-1BD1-FD2F-3F92DE04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Постройте инверсию отмеченных точек гиперболы относительно окружности с центром в точке </a:t>
            </a:r>
            <a:r>
              <a:rPr lang="en-US" altLang="ru-RU" i="1" dirty="0"/>
              <a:t>O</a:t>
            </a:r>
            <a:r>
              <a:rPr lang="ru-RU" altLang="ru-RU" dirty="0"/>
              <a:t>, расположенной на прямой, проходящей через её фокусы</a:t>
            </a:r>
            <a:r>
              <a:rPr lang="en-US" altLang="ru-RU" i="1" dirty="0"/>
              <a:t>. </a:t>
            </a:r>
            <a:r>
              <a:rPr lang="ru-RU" altLang="ru-RU" dirty="0"/>
              <a:t>Соедините полученные точки плавной кривой. Получите инверсию гиперболы. Какой кривой она является? </a:t>
            </a:r>
            <a:endParaRPr lang="en-US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C8126-D67E-9B65-CDE9-F7824A0F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000548"/>
            <a:ext cx="5324103" cy="46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2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2E2D8-C940-1C60-72F2-861DFF026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D891B90-914F-739B-EFED-223CF889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72" y="142423"/>
            <a:ext cx="8676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Ответ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Улитка Паскаля.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9DC1F6-6F47-2E1A-617A-0EA49CBEB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53" y="818785"/>
            <a:ext cx="6401693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5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70BBB-4021-45ED-2156-8F7439934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B57EE-1973-16A6-51CE-A3AC7ACEE5B0}"/>
              </a:ext>
            </a:extLst>
          </p:cNvPr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В компьютерной программе </a:t>
            </a:r>
            <a:r>
              <a:rPr lang="en-US" sz="2800" dirty="0"/>
              <a:t>GeoGebra </a:t>
            </a:r>
            <a:r>
              <a:rPr lang="ru-RU" sz="2800" dirty="0"/>
              <a:t>проверьте, что полученная кривая является улиткой Паскаля.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8F8313-CA1A-12E0-0442-23E3419DA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6752"/>
            <a:ext cx="6401693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2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DA2D-5AFD-167A-B68E-6C54FA41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098E7F7F-B320-2D9C-4A1C-A58E6C75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Решение. </a:t>
            </a:r>
            <a:r>
              <a:rPr lang="ru-RU" dirty="0">
                <a:ea typeface="Calibri" panose="020F0502020204030204" pitchFamily="34" charset="0"/>
              </a:rPr>
              <a:t>Обозначим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точки кривой, принадлежащие прямой 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,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C – </a:t>
            </a:r>
            <a:r>
              <a:rPr lang="ru-RU" dirty="0">
                <a:ea typeface="Calibri" panose="020F0502020204030204" pitchFamily="34" charset="0"/>
              </a:rPr>
              <a:t>середину отрезка </a:t>
            </a:r>
            <a:r>
              <a:rPr lang="en-US" i="1" dirty="0">
                <a:ea typeface="Calibri" panose="020F0502020204030204" pitchFamily="34" charset="0"/>
              </a:rPr>
              <a:t>AB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Построим окружность с диаметром </a:t>
            </a:r>
            <a:r>
              <a:rPr lang="en-US" i="1" dirty="0">
                <a:ea typeface="Calibri" panose="020F0502020204030204" pitchFamily="34" charset="0"/>
              </a:rPr>
              <a:t>DE </a:t>
            </a:r>
            <a:r>
              <a:rPr lang="ru-RU" dirty="0">
                <a:ea typeface="Calibri" panose="020F0502020204030204" pitchFamily="34" charset="0"/>
              </a:rPr>
              <a:t>и центром </a:t>
            </a:r>
            <a:r>
              <a:rPr lang="en-US" i="1" dirty="0">
                <a:ea typeface="Calibri" panose="020F0502020204030204" pitchFamily="34" charset="0"/>
              </a:rPr>
              <a:t>P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Через точку </a:t>
            </a:r>
            <a:r>
              <a:rPr lang="en-US" i="1" dirty="0">
                <a:ea typeface="Calibri" panose="020F0502020204030204" pitchFamily="34" charset="0"/>
              </a:rPr>
              <a:t>D </a:t>
            </a:r>
            <a:r>
              <a:rPr lang="ru-RU" dirty="0">
                <a:ea typeface="Calibri" panose="020F0502020204030204" pitchFamily="34" charset="0"/>
              </a:rPr>
              <a:t>этой окружности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проведём прямую </a:t>
            </a:r>
            <a:r>
              <a:rPr lang="en-US" i="1" dirty="0">
                <a:ea typeface="Calibri" panose="020F0502020204030204" pitchFamily="34" charset="0"/>
              </a:rPr>
              <a:t>OD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Обозначим </a:t>
            </a:r>
            <a:r>
              <a:rPr lang="en-US" i="1" dirty="0">
                <a:ea typeface="Calibri" panose="020F0502020204030204" pitchFamily="34" charset="0"/>
              </a:rPr>
              <a:t>D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i="1" dirty="0">
                <a:ea typeface="Calibri" panose="020F0502020204030204" pitchFamily="34" charset="0"/>
              </a:rPr>
              <a:t>D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её точки пересечения с кривой.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Найдём длины отрезков </a:t>
            </a:r>
            <a:r>
              <a:rPr lang="en-US" i="1" dirty="0">
                <a:ea typeface="Calibri" panose="020F0502020204030204" pitchFamily="34" charset="0"/>
              </a:rPr>
              <a:t>DD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DD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ru-RU" dirty="0">
                <a:ea typeface="Calibri" panose="020F0502020204030204" pitchFamily="34" charset="0"/>
              </a:rPr>
              <a:t> Меняя положение точки </a:t>
            </a:r>
            <a:r>
              <a:rPr lang="en-US" i="1" dirty="0">
                <a:ea typeface="Calibri" panose="020F0502020204030204" pitchFamily="34" charset="0"/>
              </a:rPr>
              <a:t>D</a:t>
            </a:r>
            <a:r>
              <a:rPr lang="ru-RU" dirty="0">
                <a:ea typeface="Calibri" panose="020F0502020204030204" pitchFamily="34" charset="0"/>
              </a:rPr>
              <a:t>, можно убедится в равенстве этих длин.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Следовательно, эта кривая является улиткой Паскаля.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линия, диаграмма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89BFB17-BBB8-8381-BB9A-928A76E0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639" y="2679133"/>
            <a:ext cx="4814722" cy="398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69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83EF0-2FC5-293F-2310-5CD4A57AC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AD67896F-5ED5-36AB-BCD6-14FE50495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Постройте инверсию отмеченных точек гиперболы относительно окружности с центром в точке </a:t>
            </a:r>
            <a:r>
              <a:rPr lang="en-US" altLang="ru-RU" i="1" dirty="0"/>
              <a:t>A </a:t>
            </a:r>
            <a:r>
              <a:rPr lang="ru-RU" altLang="ru-RU" dirty="0"/>
              <a:t>гиперболы, расположенной на отрезке, соединяющем её фокусы</a:t>
            </a:r>
            <a:r>
              <a:rPr lang="en-US" altLang="ru-RU" i="1" dirty="0"/>
              <a:t>. </a:t>
            </a:r>
            <a:r>
              <a:rPr lang="ru-RU" altLang="ru-RU" dirty="0"/>
              <a:t>Соедините полученные точки плавной кривой. Получите инверсию гиперболы. Какой кривой она является? </a:t>
            </a:r>
            <a:endParaRPr lang="en-US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линия, диаграмма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F5DB711-E1D3-C79A-D36D-783845ABE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82" y="2129336"/>
            <a:ext cx="4263035" cy="46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6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75DA5-99DE-AE62-FECE-8B3F158C8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A91AE2C-9B8E-39AE-F306-1476B4EE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72" y="142423"/>
            <a:ext cx="8676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Ответ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Кривая Крамера.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линия, диаграмма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B2A571-FA12-F5ED-1698-75C9A5255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12" y="768278"/>
            <a:ext cx="5633432" cy="60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00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50421-0E8D-B804-335D-E1F048EA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диаграмма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1F96D1-FB38-BD21-79B5-CCB96950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62" y="978464"/>
            <a:ext cx="5303675" cy="5733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80B634-A84C-49E3-ACA5-91A107421021}"/>
              </a:ext>
            </a:extLst>
          </p:cNvPr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В компьютерной программе </a:t>
            </a:r>
            <a:r>
              <a:rPr lang="en-US" sz="2800" dirty="0"/>
              <a:t>GeoGebra </a:t>
            </a:r>
            <a:r>
              <a:rPr lang="ru-RU" sz="2800" dirty="0"/>
              <a:t>проверьте, что полученная кривая является кривой Крамера.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279C-4325-BEC7-937F-2F55457A3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диаграмма, линия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F4A5FE1-1E78-1E4A-BF3D-EAB0FD5BE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0" y="1569660"/>
            <a:ext cx="4582318" cy="4328137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739FE400-244D-AC17-CCC7-824F39670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Решение. </a:t>
            </a:r>
            <a:r>
              <a:rPr lang="ru-RU" dirty="0">
                <a:ea typeface="Calibri" panose="020F0502020204030204" pitchFamily="34" charset="0"/>
              </a:rPr>
              <a:t>Построим окружность с диаметром </a:t>
            </a:r>
            <a:r>
              <a:rPr lang="en-US" i="1" dirty="0">
                <a:ea typeface="Calibri" panose="020F0502020204030204" pitchFamily="34" charset="0"/>
              </a:rPr>
              <a:t>DE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Через точку </a:t>
            </a:r>
            <a:r>
              <a:rPr lang="en-US" i="1" dirty="0">
                <a:ea typeface="Calibri" panose="020F0502020204030204" pitchFamily="34" charset="0"/>
              </a:rPr>
              <a:t>G </a:t>
            </a:r>
            <a:r>
              <a:rPr lang="ru-RU" dirty="0">
                <a:ea typeface="Calibri" panose="020F0502020204030204" pitchFamily="34" charset="0"/>
              </a:rPr>
              <a:t>этой окружности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проведём прямую </a:t>
            </a:r>
            <a:r>
              <a:rPr lang="en-US" i="1" dirty="0">
                <a:ea typeface="Calibri" panose="020F0502020204030204" pitchFamily="34" charset="0"/>
              </a:rPr>
              <a:t>EG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Через точку </a:t>
            </a:r>
            <a:r>
              <a:rPr lang="en-US" i="1" dirty="0">
                <a:ea typeface="Calibri" panose="020F0502020204030204" pitchFamily="34" charset="0"/>
              </a:rPr>
              <a:t>G </a:t>
            </a:r>
            <a:r>
              <a:rPr lang="ru-RU" dirty="0">
                <a:ea typeface="Calibri" panose="020F0502020204030204" pitchFamily="34" charset="0"/>
              </a:rPr>
              <a:t>проведём прямую, перпендикулярную прямой </a:t>
            </a:r>
            <a:r>
              <a:rPr lang="en-US" i="1" dirty="0">
                <a:ea typeface="Calibri" panose="020F0502020204030204" pitchFamily="34" charset="0"/>
              </a:rPr>
              <a:t>DE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Через точку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проведём прямую, параллельную прямой </a:t>
            </a:r>
            <a:r>
              <a:rPr lang="en-US" i="1" dirty="0">
                <a:ea typeface="Calibri" panose="020F0502020204030204" pitchFamily="34" charset="0"/>
              </a:rPr>
              <a:t>EG</a:t>
            </a:r>
            <a:r>
              <a:rPr lang="ru-RU" dirty="0">
                <a:ea typeface="Calibri" panose="020F0502020204030204" pitchFamily="34" charset="0"/>
              </a:rPr>
              <a:t>. 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B602937-F5CE-A51A-46E2-71FCE6CE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0840"/>
            <a:ext cx="43559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 Точка </a:t>
            </a:r>
            <a:r>
              <a:rPr lang="en-US" i="1" dirty="0">
                <a:ea typeface="Calibri" panose="020F0502020204030204" pitchFamily="34" charset="0"/>
              </a:rPr>
              <a:t>C </a:t>
            </a:r>
            <a:r>
              <a:rPr lang="ru-RU" dirty="0">
                <a:ea typeface="Calibri" panose="020F0502020204030204" pitchFamily="34" charset="0"/>
              </a:rPr>
              <a:t>пересечения этих прямых будет принадлежать построенной кривой.  Меняя положение точки </a:t>
            </a:r>
            <a:r>
              <a:rPr lang="en-US" i="1" dirty="0">
                <a:ea typeface="Calibri" panose="020F0502020204030204" pitchFamily="34" charset="0"/>
              </a:rPr>
              <a:t>G</a:t>
            </a:r>
            <a:r>
              <a:rPr lang="ru-RU" dirty="0">
                <a:ea typeface="Calibri" panose="020F0502020204030204" pitchFamily="34" charset="0"/>
              </a:rPr>
              <a:t>, можно убедится, что точка </a:t>
            </a:r>
            <a:r>
              <a:rPr lang="en-US" i="1" dirty="0">
                <a:ea typeface="Calibri" panose="020F0502020204030204" pitchFamily="34" charset="0"/>
              </a:rPr>
              <a:t>C </a:t>
            </a:r>
            <a:r>
              <a:rPr lang="ru-RU" dirty="0">
                <a:ea typeface="Calibri" panose="020F0502020204030204" pitchFamily="34" charset="0"/>
              </a:rPr>
              <a:t>будет принадлежать кривой.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Следовательно, эта кривая является кривой Крамера.</a:t>
            </a: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57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7DAEF-9F91-5DA9-FDAA-FEAF6E6BD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3F99B7A8-8CB5-DE76-EB8F-0B448E1B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Решение. </a:t>
            </a:r>
            <a:r>
              <a:rPr lang="ru-RU" dirty="0">
                <a:ea typeface="Calibri" panose="020F0502020204030204" pitchFamily="34" charset="0"/>
              </a:rPr>
              <a:t>Построим кривую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ru-RU" dirty="0">
                <a:ea typeface="Calibri" panose="020F0502020204030204" pitchFamily="34" charset="0"/>
              </a:rPr>
              <a:t>, являющуюся инверсией  гиперболы относительно окружности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с центром </a:t>
            </a:r>
            <a:r>
              <a:rPr lang="en-US" i="1" dirty="0">
                <a:ea typeface="Calibri" panose="020F0502020204030204" pitchFamily="34" charset="0"/>
              </a:rPr>
              <a:t>O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Проведём прямую </a:t>
            </a:r>
            <a:r>
              <a:rPr lang="en-US" i="1" dirty="0">
                <a:ea typeface="Calibri" panose="020F0502020204030204" pitchFamily="34" charset="0"/>
              </a:rPr>
              <a:t>a = F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ru-RU" dirty="0">
                <a:ea typeface="Calibri" panose="020F0502020204030204" pitchFamily="34" charset="0"/>
              </a:rPr>
              <a:t> Создадим ползунок </a:t>
            </a:r>
            <a:r>
              <a:rPr lang="en-US" i="1" dirty="0">
                <a:ea typeface="Calibri" panose="020F0502020204030204" pitchFamily="34" charset="0"/>
              </a:rPr>
              <a:t>t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Повернем прямую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вокруг точки </a:t>
            </a:r>
            <a:r>
              <a:rPr lang="en-US" i="1" dirty="0">
                <a:ea typeface="Calibri" panose="020F0502020204030204" pitchFamily="34" charset="0"/>
              </a:rPr>
              <a:t>O </a:t>
            </a:r>
            <a:r>
              <a:rPr lang="ru-RU" dirty="0">
                <a:ea typeface="Calibri" panose="020F0502020204030204" pitchFamily="34" charset="0"/>
              </a:rPr>
              <a:t>на угол </a:t>
            </a:r>
            <a:r>
              <a:rPr lang="en-US" i="1" dirty="0">
                <a:ea typeface="Calibri" panose="020F0502020204030204" pitchFamily="34" charset="0"/>
              </a:rPr>
              <a:t>t</a:t>
            </a:r>
            <a:r>
              <a:rPr lang="en-US" dirty="0">
                <a:ea typeface="Calibri" panose="020F0502020204030204" pitchFamily="34" charset="0"/>
              </a:rPr>
              <a:t>/3</a:t>
            </a:r>
            <a:r>
              <a:rPr lang="ru-RU" dirty="0">
                <a:ea typeface="Calibri" panose="020F0502020204030204" pitchFamily="34" charset="0"/>
              </a:rPr>
              <a:t> против часовой стрелки. Обозначим </a:t>
            </a:r>
            <a:r>
              <a:rPr lang="en-US" i="1" dirty="0">
                <a:ea typeface="Calibri" panose="020F0502020204030204" pitchFamily="34" charset="0"/>
              </a:rPr>
              <a:t>C </a:t>
            </a:r>
            <a:r>
              <a:rPr lang="ru-RU" dirty="0">
                <a:ea typeface="Calibri" panose="020F0502020204030204" pitchFamily="34" charset="0"/>
              </a:rPr>
              <a:t>точку пересечения полученной прямой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и кривой </a:t>
            </a:r>
            <a:r>
              <a:rPr lang="en-US" i="1" dirty="0">
                <a:ea typeface="Calibri" panose="020F0502020204030204" pitchFamily="34" charset="0"/>
              </a:rPr>
              <a:t>c</a:t>
            </a:r>
            <a:r>
              <a:rPr lang="en-US" dirty="0"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4396300-A2D2-35A8-4C9B-0D9CA904A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938992"/>
            <a:ext cx="42839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ea typeface="Calibri" panose="020F0502020204030204" pitchFamily="34" charset="0"/>
              </a:rPr>
              <a:t>	Повернём прямую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r>
              <a:rPr lang="ru-RU" dirty="0">
                <a:ea typeface="Calibri" panose="020F0502020204030204" pitchFamily="34" charset="0"/>
              </a:rPr>
              <a:t> вокруг точки </a:t>
            </a:r>
            <a:r>
              <a:rPr lang="ru-RU" i="1" dirty="0">
                <a:ea typeface="Calibri" panose="020F0502020204030204" pitchFamily="34" charset="0"/>
              </a:rPr>
              <a:t>С </a:t>
            </a:r>
            <a:r>
              <a:rPr lang="ru-RU" dirty="0">
                <a:ea typeface="Calibri" panose="020F0502020204030204" pitchFamily="34" charset="0"/>
              </a:rPr>
              <a:t>на угол 2</a:t>
            </a:r>
            <a:r>
              <a:rPr lang="en-US" i="1" dirty="0">
                <a:ea typeface="Calibri" panose="020F0502020204030204" pitchFamily="34" charset="0"/>
              </a:rPr>
              <a:t>t</a:t>
            </a:r>
            <a:r>
              <a:rPr lang="en-US" dirty="0">
                <a:ea typeface="Calibri" panose="020F0502020204030204" pitchFamily="34" charset="0"/>
              </a:rPr>
              <a:t>/3 </a:t>
            </a:r>
            <a:r>
              <a:rPr lang="ru-RU" dirty="0">
                <a:ea typeface="Calibri" panose="020F0502020204030204" pitchFamily="34" charset="0"/>
              </a:rPr>
              <a:t>против часовой стрелки. Обозначим </a:t>
            </a:r>
            <a:r>
              <a:rPr lang="en-US" i="1" dirty="0">
                <a:ea typeface="Calibri" panose="020F0502020204030204" pitchFamily="34" charset="0"/>
              </a:rPr>
              <a:t>P </a:t>
            </a:r>
            <a:r>
              <a:rPr lang="ru-RU" dirty="0">
                <a:ea typeface="Calibri" panose="020F0502020204030204" pitchFamily="34" charset="0"/>
              </a:rPr>
              <a:t>точку пересечения этой прямой и прямой </a:t>
            </a:r>
            <a:r>
              <a:rPr lang="en-US" i="1" dirty="0">
                <a:ea typeface="Calibri" panose="020F0502020204030204" pitchFamily="34" charset="0"/>
              </a:rPr>
              <a:t>a</a:t>
            </a:r>
            <a:r>
              <a:rPr lang="ru-RU" i="1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При изменении значения ползунка точка </a:t>
            </a:r>
            <a:r>
              <a:rPr lang="en-US" i="1" dirty="0">
                <a:ea typeface="Calibri" panose="020F0502020204030204" pitchFamily="34" charset="0"/>
              </a:rPr>
              <a:t>C </a:t>
            </a:r>
            <a:r>
              <a:rPr lang="ru-RU" dirty="0">
                <a:ea typeface="Calibri" panose="020F0502020204030204" pitchFamily="34" charset="0"/>
              </a:rPr>
              <a:t>будет перемечаться по кривой, а точка </a:t>
            </a:r>
            <a:r>
              <a:rPr lang="en-US" i="1" dirty="0">
                <a:ea typeface="Calibri" panose="020F0502020204030204" pitchFamily="34" charset="0"/>
              </a:rPr>
              <a:t>P </a:t>
            </a:r>
            <a:r>
              <a:rPr lang="ru-RU" dirty="0">
                <a:ea typeface="Calibri" panose="020F0502020204030204" pitchFamily="34" charset="0"/>
              </a:rPr>
              <a:t>будет оставаться на месте. Следовательно, данная кривая является трисектрисой </a:t>
            </a:r>
            <a:r>
              <a:rPr lang="ru-RU" dirty="0" err="1">
                <a:ea typeface="Calibri" panose="020F0502020204030204" pitchFamily="34" charset="0"/>
              </a:rPr>
              <a:t>Маклорена</a:t>
            </a:r>
            <a:r>
              <a:rPr lang="ru-RU" dirty="0">
                <a:ea typeface="Calibri" panose="020F0502020204030204" pitchFamily="34" charset="0"/>
              </a:rPr>
              <a:t>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линия, диаграмма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F844BAD-3F06-1789-186D-5F58B1F2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4136"/>
            <a:ext cx="4788024" cy="41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0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По аналогии с понятием осевой симметрии фигуры, будем говорить, что фигура является </a:t>
            </a:r>
            <a:r>
              <a:rPr lang="ru-RU" i="1" dirty="0">
                <a:solidFill>
                  <a:srgbClr val="FF0000"/>
                </a:solidFill>
                <a:ea typeface="Calibri" panose="020F0502020204030204" pitchFamily="34" charset="0"/>
              </a:rPr>
              <a:t>инверсионной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, </a:t>
            </a:r>
            <a:r>
              <a:rPr lang="ru-RU" dirty="0">
                <a:ea typeface="Calibri" panose="020F0502020204030204" pitchFamily="34" charset="0"/>
              </a:rPr>
              <a:t>если существует окружность, при инверсии относительно которой фигура переходит сама в себя. Саму такую окружность будем называть </a:t>
            </a:r>
            <a:r>
              <a:rPr lang="ru-RU" i="1" dirty="0">
                <a:solidFill>
                  <a:srgbClr val="FF0000"/>
                </a:solidFill>
                <a:ea typeface="Calibri" panose="020F0502020204030204" pitchFamily="34" charset="0"/>
              </a:rPr>
              <a:t>окружностью инверсии</a:t>
            </a:r>
            <a:r>
              <a:rPr lang="ru-RU" dirty="0"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ea typeface="Calibri" panose="020F0502020204030204" pitchFamily="34" charset="0"/>
              </a:rPr>
              <a:t>	Докажите, что любая окружность, перпендикулярная данной окружности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с центром </a:t>
            </a:r>
            <a:r>
              <a:rPr lang="en-US" i="1" dirty="0">
                <a:ea typeface="Calibri" panose="020F0502020204030204" pitchFamily="34" charset="0"/>
              </a:rPr>
              <a:t>O</a:t>
            </a:r>
            <a:r>
              <a:rPr lang="ru-RU" dirty="0">
                <a:ea typeface="Calibri" panose="020F0502020204030204" pitchFamily="34" charset="0"/>
              </a:rPr>
              <a:t>, является её окружностью инверсии. Следовательно, у окружности существует бесконечно много окружностей инверсии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510668"/>
            <a:ext cx="4432173" cy="324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4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Точку </a:t>
            </a:r>
            <a:r>
              <a:rPr lang="en-US" i="1" dirty="0">
                <a:ea typeface="Calibri" panose="020F0502020204030204" pitchFamily="34" charset="0"/>
              </a:rPr>
              <a:t>A’</a:t>
            </a:r>
            <a:r>
              <a:rPr lang="ru-RU" dirty="0">
                <a:ea typeface="Calibri" panose="020F0502020204030204" pitchFamily="34" charset="0"/>
              </a:rPr>
              <a:t>, полученную инверсией точки </a:t>
            </a:r>
            <a:r>
              <a:rPr lang="en-US" i="1" dirty="0">
                <a:ea typeface="Calibri" panose="020F0502020204030204" pitchFamily="34" charset="0"/>
              </a:rPr>
              <a:t>A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ru-RU" dirty="0">
                <a:ea typeface="Calibri" panose="020F0502020204030204" pitchFamily="34" charset="0"/>
              </a:rPr>
              <a:t>можно построить геометрически. А именно, рассмотрим случай, когда точка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расположена внутри окружности. Проведём через неё прямую, перпендикулярную прямой </a:t>
            </a:r>
            <a:r>
              <a:rPr lang="en-US" i="1" dirty="0">
                <a:ea typeface="Calibri" panose="020F0502020204030204" pitchFamily="34" charset="0"/>
              </a:rPr>
              <a:t>OA</a:t>
            </a:r>
            <a:r>
              <a:rPr lang="ru-RU" dirty="0">
                <a:ea typeface="Calibri" panose="020F0502020204030204" pitchFamily="34" charset="0"/>
              </a:rPr>
              <a:t>. Обозначим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её точку пересечения с окружностью.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Через точку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проведём касательную к окружности. Искомой точкой </a:t>
            </a:r>
            <a:r>
              <a:rPr lang="en-US" i="1" dirty="0">
                <a:ea typeface="Calibri" panose="020F0502020204030204" pitchFamily="34" charset="0"/>
              </a:rPr>
              <a:t>A’ </a:t>
            </a:r>
            <a:r>
              <a:rPr lang="ru-RU" dirty="0">
                <a:ea typeface="Calibri" panose="020F0502020204030204" pitchFamily="34" charset="0"/>
              </a:rPr>
              <a:t>будет точка пересечения этой касательной с лучом </a:t>
            </a:r>
            <a:r>
              <a:rPr lang="en-US" i="1" dirty="0">
                <a:ea typeface="Calibri" panose="020F0502020204030204" pitchFamily="34" charset="0"/>
              </a:rPr>
              <a:t>OA</a:t>
            </a:r>
            <a:r>
              <a:rPr lang="ru-RU" dirty="0">
                <a:ea typeface="Calibri" panose="020F0502020204030204" pitchFamily="34" charset="0"/>
              </a:rPr>
              <a:t>. Докажите это самостоятельно.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26091"/>
            <a:ext cx="3669983" cy="251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01208"/>
                <a:ext cx="9144000" cy="13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Решение. </a:t>
                </a:r>
                <a:r>
                  <a:rPr lang="ru-RU" dirty="0">
                    <a:ea typeface="Calibri" panose="020F0502020204030204" pitchFamily="34" charset="0"/>
                  </a:rPr>
                  <a:t>Треугольники </a:t>
                </a:r>
                <a:r>
                  <a:rPr lang="en-US" i="1" dirty="0">
                    <a:ea typeface="Calibri" panose="020F0502020204030204" pitchFamily="34" charset="0"/>
                  </a:rPr>
                  <a:t>OAB </a:t>
                </a:r>
                <a:r>
                  <a:rPr lang="ru-RU" dirty="0">
                    <a:ea typeface="Calibri" panose="020F0502020204030204" pitchFamily="34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</a:rPr>
                  <a:t>OBA’ </a:t>
                </a:r>
                <a:r>
                  <a:rPr lang="ru-RU" dirty="0">
                    <a:ea typeface="Calibri" panose="020F0502020204030204" pitchFamily="34" charset="0"/>
                  </a:rPr>
                  <a:t>подобны. Следовательно, имеет место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𝑂𝐴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𝑂𝐵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𝑂𝐵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𝑂𝐴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ea typeface="Calibri" panose="020F0502020204030204" pitchFamily="34" charset="0"/>
                  </a:rPr>
                  <a:t> из которого следуют равенства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𝑂𝐵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xmlns="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01208"/>
                <a:ext cx="9144000" cy="1358000"/>
              </a:xfrm>
              <a:prstGeom prst="rect">
                <a:avLst/>
              </a:prstGeom>
              <a:blipFill rotWithShape="1">
                <a:blip r:embed="rId4"/>
                <a:stretch>
                  <a:fillRect l="-1000" t="-3604" r="-1000" b="-99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356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Доказательство. </a:t>
                </a:r>
                <a:r>
                  <a:rPr lang="ru-RU" dirty="0">
                    <a:ea typeface="Calibri" panose="020F0502020204030204" pitchFamily="34" charset="0"/>
                  </a:rPr>
                  <a:t>Воспользуемся теоремой о том, что произведение отрезков секущей к окружности равно квадрату отрезка касательной, проведённой к этой окружности из той же точки. Следовательно, имеет место равенство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𝑃𝐴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ea typeface="Calibri" panose="020F0502020204030204" pitchFamily="34" charset="0"/>
                  </a:rPr>
                  <a:t>, которое означает, что при инверсии относительно окружности с центром </a:t>
                </a:r>
                <a:r>
                  <a:rPr lang="en-US" i="1" dirty="0">
                    <a:ea typeface="Calibri" panose="020F0502020204030204" pitchFamily="34" charset="0"/>
                  </a:rPr>
                  <a:t>P </a:t>
                </a:r>
                <a:r>
                  <a:rPr lang="ru-RU" dirty="0">
                    <a:ea typeface="Calibri" panose="020F0502020204030204" pitchFamily="34" charset="0"/>
                  </a:rPr>
                  <a:t>и радиусом</a:t>
                </a:r>
                <a:r>
                  <a:rPr lang="ru-RU" i="1" dirty="0"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a typeface="Calibri" panose="020F0502020204030204" pitchFamily="34" charset="0"/>
                  </a:rPr>
                  <a:t>R </a:t>
                </a:r>
                <a:r>
                  <a:rPr lang="ru-RU" dirty="0">
                    <a:ea typeface="Calibri" panose="020F0502020204030204" pitchFamily="34" charset="0"/>
                  </a:rPr>
                  <a:t>точки </a:t>
                </a:r>
                <a:r>
                  <a:rPr lang="en-US" i="1" dirty="0">
                    <a:ea typeface="Calibri" panose="020F0502020204030204" pitchFamily="34" charset="0"/>
                  </a:rPr>
                  <a:t>B </a:t>
                </a:r>
                <a:r>
                  <a:rPr lang="ru-RU" dirty="0">
                    <a:ea typeface="Calibri" panose="020F0502020204030204" pitchFamily="34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</a:rPr>
                  <a:t>C </a:t>
                </a:r>
                <a:r>
                  <a:rPr lang="ru-RU" dirty="0">
                    <a:ea typeface="Calibri" panose="020F0502020204030204" pitchFamily="34" charset="0"/>
                  </a:rPr>
                  <a:t>окружности с центром </a:t>
                </a:r>
                <a:r>
                  <a:rPr lang="en-US" i="1" dirty="0">
                    <a:ea typeface="Calibri" panose="020F0502020204030204" pitchFamily="34" charset="0"/>
                  </a:rPr>
                  <a:t>O </a:t>
                </a:r>
                <a:r>
                  <a:rPr lang="ru-RU" dirty="0">
                    <a:ea typeface="Calibri" panose="020F0502020204030204" pitchFamily="34" charset="0"/>
                  </a:rPr>
                  <a:t>переходят друг в друга</a:t>
                </a:r>
                <a:r>
                  <a:rPr lang="en-US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="" xmlns:a16="http://schemas.microsoft.com/office/drawing/2014/main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822" r="-1000" b="-4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780928"/>
            <a:ext cx="48387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55" y="2780928"/>
            <a:ext cx="48482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224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В компьютерной программе </a:t>
            </a:r>
            <a:r>
              <a:rPr lang="en-US" dirty="0" err="1">
                <a:ea typeface="Calibri" panose="020F0502020204030204" pitchFamily="34" charset="0"/>
              </a:rPr>
              <a:t>GeoGebra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проверьте, что строфоида является инверсионной кривой, окружностью инверсии которой является окружность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с центром </a:t>
            </a:r>
            <a:r>
              <a:rPr lang="en-US" i="1" dirty="0">
                <a:ea typeface="Calibri" panose="020F0502020204030204" pitchFamily="34" charset="0"/>
              </a:rPr>
              <a:t>O </a:t>
            </a:r>
            <a:r>
              <a:rPr lang="ru-RU" dirty="0">
                <a:ea typeface="Calibri" panose="020F0502020204030204" pitchFamily="34" charset="0"/>
              </a:rPr>
              <a:t>и радиусом </a:t>
            </a:r>
            <a:r>
              <a:rPr lang="en-US" i="1" dirty="0">
                <a:ea typeface="Calibri" panose="020F0502020204030204" pitchFamily="34" charset="0"/>
              </a:rPr>
              <a:t>OP</a:t>
            </a:r>
            <a:r>
              <a:rPr lang="ru-RU" dirty="0">
                <a:ea typeface="Calibri" panose="020F0502020204030204" pitchFamily="34" charset="0"/>
              </a:rPr>
              <a:t>, показанная на рисунке.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1148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003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Докажите, что строфоида является инверсионной кривой, окружностью инверсии которой является окружность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с центром </a:t>
            </a:r>
            <a:r>
              <a:rPr lang="en-US" i="1" dirty="0">
                <a:ea typeface="Calibri" panose="020F0502020204030204" pitchFamily="34" charset="0"/>
              </a:rPr>
              <a:t>O </a:t>
            </a:r>
            <a:r>
              <a:rPr lang="ru-RU" dirty="0">
                <a:ea typeface="Calibri" panose="020F0502020204030204" pitchFamily="34" charset="0"/>
              </a:rPr>
              <a:t>и радиусом </a:t>
            </a:r>
            <a:r>
              <a:rPr lang="en-US" i="1" dirty="0">
                <a:ea typeface="Calibri" panose="020F0502020204030204" pitchFamily="34" charset="0"/>
              </a:rPr>
              <a:t>OP</a:t>
            </a:r>
            <a:r>
              <a:rPr lang="ru-RU" dirty="0">
                <a:ea typeface="Calibri" panose="020F0502020204030204" pitchFamily="34" charset="0"/>
              </a:rPr>
              <a:t>, показанная на рисунке.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29647"/>
            <a:ext cx="41148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879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428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Доказательство.</a:t>
                </a:r>
                <a:r>
                  <a:rPr lang="ru-RU" dirty="0">
                    <a:ea typeface="Calibri" panose="020F0502020204030204" pitchFamily="34" charset="0"/>
                  </a:rPr>
                  <a:t> Пусть </a:t>
                </a:r>
                <a:r>
                  <a:rPr lang="en-US" i="1" dirty="0">
                    <a:ea typeface="Calibri" panose="020F0502020204030204" pitchFamily="34" charset="0"/>
                  </a:rPr>
                  <a:t>OP = R</a:t>
                </a:r>
                <a:r>
                  <a:rPr lang="en-US" dirty="0">
                    <a:ea typeface="Calibri" panose="020F0502020204030204" pitchFamily="34" charset="0"/>
                  </a:rPr>
                  <a:t>, </a:t>
                </a:r>
                <a:r>
                  <a:rPr lang="en-US" i="1" dirty="0">
                    <a:ea typeface="Calibri" panose="020F0502020204030204" pitchFamily="34" charset="0"/>
                  </a:rPr>
                  <a:t>PC = c</a:t>
                </a:r>
                <a:r>
                  <a:rPr lang="en-US" dirty="0">
                    <a:ea typeface="Calibri" panose="020F0502020204030204" pitchFamily="34" charset="0"/>
                  </a:rPr>
                  <a:t>. </a:t>
                </a:r>
                <a:r>
                  <a:rPr lang="ru-RU" dirty="0">
                    <a:ea typeface="Calibri" panose="020F0502020204030204" pitchFamily="34" charset="0"/>
                  </a:rPr>
                  <a:t>Тогда</a:t>
                </a:r>
                <a:endParaRPr lang="en-US" dirty="0">
                  <a:ea typeface="Calibri" panose="020F050202020403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ru-RU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 panose="020F0502020204030204" pitchFamily="34" charset="0"/>
                      </a:rPr>
                      <m:t>𝑂𝐶</m:t>
                    </m:r>
                    <m:r>
                      <a:rPr lang="en-US" b="0" i="1" smtClean="0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 panose="020F0502020204030204" pitchFamily="34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libri" panose="020F0502020204030204" pitchFamily="34" charset="0"/>
                      </a:rPr>
                      <m:t>𝐴</m:t>
                    </m:r>
                    <m:r>
                      <a:rPr lang="en-US" i="1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 panose="020F0502020204030204" pitchFamily="34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libri" panose="020F0502020204030204" pitchFamily="34" charset="0"/>
                      </a:rPr>
                      <m:t>𝐵</m:t>
                    </m:r>
                    <m:r>
                      <a:rPr lang="en-US" i="1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,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.</a:t>
                </a:r>
                <a:endParaRPr lang="ru-RU" i="1" dirty="0">
                  <a:ea typeface="Calibri" panose="020F0502020204030204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dirty="0">
                    <a:ea typeface="Calibri" panose="020F0502020204030204" pitchFamily="34" charset="0"/>
                  </a:rPr>
                  <a:t>	Следовательно, при инверсии относительно данной окружности точки </a:t>
                </a:r>
                <a:r>
                  <a:rPr lang="en-US" i="1" dirty="0">
                    <a:ea typeface="Calibri" panose="020F0502020204030204" pitchFamily="34" charset="0"/>
                  </a:rPr>
                  <a:t>A </a:t>
                </a:r>
                <a:r>
                  <a:rPr lang="ru-RU" dirty="0">
                    <a:ea typeface="Calibri" panose="020F0502020204030204" pitchFamily="34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</a:rPr>
                  <a:t>B </a:t>
                </a:r>
                <a:r>
                  <a:rPr lang="ru-RU" dirty="0">
                    <a:ea typeface="Calibri" panose="020F0502020204030204" pitchFamily="34" charset="0"/>
                  </a:rPr>
                  <a:t>строфоиды переходят друг в друга. Значит, данная окружность является окружностью инверсии строфоиды.</a:t>
                </a:r>
                <a:endParaRPr lang="en-US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="" xmlns:a16="http://schemas.microsoft.com/office/drawing/2014/main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428229"/>
              </a:xfrm>
              <a:prstGeom prst="rect">
                <a:avLst/>
              </a:prstGeom>
              <a:blipFill rotWithShape="1">
                <a:blip r:embed="rId3"/>
                <a:stretch>
                  <a:fillRect l="-1000" t="-2010" r="-1000" b="-5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54177"/>
            <a:ext cx="3672408" cy="429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5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Используя компьютерную программу </a:t>
            </a:r>
            <a:r>
              <a:rPr lang="en-US" dirty="0" err="1">
                <a:ea typeface="Calibri" panose="020F0502020204030204" pitchFamily="34" charset="0"/>
              </a:rPr>
              <a:t>GeoGebra</a:t>
            </a:r>
            <a:r>
              <a:rPr lang="ru-RU" dirty="0">
                <a:ea typeface="Calibri" panose="020F0502020204030204" pitchFamily="34" charset="0"/>
              </a:rPr>
              <a:t>,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найдите окружность инверсии для улитки Паскаля, показанной на рисунке.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Найдите её центр </a:t>
            </a:r>
            <a:r>
              <a:rPr lang="en-US" i="1">
                <a:ea typeface="Calibri" panose="020F0502020204030204" pitchFamily="34" charset="0"/>
              </a:rPr>
              <a:t>Q </a:t>
            </a:r>
            <a:r>
              <a:rPr lang="ru-RU">
                <a:ea typeface="Calibri" panose="020F0502020204030204" pitchFamily="34" charset="0"/>
              </a:rPr>
              <a:t>и радиус </a:t>
            </a:r>
            <a:r>
              <a:rPr lang="en-US" i="1" dirty="0">
                <a:ea typeface="Calibri" panose="020F0502020204030204" pitchFamily="34" charset="0"/>
              </a:rPr>
              <a:t>r</a:t>
            </a:r>
            <a:r>
              <a:rPr lang="ru-RU" dirty="0">
                <a:ea typeface="Calibri" panose="020F0502020204030204" pitchFamily="34" charset="0"/>
              </a:rPr>
              <a:t>, если радиус </a:t>
            </a:r>
            <a:r>
              <a:rPr lang="en-US" i="1" dirty="0">
                <a:ea typeface="Calibri" panose="020F0502020204030204" pitchFamily="34" charset="0"/>
              </a:rPr>
              <a:t>OP </a:t>
            </a:r>
            <a:r>
              <a:rPr lang="ru-RU" dirty="0">
                <a:ea typeface="Calibri" panose="020F0502020204030204" pitchFamily="34" charset="0"/>
              </a:rPr>
              <a:t>окружности улитки Паскаля равен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R </a:t>
            </a:r>
            <a:r>
              <a:rPr lang="ru-RU" dirty="0">
                <a:ea typeface="Calibri" panose="020F0502020204030204" pitchFamily="34" charset="0"/>
              </a:rPr>
              <a:t>и длины откладываемых отрезков </a:t>
            </a:r>
            <a:r>
              <a:rPr lang="en-US" i="1" dirty="0">
                <a:ea typeface="Calibri" panose="020F0502020204030204" pitchFamily="34" charset="0"/>
              </a:rPr>
              <a:t>AC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BC </a:t>
            </a:r>
            <a:r>
              <a:rPr lang="ru-RU" dirty="0">
                <a:ea typeface="Calibri" panose="020F0502020204030204" pitchFamily="34" charset="0"/>
              </a:rPr>
              <a:t>равны </a:t>
            </a:r>
            <a:r>
              <a:rPr lang="en-US" i="1" dirty="0">
                <a:ea typeface="Calibri" panose="020F0502020204030204" pitchFamily="34" charset="0"/>
              </a:rPr>
              <a:t>l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ru-RU" dirty="0">
                <a:ea typeface="Calibri" panose="020F0502020204030204" pitchFamily="34" charset="0"/>
              </a:rPr>
              <a:t> </a:t>
            </a:r>
            <a:endParaRPr lang="en-US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A526F8-FAC5-3491-B86B-861DEB2E53C4}"/>
                  </a:ext>
                </a:extLst>
              </p:cNvPr>
              <p:cNvSpPr txBox="1"/>
              <p:nvPr/>
            </p:nvSpPr>
            <p:spPr>
              <a:xfrm>
                <a:off x="89756" y="5589240"/>
                <a:ext cx="8964488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</a:rPr>
                  <a:t>Ответ.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ru-RU" sz="2800" dirty="0"/>
                  <a:t>Окружность с центром </a:t>
                </a:r>
                <a:r>
                  <a:rPr lang="en-US" sz="2800" i="1" dirty="0"/>
                  <a:t>P</a:t>
                </a:r>
                <a:r>
                  <a:rPr lang="en-US" sz="2800" dirty="0"/>
                  <a:t> </a:t>
                </a:r>
                <a:r>
                  <a:rPr lang="ru-RU" sz="2800" dirty="0"/>
                  <a:t>и радиусом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4A526F8-FAC5-3491-B86B-861DEB2E5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5589240"/>
                <a:ext cx="8964488" cy="761875"/>
              </a:xfrm>
              <a:prstGeom prst="rect">
                <a:avLst/>
              </a:prstGeom>
              <a:blipFill rotWithShape="1">
                <a:blip r:embed="rId3"/>
                <a:stretch>
                  <a:fillRect l="-1429" b="-8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69660"/>
            <a:ext cx="4099220" cy="41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69660"/>
            <a:ext cx="3966309" cy="413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4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424F9-D86B-4C89-CA85-5B7C1B84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4E730C1C-C9DB-92AF-52A0-AE244709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Для точки </a:t>
            </a:r>
            <a:r>
              <a:rPr lang="en-US" i="1" dirty="0">
                <a:ea typeface="Calibri" panose="020F0502020204030204" pitchFamily="34" charset="0"/>
              </a:rPr>
              <a:t>A</a:t>
            </a:r>
            <a:r>
              <a:rPr lang="ru-RU" dirty="0">
                <a:ea typeface="Calibri" panose="020F0502020204030204" pitchFamily="34" charset="0"/>
              </a:rPr>
              <a:t>, расположенной вне окружности с центром </a:t>
            </a:r>
            <a:r>
              <a:rPr lang="en-US" i="1" dirty="0">
                <a:ea typeface="Calibri" panose="020F0502020204030204" pitchFamily="34" charset="0"/>
              </a:rPr>
              <a:t>O</a:t>
            </a:r>
            <a:r>
              <a:rPr lang="ru-RU" dirty="0">
                <a:ea typeface="Calibri" panose="020F0502020204030204" pitchFamily="34" charset="0"/>
              </a:rPr>
              <a:t>, укажите построение её инверсии </a:t>
            </a:r>
            <a:r>
              <a:rPr lang="en-US" i="1" dirty="0">
                <a:ea typeface="Calibri" panose="020F0502020204030204" pitchFamily="34" charset="0"/>
              </a:rPr>
              <a:t>A’</a:t>
            </a:r>
            <a:r>
              <a:rPr lang="en-US" dirty="0"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67C8957-3124-7198-F00B-29BDE9F2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104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Решение. </a:t>
            </a:r>
            <a:r>
              <a:rPr lang="ru-RU" dirty="0">
                <a:ea typeface="Calibri" panose="020F0502020204030204" pitchFamily="34" charset="0"/>
              </a:rPr>
              <a:t>Через точку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проведём касательную к окружности. Обозначим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точку касания. Из точки </a:t>
            </a:r>
            <a:r>
              <a:rPr lang="en-US" i="1" dirty="0">
                <a:ea typeface="Calibri" panose="020F0502020204030204" pitchFamily="34" charset="0"/>
              </a:rPr>
              <a:t>B </a:t>
            </a:r>
            <a:r>
              <a:rPr lang="ru-RU" dirty="0">
                <a:ea typeface="Calibri" panose="020F0502020204030204" pitchFamily="34" charset="0"/>
              </a:rPr>
              <a:t>опустим перпендикуляр </a:t>
            </a:r>
            <a:r>
              <a:rPr lang="en-US" i="1" dirty="0">
                <a:ea typeface="Calibri" panose="020F0502020204030204" pitchFamily="34" charset="0"/>
              </a:rPr>
              <a:t>BA’ </a:t>
            </a:r>
            <a:r>
              <a:rPr lang="ru-RU" dirty="0">
                <a:ea typeface="Calibri" panose="020F0502020204030204" pitchFamily="34" charset="0"/>
              </a:rPr>
              <a:t>на прямую </a:t>
            </a:r>
            <a:r>
              <a:rPr lang="en-US" i="1" dirty="0">
                <a:ea typeface="Calibri" panose="020F0502020204030204" pitchFamily="34" charset="0"/>
              </a:rPr>
              <a:t>OA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Так же, как и в предыдущем решении показывается, что точка </a:t>
            </a:r>
            <a:r>
              <a:rPr lang="en-US" i="1" dirty="0">
                <a:ea typeface="Calibri" panose="020F0502020204030204" pitchFamily="34" charset="0"/>
              </a:rPr>
              <a:t>A’ </a:t>
            </a:r>
            <a:r>
              <a:rPr lang="ru-RU" dirty="0">
                <a:ea typeface="Calibri" panose="020F0502020204030204" pitchFamily="34" charset="0"/>
              </a:rPr>
              <a:t>будет искомой инверсией точки </a:t>
            </a:r>
            <a:r>
              <a:rPr lang="en-US" i="1" dirty="0">
                <a:ea typeface="Calibri" panose="020F0502020204030204" pitchFamily="34" charset="0"/>
              </a:rPr>
              <a:t>A</a:t>
            </a:r>
            <a:r>
              <a:rPr lang="ru-RU" dirty="0">
                <a:ea typeface="Calibri" panose="020F0502020204030204" pitchFamily="34" charset="0"/>
              </a:rPr>
              <a:t>. 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линия, диаграмма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7E14E3-B418-F7BC-958D-6964EB9AA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229898"/>
            <a:ext cx="44495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2D984-5312-707E-0816-D9E8D413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D1F54B47-47B4-AE12-B25E-85430F96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/>
              <a:t>Изобразите или получите в компьютерной программе </a:t>
            </a:r>
            <a:r>
              <a:rPr lang="en-US" dirty="0"/>
              <a:t>GeoGebra</a:t>
            </a:r>
            <a:r>
              <a:rPr lang="ru-RU" dirty="0"/>
              <a:t> инверсию точки </a:t>
            </a:r>
            <a:r>
              <a:rPr lang="en-US" i="1" dirty="0"/>
              <a:t>A</a:t>
            </a:r>
            <a:r>
              <a:rPr lang="ru-RU" dirty="0"/>
              <a:t>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AEAC57D-0536-81C3-1805-3BB58AE7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10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Ответ. 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диаграмма, линия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835078-77AD-2505-B34B-B7BCE0EDC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68959"/>
            <a:ext cx="5757789" cy="2858183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аграмма, круг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948AA35-93D6-17EC-B92E-4EE550BF7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187784"/>
            <a:ext cx="5886470" cy="28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7C3F-9A0D-0973-0491-C72ACCE88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A3D2CD26-4E30-E172-BED0-B6A8EA50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Докажите, что е</a:t>
            </a:r>
            <a:r>
              <a:rPr lang="ru-RU" dirty="0"/>
              <a:t>сли при инверсии относительно окружности с центром </a:t>
            </a:r>
            <a:r>
              <a:rPr lang="en-US" i="1" dirty="0"/>
              <a:t>O </a:t>
            </a:r>
            <a:r>
              <a:rPr lang="ru-RU" dirty="0"/>
              <a:t>точки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dirty="0"/>
              <a:t> переходят соответственно в точки </a:t>
            </a:r>
            <a:r>
              <a:rPr lang="en-US" i="1" dirty="0"/>
              <a:t>A</a:t>
            </a:r>
            <a:r>
              <a:rPr lang="ru-RU" i="1" dirty="0"/>
              <a:t>’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i="1" dirty="0"/>
              <a:t>’</a:t>
            </a:r>
            <a:r>
              <a:rPr lang="ru-RU" dirty="0"/>
              <a:t>, то треугольники </a:t>
            </a:r>
            <a:r>
              <a:rPr lang="en-US" i="1" dirty="0"/>
              <a:t>OAB </a:t>
            </a:r>
            <a:r>
              <a:rPr lang="ru-RU" dirty="0"/>
              <a:t>и </a:t>
            </a:r>
            <a:r>
              <a:rPr lang="en-US" i="1" dirty="0"/>
              <a:t>OB</a:t>
            </a:r>
            <a:r>
              <a:rPr lang="ru-RU" i="1" dirty="0"/>
              <a:t>’</a:t>
            </a:r>
            <a:r>
              <a:rPr lang="en-US" i="1" dirty="0"/>
              <a:t>A</a:t>
            </a:r>
            <a:r>
              <a:rPr lang="ru-RU" i="1" dirty="0"/>
              <a:t>’ </a:t>
            </a:r>
            <a:r>
              <a:rPr lang="ru-RU" dirty="0"/>
              <a:t>будут подобны 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линия, диаграмма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7757C3-2739-DD28-8982-68EAE9C75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84784"/>
            <a:ext cx="4608073" cy="2921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62B388-4256-2E03-E07E-1AA4142AA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06570"/>
                <a:ext cx="9144000" cy="2204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Треугольники </a:t>
                </a:r>
                <a:r>
                  <a:rPr lang="en-US" i="1" dirty="0"/>
                  <a:t>OAB </a:t>
                </a:r>
                <a:r>
                  <a:rPr lang="ru-RU" dirty="0"/>
                  <a:t>и </a:t>
                </a:r>
                <a:r>
                  <a:rPr lang="en-US" i="1" dirty="0"/>
                  <a:t>OB</a:t>
                </a:r>
                <a:r>
                  <a:rPr lang="ru-RU" i="1" dirty="0"/>
                  <a:t>’</a:t>
                </a:r>
                <a:r>
                  <a:rPr lang="en-US" i="1" dirty="0"/>
                  <a:t>A</a:t>
                </a:r>
                <a:r>
                  <a:rPr lang="ru-RU" i="1" dirty="0"/>
                  <a:t>’ </a:t>
                </a:r>
                <a:r>
                  <a:rPr lang="ru-RU" dirty="0"/>
                  <a:t>имеют общий угол </a:t>
                </a:r>
                <a:r>
                  <a:rPr lang="en-US" i="1" dirty="0"/>
                  <a:t>O</a:t>
                </a:r>
                <a:r>
                  <a:rPr lang="ru-RU" dirty="0"/>
                  <a:t>. Кроме того, выполняются равенства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. Следовательно, имеет место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ru-RU" dirty="0"/>
                  <a:t>. По признаку подобия треугольников треугольники </a:t>
                </a:r>
                <a:r>
                  <a:rPr lang="en-US" i="1" dirty="0"/>
                  <a:t>OAB </a:t>
                </a:r>
                <a:r>
                  <a:rPr lang="ru-RU" dirty="0"/>
                  <a:t>и </a:t>
                </a:r>
                <a:r>
                  <a:rPr lang="en-US" i="1" dirty="0"/>
                  <a:t>OB</a:t>
                </a:r>
                <a:r>
                  <a:rPr lang="ru-RU" i="1" dirty="0"/>
                  <a:t>’</a:t>
                </a:r>
                <a:r>
                  <a:rPr lang="en-US" i="1" dirty="0"/>
                  <a:t>A</a:t>
                </a:r>
                <a:r>
                  <a:rPr lang="ru-RU" i="1" dirty="0"/>
                  <a:t>’ </a:t>
                </a:r>
                <a:r>
                  <a:rPr lang="ru-RU" dirty="0"/>
                  <a:t>будут подобны.</a:t>
                </a:r>
                <a:endParaRPr lang="en-US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62B388-4256-2E03-E07E-1AA4142AA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06570"/>
                <a:ext cx="9144000" cy="2204193"/>
              </a:xfrm>
              <a:prstGeom prst="rect">
                <a:avLst/>
              </a:prstGeom>
              <a:blipFill>
                <a:blip r:embed="rId4"/>
                <a:stretch>
                  <a:fillRect l="-1000" t="-2216" r="-1000" b="-30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2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C457F-7CAC-7674-5453-85D17A428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AB01788F-663A-7C91-FD35-D752065A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Докажите, что </a:t>
            </a:r>
            <a:r>
              <a:rPr lang="ru-RU" dirty="0"/>
              <a:t>инверсия переводит прямую, не проходящую через центр </a:t>
            </a:r>
            <a:r>
              <a:rPr lang="en-US" i="1" dirty="0"/>
              <a:t>O</a:t>
            </a:r>
            <a:r>
              <a:rPr lang="ru-RU" dirty="0"/>
              <a:t>, в окружность, проходящую через центр </a:t>
            </a:r>
            <a:r>
              <a:rPr lang="en-US" i="1" dirty="0"/>
              <a:t>O</a:t>
            </a:r>
            <a:r>
              <a:rPr lang="ru-RU" dirty="0"/>
              <a:t>, без этого центра, и наоборот.</a:t>
            </a:r>
            <a:endParaRPr lang="en-US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D9423DC-84E4-CF81-30AC-A29E2A962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65532"/>
                <a:ext cx="9144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Пусть прямая </a:t>
                </a:r>
                <a:r>
                  <a:rPr lang="en-US" i="1" dirty="0"/>
                  <a:t>a </a:t>
                </a:r>
                <a:r>
                  <a:rPr lang="ru-RU" dirty="0"/>
                  <a:t>не проходит через центр </a:t>
                </a:r>
                <a:r>
                  <a:rPr lang="en-US" i="1" dirty="0"/>
                  <a:t>O </a:t>
                </a:r>
                <a:r>
                  <a:rPr lang="ru-RU" dirty="0"/>
                  <a:t>окружности. Опустим перпендикуляр </a:t>
                </a:r>
                <a:r>
                  <a:rPr lang="en-US" i="1" dirty="0"/>
                  <a:t>OA </a:t>
                </a:r>
                <a:r>
                  <a:rPr lang="ru-RU" dirty="0"/>
                  <a:t>на эту прямую. 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инверсию точки </a:t>
                </a:r>
                <a:r>
                  <a:rPr lang="en-US" i="1" dirty="0"/>
                  <a:t>A</a:t>
                </a:r>
                <a:r>
                  <a:rPr lang="en-US" dirty="0"/>
                  <a:t>. </a:t>
                </a:r>
                <a:r>
                  <a:rPr lang="ru-RU" dirty="0"/>
                  <a:t>Для произвольной точки </a:t>
                </a:r>
                <a:r>
                  <a:rPr lang="en-US" i="1" dirty="0"/>
                  <a:t>B </a:t>
                </a:r>
                <a:r>
                  <a:rPr lang="ru-RU" dirty="0"/>
                  <a:t>прямой </a:t>
                </a:r>
                <a:r>
                  <a:rPr lang="en-US" i="1" dirty="0"/>
                  <a:t>a </a:t>
                </a:r>
                <a:r>
                  <a:rPr lang="ru-RU" dirty="0"/>
                  <a:t>обозначим </a:t>
                </a:r>
                <a:r>
                  <a:rPr lang="en-US" i="1" dirty="0"/>
                  <a:t>B’ </a:t>
                </a:r>
                <a:r>
                  <a:rPr lang="ru-RU" dirty="0"/>
                  <a:t>её инверсию. Из подобия треугольников </a:t>
                </a:r>
                <a:r>
                  <a:rPr lang="en-US" i="1" dirty="0"/>
                  <a:t>OAB </a:t>
                </a:r>
                <a:r>
                  <a:rPr lang="ru-RU" dirty="0"/>
                  <a:t>и </a:t>
                </a:r>
                <a:r>
                  <a:rPr lang="en-US" i="1" dirty="0"/>
                  <a:t>OB’A’ </a:t>
                </a:r>
                <a:r>
                  <a:rPr lang="ru-RU" dirty="0"/>
                  <a:t>следует, что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=90°.</m:t>
                    </m:r>
                  </m:oMath>
                </a14:m>
                <a:r>
                  <a:rPr lang="en-US" i="1" dirty="0"/>
                  <a:t> </a:t>
                </a:r>
                <a:r>
                  <a:rPr lang="ru-RU" dirty="0"/>
                  <a:t>Следовательно, точка </a:t>
                </a:r>
                <a:r>
                  <a:rPr lang="en-US" i="1" dirty="0"/>
                  <a:t>B’ </a:t>
                </a:r>
                <a:r>
                  <a:rPr lang="ru-RU" dirty="0"/>
                  <a:t>принадлежит окружности с диаметром </a:t>
                </a:r>
                <a:r>
                  <a:rPr lang="en-US" i="1" dirty="0"/>
                  <a:t>OA’</a:t>
                </a:r>
                <a:r>
                  <a:rPr lang="ru-RU" dirty="0"/>
                  <a:t>. Значит, точки прямой </a:t>
                </a:r>
                <a:r>
                  <a:rPr lang="en-US" i="1" dirty="0"/>
                  <a:t>a </a:t>
                </a:r>
                <a:r>
                  <a:rPr lang="ru-RU" dirty="0"/>
                  <a:t>переходят в точки окружности с диаметром </a:t>
                </a:r>
                <a:r>
                  <a:rPr lang="en-US" i="1" dirty="0"/>
                  <a:t>OA’ </a:t>
                </a:r>
                <a:r>
                  <a:rPr lang="ru-RU" dirty="0"/>
                  <a:t>без точки </a:t>
                </a:r>
                <a:r>
                  <a:rPr lang="en-US" i="1" dirty="0"/>
                  <a:t>O</a:t>
                </a:r>
                <a:r>
                  <a:rPr lang="en-US" dirty="0"/>
                  <a:t>.</a:t>
                </a:r>
                <a:endParaRPr lang="en-US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D9423DC-84E4-CF81-30AC-A29E2A962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65532"/>
                <a:ext cx="9144000" cy="2677656"/>
              </a:xfrm>
              <a:prstGeom prst="rect">
                <a:avLst/>
              </a:prstGeom>
              <a:blipFill>
                <a:blip r:embed="rId3"/>
                <a:stretch>
                  <a:fillRect l="-1000" t="-1818" r="-1000" b="-4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3BCF4F-C8A8-2F9E-5710-47532AE9C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117602"/>
            <a:ext cx="3594147" cy="26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4D17B-5EC4-E22C-BF4D-9F20EAE25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5C29EE14-99E1-695A-6997-1E11D7A11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a typeface="Calibri" panose="020F0502020204030204" pitchFamily="34" charset="0"/>
              </a:rPr>
              <a:t>Для данных прямой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и окружности с центром </a:t>
            </a:r>
            <a:r>
              <a:rPr lang="en-US" i="1" dirty="0">
                <a:ea typeface="Calibri" panose="020F0502020204030204" pitchFamily="34" charset="0"/>
              </a:rPr>
              <a:t>P </a:t>
            </a:r>
            <a:r>
              <a:rPr lang="ru-RU" dirty="0">
                <a:ea typeface="Calibri" panose="020F0502020204030204" pitchFamily="34" charset="0"/>
              </a:rPr>
              <a:t>укажите построение окружности инверсии.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B132761-8384-5058-9B4D-7090608F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16743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dirty="0"/>
              <a:t>Обозначим </a:t>
            </a:r>
            <a:r>
              <a:rPr lang="en-US" i="1" dirty="0"/>
              <a:t>O </a:t>
            </a:r>
            <a:r>
              <a:rPr lang="ru-RU" dirty="0"/>
              <a:t>и </a:t>
            </a:r>
            <a:r>
              <a:rPr lang="en-US" i="1" dirty="0"/>
              <a:t>A’ </a:t>
            </a:r>
            <a:r>
              <a:rPr lang="ru-RU" dirty="0"/>
              <a:t>точки пересечения прямой </a:t>
            </a:r>
            <a:r>
              <a:rPr lang="en-US" i="1" dirty="0"/>
              <a:t>b </a:t>
            </a:r>
            <a:r>
              <a:rPr lang="ru-RU" dirty="0"/>
              <a:t>и данной окружности. Точка </a:t>
            </a:r>
            <a:r>
              <a:rPr lang="en-US" i="1" dirty="0"/>
              <a:t>A’ </a:t>
            </a:r>
            <a:r>
              <a:rPr lang="ru-RU" dirty="0"/>
              <a:t>будет инверсией точки </a:t>
            </a:r>
            <a:r>
              <a:rPr lang="en-US" i="1" dirty="0"/>
              <a:t>A</a:t>
            </a:r>
            <a:r>
              <a:rPr lang="ru-RU" dirty="0"/>
              <a:t>, точка </a:t>
            </a:r>
            <a:r>
              <a:rPr lang="en-US" i="1" dirty="0"/>
              <a:t>O </a:t>
            </a:r>
            <a:r>
              <a:rPr lang="ru-RU" dirty="0"/>
              <a:t>– центром искомой окружности. Обозначим </a:t>
            </a:r>
            <a:r>
              <a:rPr lang="en-US" i="1" dirty="0"/>
              <a:t>Q </a:t>
            </a:r>
            <a:r>
              <a:rPr lang="ru-RU" dirty="0"/>
              <a:t>середину отрезка </a:t>
            </a:r>
            <a:r>
              <a:rPr lang="en-US" i="1" dirty="0"/>
              <a:t>OA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Через точку </a:t>
            </a:r>
            <a:r>
              <a:rPr lang="en-US" i="1" dirty="0"/>
              <a:t>A’ </a:t>
            </a:r>
            <a:r>
              <a:rPr lang="ru-RU" dirty="0"/>
              <a:t>проведём прямую </a:t>
            </a:r>
            <a:r>
              <a:rPr lang="en-US" i="1" dirty="0"/>
              <a:t>b</a:t>
            </a:r>
            <a:r>
              <a:rPr lang="ru-RU" dirty="0"/>
              <a:t>, перпендикулярную прямой </a:t>
            </a:r>
            <a:r>
              <a:rPr lang="en-US" i="1" dirty="0"/>
              <a:t>c</a:t>
            </a:r>
            <a:r>
              <a:rPr lang="ru-RU" dirty="0"/>
              <a:t>. Обозначим </a:t>
            </a:r>
            <a:r>
              <a:rPr lang="en-US" i="1" dirty="0"/>
              <a:t>B</a:t>
            </a:r>
            <a:r>
              <a:rPr lang="ru-RU" i="1" dirty="0"/>
              <a:t> </a:t>
            </a:r>
            <a:r>
              <a:rPr lang="ru-RU" dirty="0"/>
              <a:t>точку пересечения этой прямой и построенной окружности. Искомой окружностью будет окружность с центром </a:t>
            </a:r>
            <a:r>
              <a:rPr lang="en-US" i="1" dirty="0"/>
              <a:t>O </a:t>
            </a:r>
            <a:r>
              <a:rPr lang="ru-RU" dirty="0"/>
              <a:t>и радиусом </a:t>
            </a:r>
            <a:r>
              <a:rPr lang="en-US" i="1" dirty="0"/>
              <a:t>OB</a:t>
            </a:r>
            <a:r>
              <a:rPr lang="ru-RU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ea typeface="Calibri" panose="020F0502020204030204" pitchFamily="34" charset="0"/>
              </a:rPr>
              <a:t>	Самостоятельно рассмотрите случай, когда прямая </a:t>
            </a:r>
            <a:r>
              <a:rPr lang="en-US" i="1" dirty="0">
                <a:ea typeface="Calibri" panose="020F0502020204030204" pitchFamily="34" charset="0"/>
              </a:rPr>
              <a:t>a </a:t>
            </a:r>
            <a:r>
              <a:rPr lang="ru-RU" dirty="0">
                <a:ea typeface="Calibri" panose="020F0502020204030204" pitchFamily="34" charset="0"/>
              </a:rPr>
              <a:t>пересекает данную окружность.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11" name="Рисунок 10" descr="Изображение выглядит как круг, диаграмма, лин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E5B75F-2BF9-440C-6475-BF4A0812F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99587"/>
            <a:ext cx="2886478" cy="2305372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9479AC34-A494-268C-ECF3-25FD65E38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873074"/>
            <a:ext cx="57241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 Доказательство. </a:t>
            </a:r>
            <a:r>
              <a:rPr lang="ru-RU" dirty="0"/>
              <a:t>Рассмотрим случай, когда прямая </a:t>
            </a:r>
            <a:r>
              <a:rPr lang="en-US" i="1" dirty="0"/>
              <a:t>a </a:t>
            </a:r>
            <a:r>
              <a:rPr lang="ru-RU" dirty="0"/>
              <a:t>расположена вне данной окружности. Через точку </a:t>
            </a:r>
            <a:r>
              <a:rPr lang="en-US" i="1" dirty="0"/>
              <a:t>P</a:t>
            </a:r>
            <a:r>
              <a:rPr lang="ru-RU" dirty="0"/>
              <a:t> проведём прямую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ru-RU" dirty="0"/>
              <a:t>, перпендикулярную прямой </a:t>
            </a:r>
            <a:r>
              <a:rPr lang="en-US" i="1" dirty="0"/>
              <a:t>a</a:t>
            </a:r>
            <a:r>
              <a:rPr lang="en-US" dirty="0"/>
              <a:t>. </a:t>
            </a:r>
            <a:r>
              <a:rPr lang="ru-RU" dirty="0"/>
              <a:t>Обозначим </a:t>
            </a:r>
            <a:r>
              <a:rPr lang="en-US" i="1" dirty="0"/>
              <a:t>A </a:t>
            </a:r>
            <a:r>
              <a:rPr lang="ru-RU" dirty="0"/>
              <a:t>точку пересечения этих прямых. </a:t>
            </a: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2622</Words>
  <Application>Microsoft Office PowerPoint</Application>
  <PresentationFormat>Экран (4:3)</PresentationFormat>
  <Paragraphs>159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 Math</vt:lpstr>
      <vt:lpstr>Times New Roman</vt:lpstr>
      <vt:lpstr>Оформление по умолчанию</vt:lpstr>
      <vt:lpstr>9*. Инверсия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192</cp:revision>
  <dcterms:created xsi:type="dcterms:W3CDTF">2008-04-30T05:51:18Z</dcterms:created>
  <dcterms:modified xsi:type="dcterms:W3CDTF">2025-12-15T06:45:40Z</dcterms:modified>
</cp:coreProperties>
</file>