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1439" r:id="rId2"/>
    <p:sldId id="1440" r:id="rId3"/>
    <p:sldId id="1441" r:id="rId4"/>
    <p:sldId id="1442" r:id="rId5"/>
    <p:sldId id="538" r:id="rId6"/>
    <p:sldId id="279" r:id="rId7"/>
    <p:sldId id="569" r:id="rId8"/>
    <p:sldId id="1429" r:id="rId9"/>
    <p:sldId id="316" r:id="rId10"/>
    <p:sldId id="323" r:id="rId11"/>
    <p:sldId id="312" r:id="rId12"/>
    <p:sldId id="321" r:id="rId13"/>
    <p:sldId id="329" r:id="rId14"/>
    <p:sldId id="1068" r:id="rId15"/>
    <p:sldId id="1444" r:id="rId16"/>
    <p:sldId id="1433" r:id="rId17"/>
    <p:sldId id="1069" r:id="rId18"/>
    <p:sldId id="318" r:id="rId19"/>
    <p:sldId id="1071" r:id="rId20"/>
    <p:sldId id="1431" r:id="rId21"/>
    <p:sldId id="327" r:id="rId22"/>
    <p:sldId id="1075" r:id="rId23"/>
    <p:sldId id="1076" r:id="rId24"/>
    <p:sldId id="330" r:id="rId25"/>
    <p:sldId id="1077" r:id="rId26"/>
    <p:sldId id="1080" r:id="rId27"/>
    <p:sldId id="1078" r:id="rId28"/>
    <p:sldId id="324" r:id="rId29"/>
    <p:sldId id="1079" r:id="rId30"/>
    <p:sldId id="333" r:id="rId31"/>
    <p:sldId id="332" r:id="rId32"/>
    <p:sldId id="322" r:id="rId33"/>
    <p:sldId id="1088" r:id="rId34"/>
    <p:sldId id="280" r:id="rId35"/>
    <p:sldId id="1091" r:id="rId36"/>
    <p:sldId id="1092" r:id="rId37"/>
    <p:sldId id="1093" r:id="rId38"/>
    <p:sldId id="1099" r:id="rId39"/>
    <p:sldId id="1094" r:id="rId40"/>
    <p:sldId id="1095" r:id="rId41"/>
    <p:sldId id="1096" r:id="rId42"/>
    <p:sldId id="1097" r:id="rId43"/>
    <p:sldId id="1098" r:id="rId44"/>
    <p:sldId id="1107" r:id="rId45"/>
    <p:sldId id="1108" r:id="rId46"/>
    <p:sldId id="338" r:id="rId47"/>
    <p:sldId id="1111" r:id="rId48"/>
    <p:sldId id="341" r:id="rId49"/>
    <p:sldId id="351" r:id="rId50"/>
    <p:sldId id="514" r:id="rId51"/>
    <p:sldId id="452" r:id="rId52"/>
    <p:sldId id="1333" r:id="rId53"/>
    <p:sldId id="884" r:id="rId54"/>
    <p:sldId id="1334" r:id="rId55"/>
    <p:sldId id="1443" r:id="rId56"/>
    <p:sldId id="1120" r:id="rId57"/>
    <p:sldId id="1121" r:id="rId58"/>
    <p:sldId id="1122" r:id="rId59"/>
    <p:sldId id="1123" r:id="rId60"/>
    <p:sldId id="1124" r:id="rId61"/>
    <p:sldId id="1125" r:id="rId62"/>
    <p:sldId id="1126" r:id="rId63"/>
    <p:sldId id="1136" r:id="rId64"/>
    <p:sldId id="1137" r:id="rId65"/>
    <p:sldId id="1139" r:id="rId66"/>
    <p:sldId id="339" r:id="rId67"/>
    <p:sldId id="1145" r:id="rId68"/>
    <p:sldId id="377" r:id="rId69"/>
    <p:sldId id="1146" r:id="rId70"/>
    <p:sldId id="1147" r:id="rId71"/>
    <p:sldId id="1148" r:id="rId72"/>
    <p:sldId id="1149" r:id="rId73"/>
    <p:sldId id="1150" r:id="rId74"/>
    <p:sldId id="1151" r:id="rId75"/>
    <p:sldId id="379" r:id="rId76"/>
    <p:sldId id="352" r:id="rId77"/>
    <p:sldId id="1153" r:id="rId78"/>
    <p:sldId id="1154" r:id="rId79"/>
    <p:sldId id="356" r:id="rId80"/>
    <p:sldId id="363" r:id="rId81"/>
    <p:sldId id="367" r:id="rId82"/>
    <p:sldId id="1430" r:id="rId83"/>
    <p:sldId id="1437" r:id="rId84"/>
    <p:sldId id="1438" r:id="rId85"/>
    <p:sldId id="366" r:id="rId86"/>
    <p:sldId id="1432" r:id="rId87"/>
    <p:sldId id="403" r:id="rId88"/>
    <p:sldId id="404" r:id="rId89"/>
    <p:sldId id="405" r:id="rId90"/>
    <p:sldId id="406" r:id="rId91"/>
    <p:sldId id="407" r:id="rId92"/>
    <p:sldId id="422" r:id="rId93"/>
    <p:sldId id="414" r:id="rId94"/>
    <p:sldId id="426" r:id="rId95"/>
    <p:sldId id="427" r:id="rId96"/>
    <p:sldId id="428" r:id="rId97"/>
    <p:sldId id="429" r:id="rId98"/>
    <p:sldId id="430" r:id="rId99"/>
    <p:sldId id="431" r:id="rId100"/>
    <p:sldId id="432" r:id="rId101"/>
    <p:sldId id="412" r:id="rId102"/>
    <p:sldId id="433" r:id="rId103"/>
    <p:sldId id="408" r:id="rId104"/>
    <p:sldId id="409" r:id="rId105"/>
    <p:sldId id="434" r:id="rId106"/>
    <p:sldId id="378" r:id="rId107"/>
    <p:sldId id="1436" r:id="rId108"/>
    <p:sldId id="1435" r:id="rId10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0929"/>
  </p:normalViewPr>
  <p:slideViewPr>
    <p:cSldViewPr>
      <p:cViewPr varScale="1">
        <p:scale>
          <a:sx n="95" d="100"/>
          <a:sy n="95" d="100"/>
        </p:scale>
        <p:origin x="1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D3DDA1-5498-4742-A2D3-4C593C056B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267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5C59301-5922-4B4D-9019-1EAA8CD62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8780D-AAD3-4009-9063-EBB64061A77E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28DEEA6-1825-4418-AD84-0AD2AC58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86D84-9BE3-4952-B936-CA665FD0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696577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CF32D7-73A1-4643-B51C-ECC00ADC9BE0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923901-6979-4D1B-828E-B4D1A923C299}" type="slidenum">
              <a:rPr lang="ru-RU" altLang="ru-RU" sz="1200"/>
              <a:pPr eaLnBrk="1" hangingPunct="1"/>
              <a:t>104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33D596-8E50-4DD2-A139-8FE1D272A7B5}" type="slidenum">
              <a:rPr lang="ru-RU" altLang="ru-RU" sz="1200"/>
              <a:pPr eaLnBrk="1" hangingPunct="1"/>
              <a:t>105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106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107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47468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108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9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233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753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174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5C59301-5922-4B4D-9019-1EAA8CD62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8780D-AAD3-4009-9063-EBB64061A77E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28DEEA6-1825-4418-AD84-0AD2AC58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86D84-9BE3-4952-B936-CA665FD0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7242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1906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0DCAEE-9D81-4B57-9F6D-47E084DB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C5068-568E-4EAE-97A8-8381E95F80F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6E6086C6-3342-4A74-9961-060C7953A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44A3633B-6E95-4899-A06D-318F3446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7840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184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494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589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708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75A2F0-D1C6-4B1D-B346-6F487B51D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9A903-AEB0-44AA-BF1D-5A2944FFB59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E05F0BE-FAEA-4D41-A51F-A3AC9B83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E48A05A-DAC3-4B2B-8185-C53930FE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9538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AC56BC-78D7-44EF-95BA-9A2A455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23D9E-2F47-45C9-9A2A-F76C5B57F1C3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DCFF16DF-41BC-48EC-BECE-A691AF9D6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60F117DA-3F38-40A4-B74C-3DA699BA3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E19B19-A359-42B5-82D9-983ECA6AE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5010-915A-46B3-B188-884F45AD2BB4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749B335E-72DF-4ECB-AF56-A43FC274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1EA0AF3-CC7C-4821-9ECA-22459BE3C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E0BC65-81F0-48C4-9612-8A3275666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FF602-BBEB-43A5-B7CE-A099DD945BD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DC289C4-5785-42A1-9570-6B4B273D1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95BCEAE-72FF-4948-8413-B8249877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636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2184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9459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0823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423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589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EFBBDE6-468A-4C33-8C96-041C443B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4DE8E-431D-42DD-8231-EB3D03B873FE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827EDAA-2A6C-44F7-A86E-D061706A3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F9C8A60-782F-4B35-B3F8-FF4E7BFEE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759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7FF9442-EBDE-4BC0-854E-2B35040E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58C14E-07AF-4DF4-9AE0-16E164DD782A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243E861E-028F-4848-8963-8C1A6E729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92234ED7-B9AE-42EC-BAAB-C59EA0ED8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B48D03B-011E-482C-B296-C6931BE3E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2EFBE-7DE9-44F3-9395-DD04F0D387CD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EA40B183-7322-43B1-A096-C02C1163F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DE9F4564-D30A-4907-88BC-C690D7356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F3E27A6-4564-4773-8558-199B86DF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624396-48FB-423D-8785-2D41FCC15E0F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253C5AB-3A29-4C4E-B18A-6103436A3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B96C848-2DD4-4BDB-BB7F-F500E1CC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9ADA86D-DF98-480D-A26D-DCA2A5EF7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2B482-DEC3-4522-A726-4D57A9806D81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AF8CD37-7DD6-4387-AA74-09D784375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C89545B-D2D7-4063-A36A-BA78A7E21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C2145-A089-4FF6-AF9A-1F474CA61F8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824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074CA54-76A8-4C92-803B-F8C78A879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45A8AD-8D3F-4773-8AB0-E880063DD640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12367C7-CF82-45E8-8B37-05F692140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78B42EF-9C76-4A41-B7DB-0BE7374FC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3E78727-423C-4437-837D-2FD9B4C98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DEA9A-1F3F-479B-A904-9515B757F2EE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A533D94-5A60-4FF2-9071-266079062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08BF3FC-91FF-49C4-BBDC-6FDE772B4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BFD9D7-9C6A-44A1-A4C8-E13856934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2634C6-96B3-4B63-BA39-710E1D7D4563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B054ED-5E53-4108-9D4A-2A9C986E6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10FD38A-B27D-41E2-AFDC-39B7373C8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5F2CE1-13A8-4D25-A5F4-3AA815EB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EE796-9430-41B1-9CCC-BFC32B96F57E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D4254CE-64E1-45AE-8F4A-CF32DC6A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D589F31-525A-4998-8651-45F628A2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CB3E-FE43-4987-A182-3DF96A0EEC39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8881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C65402-77F9-4DDF-996E-94F38A961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4AAB52-CDFD-4FD0-B179-030A0F3E013B}" type="slidenum">
              <a:rPr lang="ru-RU" altLang="ru-RU" sz="1200"/>
              <a:pPr/>
              <a:t>48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3400D29-796D-44C5-98E6-7BD15BC8B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BB00B9E-EA4C-4CF2-B456-2DF65CE27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02270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872EB-B5C6-49F7-8DE2-DC2FA25C2A6B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5829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0D5E1B9-C7F6-4C81-B6BA-81C96DC85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6F773-4677-4F72-A13D-CD4903549F3C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673F49C-EAEC-4016-A115-E8CC9C4E3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177BEE5-CBA1-4189-90A5-D47DFA598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84023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99116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52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95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6C15267-8EB4-4615-BD3A-7F6D363FD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005280-D037-4480-BC7B-65BC690912B5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CC74E49-F999-48EA-A553-2F66B4834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29CBF0-4BF7-4BAE-BC60-4F73822D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0555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5114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7373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52462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7264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7DCA14-8679-43C5-BF66-074978B05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B4F5D-F41C-414D-8CAA-1363415CA3AC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4565E70-7F89-4297-A6C3-1036929A4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1FB1B54-5A7D-416E-B889-10135313D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E2776B-8183-4EB4-8DF5-67E7F06F4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5A086-0614-47D3-ABBB-D16A67EF8B6E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0FB54714-FF27-4302-8729-398E30B8A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5ADF87B-81B2-4657-967B-EAB938F74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1FB4E8-D25B-4C7A-BBFA-37924AFC1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3AF8F-9CBB-49FE-9F2D-261EF6087992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F9A658A9-3B68-4164-9B13-94751E20E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1BD32B4-B6E5-4BAD-BAEC-09E553557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12FE43-8215-4D9B-92DF-2F0B5BDDC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FC784-4414-4BBA-92C7-853528C26E85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502FAA42-BB87-40CB-A3FE-3E6D2DAD7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CBA1336-B724-4B0F-BCA4-AD84AB93A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11803-8CEE-4D18-9090-185A35B9A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6A9DB-A12C-4A68-A78E-559424CCD12F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143A6F3-8191-4C80-96FC-345319B0E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E2D12AF-6A66-4756-9AF9-D10B7116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2BE63FE-7AE4-48B8-9A46-CD8DB9196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4577A7-91B4-43F2-97DF-C2D7AC54DDEC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90AB164-7335-4F9A-8DE5-85487A3E1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2B81347-8994-41C0-AE03-694E4A393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CFD234-6C12-4654-8580-BB551832D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29870-A0A2-4C66-8078-6D1CD504F9B1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CB46113D-8873-4CC3-8D8A-876A73234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1185B04-4022-43E3-9A89-3B4227C50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CFD234-6C12-4654-8580-BB551832D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29870-A0A2-4C66-8078-6D1CD504F9B1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CB46113D-8873-4CC3-8D8A-876A73234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1185B04-4022-43E3-9A89-3B4227C50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96579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E991F5-3283-42B8-8C8A-A05A7626F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93533-12E2-4B3A-BFC6-50D2C7D29FD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3A77C4F4-F083-4752-8B9E-B1009CCB0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ACD130AB-2543-4F08-A7CA-E6AD19684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9CDFC-77AB-410F-9A4D-BF70976CA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7CEBB-E465-4422-8899-21E4CE786AED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15B3FAFE-0F2B-49DB-9A16-9061FBDB4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AF35AA48-7F39-4EA1-9D0D-DFF468C0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67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68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49845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44778B-677D-4586-8AED-BB285EFD6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70E459-ABE7-447A-A925-C56389E0CCCA}" type="slidenum">
              <a:rPr lang="ru-RU" altLang="ru-RU" sz="1200"/>
              <a:pPr/>
              <a:t>69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A2BE7FC-F7E6-4DE1-862A-A48A2BA68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17CC42-E56F-4479-BA76-B5005B23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AA8DCE-C837-44FE-B5C3-023F5D557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95CD65-28C4-4A1B-BC05-D797BEDF8ABD}" type="slidenum">
              <a:rPr lang="ru-RU" altLang="ru-RU" sz="1200"/>
              <a:pPr/>
              <a:t>70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3B0B4CC-BF7C-4F19-9409-AB0DC5DE9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67A5ACB-A2E2-468F-8C8F-0C37D94E0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73DE3DE-6D64-4B39-93B4-1F53D28B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5BED3A-BC7E-4831-9CFC-E34B51964A09}" type="slidenum">
              <a:rPr lang="ru-RU" altLang="ru-RU" sz="1200"/>
              <a:pPr/>
              <a:t>71</a:t>
            </a:fld>
            <a:endParaRPr lang="ru-RU" altLang="ru-RU" sz="1200"/>
          </a:p>
        </p:txBody>
      </p:sp>
      <p:sp>
        <p:nvSpPr>
          <p:cNvPr id="10243" name="Rectangle 2050">
            <a:extLst>
              <a:ext uri="{FF2B5EF4-FFF2-40B4-BE49-F238E27FC236}">
                <a16:creationId xmlns:a16="http://schemas.microsoft.com/office/drawing/2014/main" id="{A87334E1-1BC9-4973-A05C-0EC2A7D73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2051">
            <a:extLst>
              <a:ext uri="{FF2B5EF4-FFF2-40B4-BE49-F238E27FC236}">
                <a16:creationId xmlns:a16="http://schemas.microsoft.com/office/drawing/2014/main" id="{35ECB8D2-B102-4572-AD93-1920114D2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B1383AE-52C8-4EA1-A029-B0F9E0341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030B1B-4816-40B8-90E7-5D6E575DC979}" type="slidenum">
              <a:rPr lang="ru-RU" altLang="ru-RU" sz="1200"/>
              <a:pPr/>
              <a:t>72</a:t>
            </a:fld>
            <a:endParaRPr lang="ru-RU" altLang="ru-RU" sz="1200"/>
          </a:p>
        </p:txBody>
      </p:sp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852F4EAD-7B77-46B1-9A38-BF0D7F174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FE134E52-D5CD-4993-928A-3568BDD9A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32966C9-4397-4E3F-BFDB-C8D9DD857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E39F5F-5F43-4460-9AC0-92E120D622AC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393A8DA-0D97-4E3D-909A-D128520BA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B3CD2AD-2588-4B95-ADB2-D452FA8AF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4ADCEFE-4CA6-49E5-85CB-75C5AA615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A562-9B6F-4BB8-9CDB-D785775337D9}" type="slidenum">
              <a:rPr lang="ru-RU" altLang="ru-RU" sz="1200"/>
              <a:pPr/>
              <a:t>73</a:t>
            </a:fld>
            <a:endParaRPr lang="ru-RU" altLang="ru-RU" sz="12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F5D89EBE-80D4-4268-B1F3-FF23F9EEA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D95982AF-E784-4093-9B8F-BF85330B2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701447D-2354-4850-8805-37A920519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2BFBD0-1E14-4295-8426-02D718CA5E73}" type="slidenum">
              <a:rPr lang="ru-RU" altLang="ru-RU" sz="1200"/>
              <a:pPr/>
              <a:t>74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7FC0B4-2F89-4CDC-B100-5D54AAF73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2784213-8370-44C8-B550-BB1782EC8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E349598-F854-43A3-ACB8-BD4D0BFEE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E7F966-F416-4125-917F-50EBD41A4455}" type="slidenum">
              <a:rPr lang="ru-RU" altLang="ru-RU" sz="1200"/>
              <a:pPr/>
              <a:t>75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BC5810B-C423-48FD-AB15-BBB5FD00A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E448DC-8756-43D4-9DDC-921106572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74997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26F5461-0D0C-4299-A960-7388B70AF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AD20AE-A7F8-4680-97CE-54694922DEAD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E6AC9C-A40A-4DFB-B74A-23C02EEC1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C6BDA21-89EC-46AC-A596-6E84447B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77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04642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78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44818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944907B-0E81-4CDB-9A4A-0E24A8AD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463FDF-018B-4891-84B5-7C56074FEF90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D603478B-9BEC-4D0E-8E8C-C00242E5A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0DBD597A-4F70-4038-96DD-8513040BD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80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6070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81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652158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2E8D-61DA-4BFB-91C3-F0830D18DC89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838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80C976C-F08A-42CC-A96D-106B7A64F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09C2CA-C64B-48C8-B7AC-E561A69038C1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9A0649-0509-4F49-B8A0-1F95D2751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113FA34-E0DC-428B-8703-08E8CD7A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20990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2E8D-61DA-4BFB-91C3-F0830D18DC89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9963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2E8D-61DA-4BFB-91C3-F0830D18DC89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32047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042FD6-5AFF-41C9-8580-A3783810D3A6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A1E1F-C459-4ED0-9947-928508D2A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D525F-622A-4326-8D7D-3CB25EE63CF9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F504C9B-15FA-47E4-9B3E-794513190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AC86ED-9D5A-4FD2-B43E-AC1BD2EC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11309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DA99A1-79F9-4940-BC09-A3E169639906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5ABB77-C301-4AAE-BA83-285F3A9591EC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2EF973-2395-405A-A07C-6EE6559311DF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FC5503-840E-4DBF-B8CF-FDB346D837AC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A13534-F7C2-44CA-B600-312C9A1ED23A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27E88C-3338-47BD-8FA0-BDA23A115963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53984F-6EA7-4252-B8B3-DEA384B7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B321E0-4D8F-4C0B-9D86-E489FDC95EF6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2A0C988-8E7B-4BE4-854E-D2CA817D8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DA4C8C-32DF-4B53-BEBF-410149ED2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58985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852DC8-9D7B-411E-8D1F-54D6AE6C361C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144A21-06FF-4EE7-84C5-783568D38CA8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EC2784-1AB3-4593-BD7A-410B220D015C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9AF065-C56C-4C7A-A9E1-22C44FE95905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3DCABC-2B44-49B5-B9FD-9D214356F4B2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8B74E1-1083-449E-947B-6BFEEDF89A55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612349-E792-4737-AA90-4D1E6B4BC894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2E5745-2484-4E6A-AEF0-0B57B0A4D91F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344258-CC55-40A9-8622-478DCF3A8B74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78E2C6-595F-439F-8AD7-C7E3937BB7EF}" type="slidenum">
              <a:rPr lang="ru-RU" altLang="ru-RU" sz="1200"/>
              <a:pPr eaLnBrk="1" hangingPunct="1"/>
              <a:t>102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4EA7-1810-4713-B6FE-6DF023BF1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1907-3F2F-4670-90D3-611C68240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7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A17-1661-4D0E-83C9-04DF57C3C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2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0EFA-0558-487D-8CA0-EF3BB8CA5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2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F7AA-81FE-447E-802F-B2DC1F495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1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F264-3993-4885-BC64-00AF01BC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97F1-5B60-471D-A788-C77485DEE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1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1F5E-65F2-4211-9181-B18787D1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224B5-7D43-4F39-9C25-D75B4B1AB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50.png"/><Relationship Id="rId4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0.png"/><Relationship Id="rId4" Type="http://schemas.openxmlformats.org/officeDocument/2006/relationships/image" Target="../media/image69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45950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Площадь. </a:t>
            </a:r>
          </a:p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Задачи на разрезание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B0239BD-0536-4525-83C0-F3B41BF59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619F9C9-FF43-4497-A0A2-8FD2801A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многоугольника, изображенного на рисунке, все углы которого прямые.</a:t>
            </a:r>
            <a:r>
              <a:rPr lang="ru-RU" altLang="ru-RU" sz="3200" dirty="0"/>
              <a:t> 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A751FC68-842C-4D31-BC6E-9C16593A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1168202E-A68C-4775-9C9E-6038FF2A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74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14. Шестиугольник, изображенный на рисунке, разрежьте на две части, из которых можно сложить квадрат.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9655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152400" y="2286000"/>
            <a:ext cx="8610600" cy="4100513"/>
            <a:chOff x="96" y="1440"/>
            <a:chExt cx="5424" cy="2583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0"/>
              <a:ext cx="4754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15. Фигуру</a:t>
            </a:r>
            <a:r>
              <a:rPr lang="ru-RU" altLang="ru-RU" sz="2800" dirty="0">
                <a:cs typeface="Times New Roman" panose="02020603050405020304" pitchFamily="18" charset="0"/>
              </a:rPr>
              <a:t>, изображенн</a:t>
            </a:r>
            <a:r>
              <a:rPr lang="ru-RU" altLang="ru-RU" sz="2800" dirty="0"/>
              <a:t>ую</a:t>
            </a:r>
            <a:r>
              <a:rPr lang="ru-RU" altLang="ru-RU" sz="2800" dirty="0">
                <a:cs typeface="Times New Roman" panose="02020603050405020304" pitchFamily="18" charset="0"/>
              </a:rPr>
              <a:t> на рисунке, разрежьте на </a:t>
            </a:r>
            <a:r>
              <a:rPr lang="ru-RU" altLang="ru-RU" sz="2800" dirty="0"/>
              <a:t>две </a:t>
            </a:r>
            <a:r>
              <a:rPr lang="ru-RU" altLang="ru-RU" sz="2800" dirty="0">
                <a:cs typeface="Times New Roman" panose="02020603050405020304" pitchFamily="18" charset="0"/>
              </a:rPr>
              <a:t>част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из которых можно сложить квадрат.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9500"/>
            <a:ext cx="2940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885" name="Group 5"/>
          <p:cNvGrpSpPr>
            <a:grpSpLocks/>
          </p:cNvGrpSpPr>
          <p:nvPr/>
        </p:nvGrpSpPr>
        <p:grpSpPr bwMode="auto">
          <a:xfrm>
            <a:off x="152400" y="2133600"/>
            <a:ext cx="8610600" cy="3490913"/>
            <a:chOff x="96" y="1344"/>
            <a:chExt cx="5424" cy="2199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44"/>
              <a:ext cx="3939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16. Греческий крест разрежьте на несколько частей и составьте из них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188"/>
            <a:ext cx="3119438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45" name="Group 5"/>
          <p:cNvGrpSpPr>
            <a:grpSpLocks/>
          </p:cNvGrpSpPr>
          <p:nvPr/>
        </p:nvGrpSpPr>
        <p:grpSpPr bwMode="auto">
          <a:xfrm>
            <a:off x="152400" y="1881188"/>
            <a:ext cx="8610600" cy="3895725"/>
            <a:chOff x="96" y="1185"/>
            <a:chExt cx="5424" cy="2454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85"/>
              <a:ext cx="4362" cy="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17. Греческий крест разрежьте </a:t>
            </a:r>
            <a:r>
              <a:rPr lang="ru-RU" altLang="ru-RU" sz="2800" dirty="0"/>
              <a:t>по двум прямым и из полученных частей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составьте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8863"/>
            <a:ext cx="212566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0693" name="Group 5"/>
          <p:cNvGrpSpPr>
            <a:grpSpLocks/>
          </p:cNvGrpSpPr>
          <p:nvPr/>
        </p:nvGrpSpPr>
        <p:grpSpPr bwMode="auto">
          <a:xfrm>
            <a:off x="152400" y="2133600"/>
            <a:ext cx="8610600" cy="3643313"/>
            <a:chOff x="96" y="1344"/>
            <a:chExt cx="5424" cy="2295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4793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45100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152400" y="1658938"/>
            <a:ext cx="8666163" cy="4117975"/>
            <a:chOff x="96" y="1045"/>
            <a:chExt cx="5459" cy="2594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45"/>
              <a:ext cx="5351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18. Один из двух 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19. Один из двух неравных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00200" y="2971800"/>
          <a:ext cx="36671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666667" imgH="2095793" progId="Paint.Picture">
                  <p:embed/>
                </p:oleObj>
              </mc:Choice>
              <mc:Fallback>
                <p:oleObj name="Точечный рисунок" r:id="rId3" imgW="3666667" imgH="2095793" progId="Paint.Picture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36671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5509" name="Group 5"/>
          <p:cNvGrpSpPr>
            <a:grpSpLocks/>
          </p:cNvGrpSpPr>
          <p:nvPr/>
        </p:nvGrpSpPr>
        <p:grpSpPr bwMode="auto">
          <a:xfrm>
            <a:off x="228600" y="2492375"/>
            <a:ext cx="8610600" cy="3436938"/>
            <a:chOff x="144" y="1570"/>
            <a:chExt cx="5424" cy="2165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44" y="3408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graphicFrame>
          <p:nvGraphicFramePr>
            <p:cNvPr id="378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702245"/>
                </p:ext>
              </p:extLst>
            </p:nvPr>
          </p:nvGraphicFramePr>
          <p:xfrm>
            <a:off x="930" y="1570"/>
            <a:ext cx="4397" cy="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6980952" imgH="2838846" progId="Paint.Picture">
                    <p:embed/>
                  </p:oleObj>
                </mc:Choice>
                <mc:Fallback>
                  <p:oleObj name="Точечный рисунок" r:id="rId5" imgW="6980952" imgH="2838846" progId="Paint.Picture">
                    <p:embed/>
                    <p:pic>
                      <p:nvPicPr>
                        <p:cNvPr id="378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570"/>
                          <a:ext cx="4397" cy="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8466F-6A14-621F-D234-08B6553C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21443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880" y="0"/>
            <a:ext cx="91001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20. Через вершины параллелограмма и середины его сторон проведены прямые. Найдите площадь параллелограмма, ограниченного этими прямыми, если площадь исходного параллелограмма равна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5229200"/>
                <a:ext cx="8610600" cy="790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</a:t>
                </a:r>
                <a:r>
                  <a:rPr lang="ru-RU" altLang="ru-RU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altLang="ru-RU" sz="3200" dirty="0"/>
                  <a:t>.</a:t>
                </a:r>
              </a:p>
            </p:txBody>
          </p:sp>
        </mc:Choice>
        <mc:Fallback xmlns="">
          <p:sp>
            <p:nvSpPr>
              <p:cNvPr id="419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29200"/>
                <a:ext cx="8610600" cy="790794"/>
              </a:xfrm>
              <a:prstGeom prst="rect">
                <a:avLst/>
              </a:prstGeom>
              <a:blipFill>
                <a:blip r:embed="rId3"/>
                <a:stretch>
                  <a:fillRect l="-1769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AD9080-0C6E-DDEA-5619-05039326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68" y="2525120"/>
            <a:ext cx="4166743" cy="2704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7DDE6-4496-ECFD-BD62-9F8D4912D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568" y="1815882"/>
            <a:ext cx="4536504" cy="34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	21. </a:t>
            </a:r>
            <a:r>
              <a:rPr lang="ru-RU" altLang="ru-RU" sz="2800" dirty="0">
                <a:cs typeface="Times New Roman" panose="02020603050405020304" pitchFamily="18" charset="0"/>
              </a:rPr>
              <a:t>Стороны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параллелограмма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площади 1 разбиты на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частей,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ru-RU" altLang="ru-RU" sz="2800" i="1" dirty="0">
                <a:cs typeface="Times New Roman" panose="02020603050405020304" pitchFamily="18" charset="0"/>
              </a:rPr>
              <a:t>ВС</a:t>
            </a:r>
            <a:r>
              <a:rPr lang="ru-RU" altLang="ru-RU" sz="2800" dirty="0">
                <a:cs typeface="Times New Roman" panose="02020603050405020304" pitchFamily="18" charset="0"/>
              </a:rPr>
              <a:t> - на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частей. Точки деления соединены так, как показано на рисунке, 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n </a:t>
            </a:r>
            <a:r>
              <a:rPr lang="ru-RU" altLang="ru-RU" sz="2800" dirty="0">
                <a:cs typeface="Times New Roman" panose="02020603050405020304" pitchFamily="18" charset="0"/>
              </a:rPr>
              <a:t>= 3,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= 4. Чему равны площади образовавшихся при этом маленьких параллелограммов?</a:t>
            </a: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757488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5168" name="Group 16"/>
          <p:cNvGrpSpPr>
            <a:grpSpLocks/>
          </p:cNvGrpSpPr>
          <p:nvPr/>
        </p:nvGrpSpPr>
        <p:grpSpPr bwMode="auto">
          <a:xfrm>
            <a:off x="152400" y="3352800"/>
            <a:ext cx="8669338" cy="3200400"/>
            <a:chOff x="96" y="2112"/>
            <a:chExt cx="5461" cy="2016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</a:t>
              </a:r>
              <a:r>
                <a:rPr lang="ru-RU" altLang="ru-RU" sz="3200" dirty="0"/>
                <a:t>:            .</a:t>
              </a:r>
            </a:p>
          </p:txBody>
        </p:sp>
        <p:pic>
          <p:nvPicPr>
            <p:cNvPr id="4199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12"/>
              <a:ext cx="5461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2" name="Object 13"/>
                <p:cNvSpPr txBox="1"/>
                <p:nvPr/>
              </p:nvSpPr>
              <p:spPr bwMode="auto">
                <a:xfrm>
                  <a:off x="960" y="3600"/>
                  <a:ext cx="608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41992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0" y="3600"/>
                  <a:ext cx="608" cy="528"/>
                </a:xfrm>
                <a:prstGeom prst="rect">
                  <a:avLst/>
                </a:prstGeom>
                <a:blipFill>
                  <a:blip r:embed="rId5"/>
                  <a:stretch>
                    <a:fillRect r="-12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72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A5010B6-8B57-465B-9DEE-C3D4852D6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EF1D185-0299-487B-9CAD-48E2062D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площади фигур, изображенных на рисунк</a:t>
            </a:r>
            <a:r>
              <a:rPr lang="ru-RU" altLang="ru-RU" sz="3200" dirty="0"/>
              <a:t>ах а) – в)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82CA1D68-6139-461B-BEB4-8B33068E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2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ru-RU" altLang="ru-RU" sz="3200">
                <a:cs typeface="Times New Roman" panose="02020603050405020304" pitchFamily="18" charset="0"/>
              </a:rPr>
              <a:t>4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006F2DEC-C4F2-451B-92C9-8AC4784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38325"/>
            <a:ext cx="523557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0" name="Text Box 6">
            <a:extLst>
              <a:ext uri="{FF2B5EF4-FFF2-40B4-BE49-F238E27FC236}">
                <a16:creationId xmlns:a16="http://schemas.microsoft.com/office/drawing/2014/main" id="{CEE2569E-D3BC-47A2-827C-EF8CADFE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159751" name="Text Box 7">
            <a:extLst>
              <a:ext uri="{FF2B5EF4-FFF2-40B4-BE49-F238E27FC236}">
                <a16:creationId xmlns:a16="http://schemas.microsoft.com/office/drawing/2014/main" id="{F7E0ECB2-D5B7-4498-A464-EC1D0745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50" grpId="0" autoUpdateAnimBg="0"/>
      <p:bldP spid="1597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1821A18-4448-458B-A799-520EE3811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CEB79A7-A03E-44F5-81CE-FA6070F2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фигуры,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88E06F07-3ADE-4186-88BF-BE289A90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175D956D-8C8B-41C5-9B95-2EC7746C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7C6591-8835-435B-98E9-649CE270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A7D1FA-3493-4A62-BD50-562B2A43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фигуры. Стороны квадратных клеток равны 1.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4969BB03-0E5D-4EBE-B10D-6836C393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9.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A0B56-434A-46A2-B8EB-CBCC402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19" y="1957182"/>
            <a:ext cx="2772162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F5A80-B01E-9564-DB8A-CC938DD7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55" y="2142945"/>
            <a:ext cx="3266163" cy="32302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CB891F-58EF-89CD-EEE7-7DC5D6EE7B11}"/>
              </a:ext>
            </a:extLst>
          </p:cNvPr>
          <p:cNvGrpSpPr/>
          <p:nvPr/>
        </p:nvGrpSpPr>
        <p:grpSpPr>
          <a:xfrm>
            <a:off x="381000" y="2142945"/>
            <a:ext cx="8610600" cy="4009769"/>
            <a:chOff x="381000" y="2142945"/>
            <a:chExt cx="8610600" cy="4009769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8.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D1358A-8FD2-AED3-83D3-CEF10A96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9813" y="2142945"/>
              <a:ext cx="3258005" cy="325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92C9DD2-B43E-4686-A29B-0502C2A3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73276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36.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D77685-FBB1-08D1-BE51-F0920A61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083638"/>
            <a:ext cx="3887230" cy="3720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1FD529-1575-1BB1-7B40-0870A1B9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079487"/>
            <a:ext cx="3832340" cy="37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2B61E-E4AA-ECFD-BE5E-3475AF5E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92" y="2133418"/>
            <a:ext cx="3465149" cy="34398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67EB8E-4852-23DC-75C1-749F200F0614}"/>
              </a:ext>
            </a:extLst>
          </p:cNvPr>
          <p:cNvGrpSpPr/>
          <p:nvPr/>
        </p:nvGrpSpPr>
        <p:grpSpPr>
          <a:xfrm>
            <a:off x="381000" y="2133418"/>
            <a:ext cx="8610600" cy="4019296"/>
            <a:chOff x="381000" y="2133418"/>
            <a:chExt cx="8610600" cy="401929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1</a:t>
              </a:r>
              <a:r>
                <a:rPr lang="ru-RU" altLang="ru-RU" sz="3200" dirty="0">
                  <a:cs typeface="Times New Roman" panose="02020603050405020304" pitchFamily="18" charset="0"/>
                </a:rPr>
                <a:t>6.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16BE244-64F3-798E-9464-94016C3E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892" y="2133418"/>
              <a:ext cx="3483009" cy="3439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7C6591-8835-435B-98E9-649CE270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A7D1FA-3493-4A62-BD50-562B2A43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квадрата равна 1. Найдите площадь квадрата, вершинами которого являются середины сторон данного квадрата.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31EBB7-E55A-4741-AB5D-3616191C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76872"/>
            <a:ext cx="2821760" cy="282176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58A283-593F-0475-6910-38CC8668E02C}"/>
              </a:ext>
            </a:extLst>
          </p:cNvPr>
          <p:cNvGrpSpPr/>
          <p:nvPr/>
        </p:nvGrpSpPr>
        <p:grpSpPr>
          <a:xfrm>
            <a:off x="381000" y="2210150"/>
            <a:ext cx="8610600" cy="3398488"/>
            <a:chOff x="381000" y="2210150"/>
            <a:chExt cx="8610600" cy="3398488"/>
          </a:xfrm>
        </p:grpSpPr>
        <p:sp>
          <p:nvSpPr>
            <p:cNvPr id="44038" name="Text Box 4">
              <a:extLst>
                <a:ext uri="{FF2B5EF4-FFF2-40B4-BE49-F238E27FC236}">
                  <a16:creationId xmlns:a16="http://schemas.microsoft.com/office/drawing/2014/main" id="{4969BB03-0E5D-4EBE-B10D-6836C393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0,5.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4874093-23AC-CC72-CE6A-7962F9D6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840" y="2210150"/>
              <a:ext cx="2893768" cy="2899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22F904-FA8F-43F6-8A82-4039D8F3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11*</a:t>
            </a:r>
          </a:p>
        </p:txBody>
      </p:sp>
      <p:pic>
        <p:nvPicPr>
          <p:cNvPr id="54275" name="Picture 8">
            <a:extLst>
              <a:ext uri="{FF2B5EF4-FFF2-40B4-BE49-F238E27FC236}">
                <a16:creationId xmlns:a16="http://schemas.microsoft.com/office/drawing/2014/main" id="{A2F7CEAA-BE46-411E-BBF9-8A9A734B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" y="2060368"/>
            <a:ext cx="2514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9B30F00-E314-4F62-829E-009526E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638" y="708084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Из всех прямоугольников данного периметра найдите прямоугольник наибольшей площади.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1C936B-A4A9-4C72-B02A-E3C557A467BB}"/>
              </a:ext>
            </a:extLst>
          </p:cNvPr>
          <p:cNvGrpSpPr/>
          <p:nvPr/>
        </p:nvGrpSpPr>
        <p:grpSpPr>
          <a:xfrm>
            <a:off x="19455" y="1694166"/>
            <a:ext cx="9144000" cy="4615994"/>
            <a:chOff x="19455" y="1694166"/>
            <a:chExt cx="9144000" cy="4615994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F37DE087-D7E8-4143-BA3C-459EC646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1694166"/>
              <a:ext cx="6300192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Решение 1. </a:t>
              </a:r>
              <a:r>
                <a:rPr lang="ru-RU" altLang="ru-RU" dirty="0"/>
                <a:t>Рассмотрим квадрат </a:t>
              </a:r>
              <a:r>
                <a:rPr lang="en-US" altLang="ru-RU" i="1" dirty="0"/>
                <a:t>ABCD </a:t>
              </a:r>
              <a:r>
                <a:rPr lang="ru-RU" altLang="ru-RU" dirty="0"/>
                <a:t>и прямоугольник </a:t>
              </a:r>
              <a:r>
                <a:rPr lang="en-US" altLang="ru-RU" i="1" dirty="0"/>
                <a:t>AEFH </a:t>
              </a:r>
              <a:r>
                <a:rPr lang="ru-RU" altLang="ru-RU" dirty="0"/>
                <a:t>того же периметра. Предположим, что </a:t>
              </a:r>
              <a:r>
                <a:rPr lang="en-US" altLang="ru-RU" i="1" dirty="0"/>
                <a:t>AE &gt; AB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Площадь квадрата </a:t>
              </a:r>
              <a:r>
                <a:rPr lang="en-US" altLang="ru-RU" i="1" dirty="0"/>
                <a:t>ABCD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HGCD</a:t>
              </a:r>
              <a:r>
                <a:rPr lang="en-US" altLang="ru-RU" dirty="0"/>
                <a:t>. </a:t>
              </a:r>
              <a:r>
                <a:rPr lang="ru-RU" altLang="ru-RU" dirty="0"/>
                <a:t>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BEFG</a:t>
              </a:r>
              <a:r>
                <a:rPr lang="en-US" altLang="ru-RU" dirty="0"/>
                <a:t>. </a:t>
              </a:r>
              <a:endParaRPr lang="ru-RU" altLang="ru-RU" dirty="0">
                <a:solidFill>
                  <a:srgbClr val="FF3300"/>
                </a:solidFill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8B31D0-75D8-443A-ABA0-F84CEE3BF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4371822"/>
              <a:ext cx="9144000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Из равенства периметров прямоугольника и квадрата следует равенство сторон </a:t>
              </a:r>
              <a:r>
                <a:rPr lang="en-US" altLang="ru-RU" i="1" dirty="0"/>
                <a:t>BE </a:t>
              </a:r>
              <a:r>
                <a:rPr lang="ru-RU" altLang="ru-RU" dirty="0"/>
                <a:t>и </a:t>
              </a:r>
              <a:r>
                <a:rPr lang="en-US" altLang="ru-RU" i="1" dirty="0"/>
                <a:t>HD</a:t>
              </a:r>
              <a:r>
                <a:rPr lang="en-US" altLang="ru-RU" dirty="0"/>
                <a:t>. </a:t>
              </a:r>
              <a:r>
                <a:rPr lang="ru-RU" altLang="ru-RU" dirty="0"/>
                <a:t>Так как </a:t>
              </a:r>
              <a:r>
                <a:rPr lang="en-US" altLang="ru-RU" i="1" dirty="0"/>
                <a:t>BG &lt; HG</a:t>
              </a:r>
              <a:r>
                <a:rPr lang="ru-RU" altLang="ru-RU" dirty="0"/>
                <a:t>, то площадь прямоугольника </a:t>
              </a:r>
              <a:r>
                <a:rPr lang="en-US" altLang="ru-RU" i="1" dirty="0"/>
                <a:t>BEFG </a:t>
              </a:r>
              <a:r>
                <a:rPr lang="ru-RU" altLang="ru-RU" dirty="0"/>
                <a:t>меньше площади прямоугольника </a:t>
              </a:r>
              <a:r>
                <a:rPr lang="en-US" altLang="ru-RU" i="1" dirty="0"/>
                <a:t>HGCD</a:t>
              </a:r>
              <a:r>
                <a:rPr lang="ru-RU" altLang="ru-RU" dirty="0"/>
                <a:t> и, следовательно, 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меньше площади квадрата </a:t>
              </a:r>
              <a:r>
                <a:rPr lang="en-US" altLang="ru-RU" i="1" dirty="0"/>
                <a:t>ABCD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Решение 2. </a:t>
                </a:r>
                <a:r>
                  <a:rPr lang="ru-RU" altLang="ru-RU" dirty="0"/>
                  <a:t>Пусть стороны прямоугольника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</a:t>
                </a:r>
                <a:r>
                  <a:rPr lang="en-US" altLang="ru-RU" i="1" dirty="0"/>
                  <a:t>a + b = p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Воспользуемся неравенством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принимается только в случае </a:t>
                </a:r>
                <a:r>
                  <a:rPr lang="en-US" altLang="ru-RU" i="1" dirty="0"/>
                  <a:t>a = b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него следует неравенство для площади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прямоугольника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достигается, если </a:t>
                </a:r>
                <a:r>
                  <a:rPr lang="en-US" altLang="ru-RU" i="1" dirty="0"/>
                  <a:t>a = b</a:t>
                </a:r>
                <a:r>
                  <a:rPr lang="ru-RU" altLang="ru-RU" dirty="0"/>
                  <a:t>, т. е. если прямоугольник является квадратом.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blipFill>
                <a:blip r:embed="rId3"/>
                <a:stretch>
                  <a:fillRect l="-1000" t="-1790" r="-1000" b="-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D5904-BB72-4473-8682-57C49C28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223" y="3140968"/>
            <a:ext cx="2873554" cy="21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2915815" cy="370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9" y="1629148"/>
            <a:ext cx="2927641" cy="3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915816" cy="370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9DA2B874-D640-485E-8DE7-B8A52E32E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Теорема Пифагора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501C4BF5-0996-4E75-9598-4409C92A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7301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квадрата, построенного на гипотенузе прямоугольного треугольника, равна сумме площадей квадратов, построенных на катетах.</a:t>
            </a:r>
          </a:p>
        </p:txBody>
      </p:sp>
      <p:grpSp>
        <p:nvGrpSpPr>
          <p:cNvPr id="280585" name="Group 9">
            <a:extLst>
              <a:ext uri="{FF2B5EF4-FFF2-40B4-BE49-F238E27FC236}">
                <a16:creationId xmlns:a16="http://schemas.microsoft.com/office/drawing/2014/main" id="{74818A1D-F2A8-42BF-8212-254C317CA18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73275"/>
            <a:ext cx="8763000" cy="3614738"/>
            <a:chOff x="144" y="1306"/>
            <a:chExt cx="5520" cy="2277"/>
          </a:xfrm>
        </p:grpSpPr>
        <p:pic>
          <p:nvPicPr>
            <p:cNvPr id="280583" name="Picture 7">
              <a:extLst>
                <a:ext uri="{FF2B5EF4-FFF2-40B4-BE49-F238E27FC236}">
                  <a16:creationId xmlns:a16="http://schemas.microsoft.com/office/drawing/2014/main" id="{EB490BFD-D180-47AE-82ED-AFD0F194E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90"/>
              <a:ext cx="3811" cy="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0584" name="Text Box 8">
              <a:extLst>
                <a:ext uri="{FF2B5EF4-FFF2-40B4-BE49-F238E27FC236}">
                  <a16:creationId xmlns:a16="http://schemas.microsoft.com/office/drawing/2014/main" id="{AAEF7094-E3B7-4701-9751-5336A02ED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06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	Доказательство представлено на рисунке.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3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2564904"/>
            <a:ext cx="9172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dirty="0">
                <a:solidFill>
                  <a:srgbClr val="FF3300"/>
                </a:solidFill>
                <a:cs typeface="Times New Roman" panose="02020603050405020304" pitchFamily="18" charset="0"/>
              </a:rPr>
              <a:t>18. Площадь параллелограмма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-12361"/>
            <a:ext cx="91720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его стороны на высоту, проведенную к этой стороне.</a:t>
            </a:r>
          </a:p>
        </p:txBody>
      </p:sp>
      <p:pic>
        <p:nvPicPr>
          <p:cNvPr id="92181" name="Picture 21">
            <a:extLst>
              <a:ext uri="{FF2B5EF4-FFF2-40B4-BE49-F238E27FC236}">
                <a16:creationId xmlns:a16="http://schemas.microsoft.com/office/drawing/2014/main" id="{0CCBC1BF-3626-4394-A037-CE71AE08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2" y="1350704"/>
            <a:ext cx="289172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F31248-A21A-459E-A798-183EF94388C0}"/>
              </a:ext>
            </a:extLst>
          </p:cNvPr>
          <p:cNvGrpSpPr/>
          <p:nvPr/>
        </p:nvGrpSpPr>
        <p:grpSpPr>
          <a:xfrm>
            <a:off x="0" y="1066455"/>
            <a:ext cx="9144000" cy="5695243"/>
            <a:chOff x="0" y="1066455"/>
            <a:chExt cx="9144000" cy="5695243"/>
          </a:xfrm>
        </p:grpSpPr>
        <p:sp>
          <p:nvSpPr>
            <p:cNvPr id="92178" name="Text Box 18">
              <a:extLst>
                <a:ext uri="{FF2B5EF4-FFF2-40B4-BE49-F238E27FC236}">
                  <a16:creationId xmlns:a16="http://schemas.microsoft.com/office/drawing/2014/main" id="{7D6BBA46-DE44-4A52-B554-5BF1CF374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52936"/>
              <a:ext cx="9144000" cy="390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Так как четырёхугольник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составлен из параллелограмма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то площадь этого параллелограмма равна площади четырёхугольника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минус площадь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С другой стороны, четырёхугольник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можно представить составленным из прямоугольника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Следовательно, площадь этого прямоугольника равна площади четырёхугольника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минус площадь треугольника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Так как прямоугольные треугольники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BCE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равны по гипотенузе и катету (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DF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то площадь параллелограмма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ABCD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будет равна площади прямоугольника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FECD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т. е. равна произведению стороны параллелограмма на высоту, проведённую к этой стороне.</a:t>
              </a:r>
              <a:endParaRPr lang="en-US" altLang="ru-RU" sz="22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DEA1F583-5FB5-4FB9-877F-5600C818C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1" y="1066455"/>
              <a:ext cx="5844843" cy="1877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200" dirty="0">
                  <a:solidFill>
                    <a:srgbClr val="FF0000"/>
                  </a:solidFill>
                </a:rPr>
                <a:t> Доказательство.</a:t>
              </a:r>
              <a:r>
                <a:rPr lang="ru-RU" altLang="ru-RU" sz="2200" b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Пусть дан параллелограмм </a:t>
              </a:r>
              <a:r>
                <a:rPr lang="ru-RU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ABCD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отличный от прямоугольника, с острым углом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ru-RU" sz="2200" dirty="0">
                  <a:ea typeface="Calibri" panose="020F0502020204030204" pitchFamily="34" charset="0"/>
                </a:rPr>
                <a:t>.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 вершин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опустим перпендикуляры соответственно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 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DF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 прямую </a:t>
              </a:r>
              <a:r>
                <a:rPr lang="en-US" sz="2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</a:t>
              </a:r>
              <a:r>
                <a: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5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864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двух его смежных сторон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92181" name="Picture 21">
            <a:extLst>
              <a:ext uri="{FF2B5EF4-FFF2-40B4-BE49-F238E27FC236}">
                <a16:creationId xmlns:a16="http://schemas.microsoft.com/office/drawing/2014/main" id="{0CCBC1BF-3626-4394-A037-CE71AE08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1828"/>
            <a:ext cx="363378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1FBE33FB-8D19-4D50-BB02-CFFF9BACB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632262"/>
                <a:ext cx="9067800" cy="2739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лощадь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параллелограмма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равна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произведению стороны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параллелограмма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высоту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DF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проведённую к этой стороне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Учитывая, что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высота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DF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равна стороне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умноженной на синус угла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получаем, что п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лощадь параллелограмма равна произведению его сторон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AB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AD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на синус угла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, т. е. имеет место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формула 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1FBE33FB-8D19-4D50-BB02-CFFF9BAC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632262"/>
                <a:ext cx="9067800" cy="2739211"/>
              </a:xfrm>
              <a:prstGeom prst="rect">
                <a:avLst/>
              </a:prstGeom>
              <a:blipFill>
                <a:blip r:embed="rId4"/>
                <a:stretch>
                  <a:fillRect l="-1076" r="-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-2172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 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половине произведения его диагоналей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4AB9-6A2D-4898-B77C-74E84787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4" y="2241449"/>
            <a:ext cx="3191320" cy="168616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03A5BE-4A52-404E-8139-64EED2390277}"/>
              </a:ext>
            </a:extLst>
          </p:cNvPr>
          <p:cNvGrpSpPr/>
          <p:nvPr/>
        </p:nvGrpSpPr>
        <p:grpSpPr>
          <a:xfrm>
            <a:off x="76200" y="1238785"/>
            <a:ext cx="9067800" cy="5240658"/>
            <a:chOff x="76200" y="1238785"/>
            <a:chExt cx="9067800" cy="5240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Следовательно, п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лощадь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S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равна площади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ACFE</a:t>
                  </a:r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.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Площадь 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ACFE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𝐴𝐸𝐷</m:t>
                          </m:r>
                        </m:e>
                      </m:func>
                    </m:oMath>
                  </a14:m>
                  <a:r>
                    <a:rPr lang="en-US" sz="2200" dirty="0">
                      <a:ea typeface="Times New Roman" panose="02020603050405020304" pitchFamily="18" charset="0"/>
                    </a:rPr>
                    <a:t>.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Учитывая, что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AE = BO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𝐴𝐸𝐷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𝐵𝑂𝐶</m:t>
                      </m:r>
                      <m:r>
                        <a:rPr lang="ru-RU" alt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получаем, что площадь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половине 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произведения ди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агоналей на синус угла между ними.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т. е. имеет место 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формула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𝐵𝑂𝐶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blipFill>
                  <a:blip r:embed="rId4"/>
                  <a:stretch>
                    <a:fillRect l="-874" r="-80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72058A-DFE5-4A19-B2D3-34A693A0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420416"/>
              <a:ext cx="3886742" cy="2457793"/>
            </a:xfrm>
            <a:prstGeom prst="rect">
              <a:avLst/>
            </a:prstGeom>
          </p:spPr>
        </p:pic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352240B3-2415-4220-9632-F7BDAC0B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492" y="1238785"/>
              <a:ext cx="5062508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sz="2200" dirty="0">
                  <a:solidFill>
                    <a:srgbClr val="FF3300"/>
                  </a:solidFill>
                </a:rPr>
                <a:t>Доказательство</a:t>
              </a:r>
              <a:r>
                <a:rPr lang="ru-RU" altLang="ru-RU" sz="22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.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Через вершины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ABCD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проведём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прямые, параллельные диагоналям. В получившемся параллелограмме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ACFE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DCF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ADE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BCO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332656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ромба равна половине произведения его диагоналей.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F6C27-F990-4707-8A2E-CA0E04A0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48254"/>
            <a:ext cx="3738948" cy="26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19BD6D84-CB11-4AAC-BBC2-001E59D33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DB618AD8-D078-4F50-ADE6-D2E37484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 рисунке укажите равновеликие параллелограммы.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2EB69609-B53F-483C-AB4E-CAA094C7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в), д), е); г), з), и). </a:t>
            </a:r>
          </a:p>
        </p:txBody>
      </p:sp>
      <p:pic>
        <p:nvPicPr>
          <p:cNvPr id="182277" name="Picture 5">
            <a:extLst>
              <a:ext uri="{FF2B5EF4-FFF2-40B4-BE49-F238E27FC236}">
                <a16:creationId xmlns:a16="http://schemas.microsoft.com/office/drawing/2014/main" id="{2D769B59-C7AB-4F00-A009-9D30F649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5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BE7E58D9-C471-44AA-8CB7-CCD88579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0569FC73-A137-4E0B-9040-ADC80D6D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BA8DA52F-AFB5-4785-87FB-9CC3C868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3" name="Picture 7">
            <a:extLst>
              <a:ext uri="{FF2B5EF4-FFF2-40B4-BE49-F238E27FC236}">
                <a16:creationId xmlns:a16="http://schemas.microsoft.com/office/drawing/2014/main" id="{30624BE7-8650-422F-A1C6-9B97B9A9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305E7BDB-21E3-4926-BB17-627A839C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1E977041-1DA1-4DC5-958E-48BBCC20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pic>
        <p:nvPicPr>
          <p:cNvPr id="184326" name="Picture 6">
            <a:extLst>
              <a:ext uri="{FF2B5EF4-FFF2-40B4-BE49-F238E27FC236}">
                <a16:creationId xmlns:a16="http://schemas.microsoft.com/office/drawing/2014/main" id="{FB0EF452-7A1E-4B84-B375-39B8F11C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7AE5A6-472F-5BC3-6385-138843557A05}"/>
              </a:ext>
            </a:extLst>
          </p:cNvPr>
          <p:cNvGrpSpPr/>
          <p:nvPr/>
        </p:nvGrpSpPr>
        <p:grpSpPr>
          <a:xfrm>
            <a:off x="304800" y="2490661"/>
            <a:ext cx="8610600" cy="3803777"/>
            <a:chOff x="304800" y="2490661"/>
            <a:chExt cx="8610600" cy="3803777"/>
          </a:xfrm>
        </p:grpSpPr>
        <p:sp>
          <p:nvSpPr>
            <p:cNvPr id="184324" name="Text Box 4">
              <a:extLst>
                <a:ext uri="{FF2B5EF4-FFF2-40B4-BE49-F238E27FC236}">
                  <a16:creationId xmlns:a16="http://schemas.microsoft.com/office/drawing/2014/main" id="{92AB7EA5-2489-4FBC-B354-738FB14AF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/>
                <a:t>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DB78F1E-7B8E-13CF-2846-A9904074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2490661"/>
              <a:ext cx="3095938" cy="30719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7A45512-79A6-4291-9593-09785C53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F1A63108-E5C5-47DB-815D-67AE63EB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ромба.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C08E95CA-FB9A-4A3B-AB05-00A9C336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B9192A83-2194-436E-9AE7-7FDCEE7D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97025"/>
            <a:ext cx="371475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D7F4A-4101-D5DF-FEDD-84116657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74" y="692696"/>
            <a:ext cx="4552459" cy="3744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BD83D-B424-592F-EA8B-ED7DAF25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17" y="836712"/>
            <a:ext cx="4552460" cy="3850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Учебник 8 класс</a:t>
            </a:r>
          </a:p>
        </p:txBody>
      </p:sp>
    </p:spTree>
    <p:extLst>
      <p:ext uri="{BB962C8B-B14F-4D97-AF65-F5344CB8AC3E}">
        <p14:creationId xmlns:p14="http://schemas.microsoft.com/office/powerpoint/2010/main" val="341562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041E6B7-D8BD-4A5D-BB98-E80383F82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площадь параллелограмма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EFGH</a:t>
            </a:r>
            <a:r>
              <a:rPr lang="ru-RU" altLang="ru-RU" sz="3200" dirty="0">
                <a:cs typeface="Times New Roman" panose="02020603050405020304" pitchFamily="18" charset="0"/>
              </a:rPr>
              <a:t>, вершинами которого являются середины сторон параллелограмма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площадь которого равна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CF3F-BA9E-494D-A973-5A0A7129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12062"/>
            <a:ext cx="3816424" cy="217141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644393-6396-4574-B082-5E32FD2C3A7D}"/>
              </a:ext>
            </a:extLst>
          </p:cNvPr>
          <p:cNvGrpSpPr/>
          <p:nvPr/>
        </p:nvGrpSpPr>
        <p:grpSpPr>
          <a:xfrm>
            <a:off x="0" y="2276872"/>
            <a:ext cx="8991600" cy="4611674"/>
            <a:chOff x="0" y="2276872"/>
            <a:chExt cx="8991600" cy="4611674"/>
          </a:xfrm>
        </p:grpSpPr>
        <p:sp>
          <p:nvSpPr>
            <p:cNvPr id="176132" name="Text Box 4">
              <a:extLst>
                <a:ext uri="{FF2B5EF4-FFF2-40B4-BE49-F238E27FC236}">
                  <a16:creationId xmlns:a16="http://schemas.microsoft.com/office/drawing/2014/main" id="{D7D29601-2E26-4696-AC33-F7770E568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8666"/>
              <a:ext cx="8991600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Стороны параллелограмма </a:t>
              </a:r>
              <a:r>
                <a:rPr lang="en-US" altLang="ru-RU" i="1" dirty="0"/>
                <a:t>AFGH </a:t>
              </a:r>
              <a:r>
                <a:rPr lang="ru-RU" altLang="ru-RU" dirty="0"/>
                <a:t>равны половинам диагоналей параллелограмма </a:t>
              </a:r>
              <a:r>
                <a:rPr lang="en-US" altLang="ru-RU" i="1" dirty="0"/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Угол между смежными сторонами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равен углу между диагоналями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 Следовательно, площадь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равна половине площади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, т. е. равна 0,5.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3C0ECC4-B997-4E14-93D5-AF989252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2276872"/>
              <a:ext cx="3816424" cy="2171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041E6B7-D8BD-4A5D-BB98-E80383F82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Из всех параллелограммов с данными диагоналями найдите параллелограмм наибольшей площади.</a:t>
            </a: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D7D29601-2E26-4696-AC33-F7770E56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5144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3200" dirty="0">
                <a:solidFill>
                  <a:srgbClr val="FF3300"/>
                </a:solidFill>
              </a:rPr>
              <a:t>Ответ.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Ромб.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9FF22-D35E-4B4E-B6C7-813602FF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12377"/>
            <a:ext cx="4068306" cy="19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09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/>
              <a:t>Докажите, что любая прямая, проходящая через точку пересечения диагоналей параллелограмма, делит его на две равновеликие части.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5D7E6AFC-F53F-40D6-A79C-BD8016D0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91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пересечения диагоналей параллелограмма </a:t>
            </a:r>
            <a:r>
              <a:rPr lang="en-US" altLang="ru-RU" i="1" dirty="0">
                <a:cs typeface="Times New Roman" panose="02020603050405020304" pitchFamily="18" charset="0"/>
              </a:rPr>
              <a:t>ABCD </a:t>
            </a:r>
            <a:r>
              <a:rPr lang="ru-RU" altLang="ru-RU" dirty="0">
                <a:cs typeface="Times New Roman" panose="02020603050405020304" pitchFamily="18" charset="0"/>
              </a:rPr>
              <a:t>является его центром симметрии. Четырёхугольники</a:t>
            </a:r>
            <a:r>
              <a:rPr lang="en-US" altLang="ru-RU" i="1" dirty="0">
                <a:cs typeface="Times New Roman" panose="02020603050405020304" pitchFamily="18" charset="0"/>
              </a:rPr>
              <a:t> AEFD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CFEB </a:t>
            </a:r>
            <a:r>
              <a:rPr lang="ru-RU" altLang="ru-RU" dirty="0">
                <a:cs typeface="Times New Roman" panose="02020603050405020304" pitchFamily="18" charset="0"/>
              </a:rPr>
              <a:t>центрально-симметричны, следовательно, равны, значит, равновелики.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2DC76-1F8C-46CE-888D-399B62CA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88" y="2133600"/>
            <a:ext cx="3564224" cy="216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8*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В параллелограмме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вырезали дырку прямоугольной формы. Проведите прямую, делящую оставшуюся часть параллелограмма на две равновеликие части.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EF886-FC3D-4123-9A58-E1807541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50" y="2902603"/>
            <a:ext cx="2857899" cy="159089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317A396-B629-4B6E-938C-A0FEBB169D24}"/>
              </a:ext>
            </a:extLst>
          </p:cNvPr>
          <p:cNvGrpSpPr/>
          <p:nvPr/>
        </p:nvGrpSpPr>
        <p:grpSpPr>
          <a:xfrm>
            <a:off x="0" y="2902602"/>
            <a:ext cx="9144000" cy="3391458"/>
            <a:chOff x="0" y="2902602"/>
            <a:chExt cx="9144000" cy="3391458"/>
          </a:xfrm>
        </p:grpSpPr>
        <p:sp>
          <p:nvSpPr>
            <p:cNvPr id="180228" name="Text Box 4">
              <a:extLst>
                <a:ext uri="{FF2B5EF4-FFF2-40B4-BE49-F238E27FC236}">
                  <a16:creationId xmlns:a16="http://schemas.microsoft.com/office/drawing/2014/main" id="{5D7E6AFC-F53F-40D6-A79C-BD8016D05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400"/>
              <a:ext cx="914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Прямая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EF</a:t>
              </a:r>
              <a:r>
                <a:rPr lang="ru-RU" altLang="ru-RU" sz="3200" dirty="0">
                  <a:cs typeface="Times New Roman" panose="02020603050405020304" pitchFamily="18" charset="0"/>
                </a:rPr>
                <a:t>, проходящая через центры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O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P</a:t>
              </a:r>
              <a:r>
                <a:rPr lang="ru-RU" altLang="ru-RU" sz="3200" dirty="0">
                  <a:cs typeface="Times New Roman" panose="02020603050405020304" pitchFamily="18" charset="0"/>
                </a:rPr>
                <a:t> симметрии исходного</a:t>
              </a:r>
              <a:r>
                <a:rPr lang="en-US" altLang="ru-RU" sz="3200" dirty="0"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параллелограмма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и вырезанного прямоугольник</a:t>
              </a:r>
              <a:r>
                <a:rPr lang="ru-RU" altLang="ru-RU" sz="3200" dirty="0"/>
                <a:t>а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3D779F5-DAA5-42CD-9DA3-CE041155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050" y="2902602"/>
              <a:ext cx="2857899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0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F27909-7735-45CB-9AE0-24A998C88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64146"/>
            <a:ext cx="7772400" cy="169242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19. Площадь треугольника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6">
            <a:extLst>
              <a:ext uri="{FF2B5EF4-FFF2-40B4-BE49-F238E27FC236}">
                <a16:creationId xmlns:a16="http://schemas.microsoft.com/office/drawing/2014/main" id="{DA5233F2-B2C1-4134-BBEA-E0B2CDDF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67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его стороны на высоту, проведенную к этой стороне.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Сторона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этого параллелограмма рав­на стороне треугольника, а высота, проведённая к ней, –   высоте треугольника. Следовательно, площадь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треугольника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равна половине произведения его стороны на высоту, проведённую к этой стороне. Следовательно, имеет место формула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𝐶𝐻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blipFill>
                <a:blip r:embed="rId3"/>
                <a:stretch>
                  <a:fillRect l="-1076" r="-1009" b="-1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1A4A5-B54C-492E-B3CB-7AA1FAE0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8" y="1861074"/>
            <a:ext cx="3733707" cy="2152768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49B699C0-E00E-45AC-BF8A-6074F1B4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323" y="1036875"/>
            <a:ext cx="500404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Достроим его до парал­лелограмма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a typeface="Times New Roman" panose="02020603050405020304" pitchFamily="18" charset="0"/>
              </a:rPr>
              <a:t>DC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трём сторонам. Следователь­но, равны и их площади. Значит, площадь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равна полови­не площади параллелограмма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8">
            <a:extLst>
              <a:ext uri="{FF2B5EF4-FFF2-40B4-BE49-F238E27FC236}">
                <a16:creationId xmlns:a16="http://schemas.microsoft.com/office/drawing/2014/main" id="{4EC04C62-3EE3-451A-B2C1-8B868CFE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двух его сторон на синус угла 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9913CBBF-AED2-4645-953D-3BD7BB0BB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067800" cy="2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Рассмотрим треугольник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Проведём в нем высоту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Имеем,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∙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sin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Следовательно, площадь треугольника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АВС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. 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indent="349250" algn="just"/>
                <a:r>
                  <a:rPr lang="ru-RU" dirty="0">
                    <a:effectLst/>
                    <a:ea typeface="Times New Roman" panose="02020603050405020304" pitchFamily="18" charset="0"/>
                  </a:rPr>
                  <a:t>Таким образом, площадь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треугольника со сторонами </a:t>
                </a:r>
                <a:r>
                  <a:rPr lang="en-US" i="1" dirty="0"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углом </a:t>
                </a:r>
                <a:r>
                  <a:rPr lang="en-US" i="1" dirty="0"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между ними вычисляется по формуле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9913CBBF-AED2-4645-953D-3BD7BB0B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067800" cy="2304990"/>
              </a:xfrm>
              <a:prstGeom prst="rect">
                <a:avLst/>
              </a:prstGeom>
              <a:blipFill>
                <a:blip r:embed="rId3"/>
                <a:stretch>
                  <a:fillRect l="-1008" r="-941" b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A12BC-AA7E-4B5C-A0F3-54B6E820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116186"/>
            <a:ext cx="3024336" cy="2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-217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Используя эту теорему приведём ещё одно доказательство следующей теоремы о площади параллелограмма, доказанной в предыдущем пункте</a:t>
            </a:r>
            <a:r>
              <a:rPr lang="en-US" altLang="ru-RU" sz="2800" dirty="0"/>
              <a:t> </a:t>
            </a:r>
            <a:r>
              <a:rPr lang="ru-RU" altLang="ru-RU" sz="2800" dirty="0"/>
              <a:t>с помощью дополнительных построений.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4AB9-6A2D-4898-B77C-74E84787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6"/>
            <a:ext cx="3676540" cy="194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352240B3-2415-4220-9632-F7BDAC0BA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41168"/>
                <a:ext cx="9128762" cy="1825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 </a:t>
                </a:r>
                <a:r>
                  <a:rPr lang="ru-RU" altLang="ru-RU" sz="2200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altLang="ru-RU" sz="22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Пусть в параллелограмме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ABCD AC = a</a:t>
                </a:r>
                <a:r>
                  <a:rPr lang="en-US" altLang="ru-RU" sz="22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BD = b</a:t>
                </a:r>
                <a:r>
                  <a:rPr lang="en-US" altLang="ru-RU" sz="22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угол между ними 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Площади треугольников, на которые этот параллелограмм разбивается диагоналями, равны </a:t>
                </a:r>
                <a:r>
                  <a:rPr lang="en-US" altLang="ru-RU" sz="2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sz="2200" dirty="0"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sz="2200" dirty="0">
                    <a:cs typeface="Times New Roman" panose="02020603050405020304" pitchFamily="18" charset="0"/>
                  </a:rPr>
                  <a:t> 	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Следовательно, площадь этого параллелограмма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func>
                      <m:funcPr>
                        <m:ctrlPr>
                          <a:rPr lang="en-US" alt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sz="2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352240B3-2415-4220-9632-F7BDAC0B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41168"/>
                <a:ext cx="9128762" cy="1825693"/>
              </a:xfrm>
              <a:prstGeom prst="rect">
                <a:avLst/>
              </a:prstGeom>
              <a:blipFill>
                <a:blip r:embed="rId4"/>
                <a:stretch>
                  <a:fillRect l="-868" r="-801" b="-20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id="{31177F6C-BEE3-4136-B375-382FA2E7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1737761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половине произведения его диагоналей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A9C488-5B3C-4E13-9552-7D3BD3A85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9F52B92-25D8-4B8D-8010-4258953B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</a:t>
            </a:r>
            <a:r>
              <a:rPr lang="ru-RU" altLang="ru-RU" sz="3200" dirty="0"/>
              <a:t>треугольники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4D85B7B4-78F3-4B14-AB8F-45924D8B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г), е), ж), з); б), д).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A2101D4-576D-42B1-8CD0-AC6464BB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24100"/>
            <a:ext cx="7386637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179234-622D-454D-A077-A7BD4EEC0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22D31DE-6231-4172-A5FE-B9B0E6F8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3C31E69E-797D-4F96-8978-8F8EAD7F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8833A3B-B79B-455D-BC38-B60A5F35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019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DD34CA-14CC-450F-999B-BDAD167E3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6B446C1-EFC1-4229-974F-2A152A72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01D2A395-85A8-4C43-A381-F426B229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80EB85CF-D068-463D-9571-F70DF1B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A98A1DD-748F-416E-B3CD-FAB8FA508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D3FBB51-511F-4D05-862C-5F087BCA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23ADA95E-AAAB-4807-B516-317B0944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4FD499A-FA46-45D6-8260-047054DC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45F5B052-7CE8-41DE-A811-2CA38E3E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67A5846A-502C-44CF-8BA7-E40B9F7B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1028">
            <a:extLst>
              <a:ext uri="{FF2B5EF4-FFF2-40B4-BE49-F238E27FC236}">
                <a16:creationId xmlns:a16="http://schemas.microsoft.com/office/drawing/2014/main" id="{84D096D4-403A-4B29-82DC-C1E45D53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3" name="Picture 1030">
            <a:extLst>
              <a:ext uri="{FF2B5EF4-FFF2-40B4-BE49-F238E27FC236}">
                <a16:creationId xmlns:a16="http://schemas.microsoft.com/office/drawing/2014/main" id="{F1EC3B65-003A-46AD-9028-6335EA61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5629B51-8D11-4666-AB49-EC394D3A7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EC0EDD2-2CF2-4757-B9BD-6C1393D5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A2F9152F-662A-4E2F-9BDF-F52E3AE3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51A4013C-4FB4-44F6-A240-F7F6CC0B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A0B9A0-C7AF-4FD3-8D00-2C0A16FA3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B076734-4442-4E12-9AAE-33EB63E7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Какую часть площади данного треугольника составляет площадь треугольника, отсекаемого его средней линией?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CDA7686D-21FC-464D-841E-D0640F16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1AA55EA9-D3E5-4A7D-ACC8-FA3BA06B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44475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B55D60A-AE98-45B3-8FB4-15FD51DF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6DDD1D0-C837-4ADB-9BC2-DF458D31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проведены все средние линии. Какую часть площади данного треугольника составляет площадь треугольника, образованного этими линиями?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7C2AC1ED-6E5E-4E1A-B468-BFA5A722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9E276A82-2C66-40BF-BC3A-1AE2837A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99239ED-5A36-4671-8E95-E925ED0E4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6314C406-96E6-4395-A6DA-1306BD94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Медианы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п</a:t>
            </a:r>
            <a:r>
              <a:rPr lang="ru-RU" altLang="ru-RU" sz="3200" dirty="0"/>
              <a:t>ересекаются в точке </a:t>
            </a:r>
            <a:r>
              <a:rPr lang="en-US" altLang="ru-RU" sz="3200" i="1" dirty="0"/>
              <a:t>M</a:t>
            </a:r>
            <a:r>
              <a:rPr lang="en-US" altLang="ru-RU" sz="3200" dirty="0"/>
              <a:t>.</a:t>
            </a:r>
            <a:r>
              <a:rPr lang="en-US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Какую часть площади данного треугольника составляет площадь треугольника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ABM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9" name="Picture 5">
            <a:extLst>
              <a:ext uri="{FF2B5EF4-FFF2-40B4-BE49-F238E27FC236}">
                <a16:creationId xmlns:a16="http://schemas.microsoft.com/office/drawing/2014/main" id="{1C34768D-91E8-463C-AD44-F5CC769C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41599" y="87466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Два параллелограмма расположены так, как показано на рисунке. Докажите, что их площади равны.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76547"/>
            <a:ext cx="3539582" cy="18002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2576547"/>
            <a:ext cx="9144000" cy="4120137"/>
            <a:chOff x="0" y="1844825"/>
            <a:chExt cx="9144000" cy="4120137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0" y="4149080"/>
              <a:ext cx="91440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Эти параллелограммы имеют общий треугольник, площадь которого равна половине площади как одного, так и другого  Следовательно, площади данных параллелограммов равны.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808" y="1844825"/>
              <a:ext cx="3539582" cy="1800200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BD1CFB0-E134-4C30-924D-7B9BF517E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10*</a:t>
            </a:r>
          </a:p>
        </p:txBody>
      </p:sp>
    </p:spTree>
    <p:extLst>
      <p:ext uri="{BB962C8B-B14F-4D97-AF65-F5344CB8AC3E}">
        <p14:creationId xmlns:p14="http://schemas.microsoft.com/office/powerpoint/2010/main" val="2580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E2B7740-F8F4-4511-B48C-617C67D01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47DAF182-7AD8-4C39-98FA-DDC0000B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763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Площадь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равна 28. Отрезки </a:t>
            </a:r>
            <a:r>
              <a:rPr lang="en-US" altLang="ru-RU" sz="2800" i="1" dirty="0"/>
              <a:t>AA’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A’C’</a:t>
            </a:r>
            <a:r>
              <a:rPr lang="en-US" altLang="ru-RU" sz="2800" dirty="0"/>
              <a:t>, </a:t>
            </a:r>
            <a:r>
              <a:rPr lang="en-US" altLang="ru-RU" sz="2800" i="1" dirty="0"/>
              <a:t>BB’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B’A’</a:t>
            </a:r>
            <a:r>
              <a:rPr lang="en-US" altLang="ru-RU" sz="2800" dirty="0"/>
              <a:t>, </a:t>
            </a:r>
            <a:r>
              <a:rPr lang="en-US" altLang="ru-RU" sz="2800" i="1" dirty="0"/>
              <a:t>CC’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C’B’ </a:t>
            </a:r>
            <a:r>
              <a:rPr lang="ru-RU" altLang="ru-RU" sz="2800" dirty="0"/>
              <a:t>равны. Найдите площадь треугольника </a:t>
            </a:r>
            <a:r>
              <a:rPr lang="en-US" altLang="ru-RU" sz="2800" i="1" dirty="0"/>
              <a:t>A’B’C’</a:t>
            </a:r>
            <a:r>
              <a:rPr lang="en-US" altLang="ru-RU" sz="2800" dirty="0"/>
              <a:t>.</a:t>
            </a:r>
            <a:r>
              <a:rPr lang="ru-RU" altLang="ru-RU" sz="2800" dirty="0"/>
              <a:t>  </a:t>
            </a:r>
            <a:endParaRPr lang="en-US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B7F98-3227-B3A3-4933-89B39ABF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91" y="2132856"/>
            <a:ext cx="3865177" cy="34571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6DC69-BB20-EEE1-1D96-873335C9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843" y="2125835"/>
            <a:ext cx="3853325" cy="342861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B26D1D9-B8F2-B685-2325-6AF4C4DC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89957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en-US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87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Text Box 3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2625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/>
                  <a:t>	Площадь треугольника </a:t>
                </a:r>
                <a:r>
                  <a:rPr lang="en-US" altLang="ru-RU" sz="2800" i="1" dirty="0"/>
                  <a:t>ABC </a:t>
                </a:r>
                <a:r>
                  <a:rPr lang="ru-RU" altLang="ru-RU" sz="2800" dirty="0"/>
                  <a:t>равна </a:t>
                </a:r>
                <a:r>
                  <a:rPr lang="en-US" altLang="ru-RU" sz="2800" i="1" dirty="0"/>
                  <a:t>S</a:t>
                </a:r>
                <a:r>
                  <a:rPr lang="en-US" altLang="ru-RU" sz="2800" dirty="0"/>
                  <a:t>,</a:t>
                </a:r>
                <a:r>
                  <a:rPr lang="en-US" altLang="ru-RU" sz="2800" i="1" dirty="0"/>
                  <a:t> </a:t>
                </a:r>
                <a:r>
                  <a:rPr lang="ru-RU" altLang="ru-RU" sz="2800" dirty="0"/>
                  <a:t>а точки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делят стороны </a:t>
                </a:r>
                <a:r>
                  <a:rPr lang="en-US" altLang="ru-RU" sz="2800" i="1" dirty="0"/>
                  <a:t>BC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AC </a:t>
                </a:r>
                <a:r>
                  <a:rPr lang="ru-RU" altLang="ru-RU" sz="2800" dirty="0"/>
                  <a:t>в отношениях: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alt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ru-R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ru-RU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800" dirty="0"/>
              </a:p>
              <a:p>
                <a:pPr algn="just">
                  <a:spcBef>
                    <a:spcPts val="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800" dirty="0"/>
                  <a:t>Докажите, что площадь треугольника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C </a:t>
                </a:r>
                <a:r>
                  <a:rPr lang="ru-RU" altLang="ru-RU" sz="2800" dirty="0"/>
                  <a:t>равна </a:t>
                </a:r>
                <a:r>
                  <a:rPr lang="en-US" altLang="ru-RU" sz="2800" i="1" dirty="0" err="1"/>
                  <a:t>klS</a:t>
                </a:r>
                <a:r>
                  <a:rPr lang="ru-RU" altLang="ru-RU" sz="2800" dirty="0"/>
                  <a:t>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3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2625334"/>
              </a:xfrm>
              <a:prstGeom prst="rect">
                <a:avLst/>
              </a:prstGeom>
              <a:blipFill>
                <a:blip r:embed="rId3"/>
                <a:stretch>
                  <a:fillRect l="-1333" t="-2558" r="-1333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0" name="Text Box 4"/>
              <p:cNvSpPr txBox="1">
                <a:spLocks noChangeArrowheads="1"/>
              </p:cNvSpPr>
              <p:nvPr/>
            </p:nvSpPr>
            <p:spPr bwMode="auto">
              <a:xfrm>
                <a:off x="0" y="5210904"/>
                <a:ext cx="9144000" cy="162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Имеем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altLang="ru-RU" sz="3200" dirty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𝑘𝐴𝐶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𝑙𝐵𝐶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𝑘𝑙𝑆</m:t>
                          </m:r>
                          <m:r>
                            <a:rPr lang="en-US" alt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10904"/>
                <a:ext cx="9144000" cy="1622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4B990-9724-456F-9CBC-C2435B958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906929"/>
            <a:ext cx="3134083" cy="23039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1BD8050-56EA-411A-951F-3798EAE04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132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92"/>
            <a:ext cx="31985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54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Доказательство формулы площади квадрата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574406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A5EBF03-F1B4-4B4D-8699-0F1650499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9C6B231-ABB9-4ABC-8B6A-BFB01970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Точки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1</a:t>
            </a:r>
            <a:r>
              <a:rPr lang="en-US" altLang="ru-RU" sz="3200" dirty="0"/>
              <a:t> </a:t>
            </a:r>
            <a:r>
              <a:rPr lang="ru-RU" altLang="ru-RU" sz="3200" dirty="0"/>
              <a:t>делят стороны </a:t>
            </a:r>
            <a:r>
              <a:rPr lang="en-US" altLang="ru-RU" sz="3200" i="1" dirty="0"/>
              <a:t>BC</a:t>
            </a:r>
            <a:r>
              <a:rPr lang="en-US" altLang="ru-RU" sz="3200" dirty="0"/>
              <a:t>, </a:t>
            </a:r>
            <a:r>
              <a:rPr lang="en-US" altLang="ru-RU" sz="3200" i="1" dirty="0"/>
              <a:t>AC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в отношении </a:t>
            </a:r>
            <a:r>
              <a:rPr lang="en-US" altLang="ru-RU" sz="3200" dirty="0"/>
              <a:t>1</a:t>
            </a:r>
            <a:r>
              <a:rPr lang="ru-RU" altLang="ru-RU" sz="3200" dirty="0"/>
              <a:t>:</a:t>
            </a:r>
            <a:r>
              <a:rPr lang="en-US" altLang="ru-RU" sz="3200" dirty="0"/>
              <a:t>2</a:t>
            </a:r>
            <a:r>
              <a:rPr lang="ru-RU" altLang="ru-RU" sz="3200" dirty="0"/>
              <a:t>. Найдите площадь треугольника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C</a:t>
            </a:r>
            <a:r>
              <a:rPr lang="ru-RU" altLang="ru-RU" sz="3200" baseline="-25000" dirty="0"/>
              <a:t>1</a:t>
            </a:r>
            <a:r>
              <a:rPr lang="ru-RU" altLang="ru-RU" sz="3200" dirty="0"/>
              <a:t>, если площадь 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равна 1.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12529-BAFC-464D-852E-87A103040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56" y="2717699"/>
            <a:ext cx="2976887" cy="29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9455" y="58065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26" y="2611126"/>
            <a:ext cx="4017418" cy="19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49FB27-0094-469C-A21A-B12D2D0A6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B91380-D8C4-43AD-98F3-C85CD64CA68B}"/>
              </a:ext>
            </a:extLst>
          </p:cNvPr>
          <p:cNvGrpSpPr/>
          <p:nvPr/>
        </p:nvGrpSpPr>
        <p:grpSpPr>
          <a:xfrm>
            <a:off x="-5541" y="2647190"/>
            <a:ext cx="9144000" cy="3432364"/>
            <a:chOff x="-5541" y="2647190"/>
            <a:chExt cx="9144000" cy="3432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/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dirty="0"/>
                    <a:t> Через точку </a:t>
                  </a:r>
                  <a:r>
                    <a:rPr lang="en-US" i="1" dirty="0"/>
                    <a:t>B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Обозначим </a:t>
                  </a:r>
                  <a:r>
                    <a:rPr lang="en-US" i="1" dirty="0"/>
                    <a:t>G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AC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:r>
                    <a:rPr lang="en-US" i="1" dirty="0"/>
                    <a:t>BF </a:t>
                  </a:r>
                  <a:r>
                    <a:rPr lang="en-US" dirty="0"/>
                    <a:t>: </a:t>
                  </a:r>
                  <a:r>
                    <a:rPr lang="en-US" i="1" dirty="0"/>
                    <a:t>FC</a:t>
                  </a:r>
                  <a:r>
                    <a:rPr lang="en-US" dirty="0"/>
                    <a:t> = </a:t>
                  </a:r>
                  <a:r>
                    <a:rPr lang="en-US" i="1" dirty="0"/>
                    <a:t>GE </a:t>
                  </a:r>
                  <a:r>
                    <a:rPr lang="en-US" dirty="0"/>
                    <a:t>: </a:t>
                  </a:r>
                  <a:r>
                    <a:rPr lang="en-US" i="1" dirty="0"/>
                    <a:t>EC = </a:t>
                  </a:r>
                  <a:r>
                    <a:rPr lang="en-US" dirty="0"/>
                    <a:t>1 : 2. </a:t>
                  </a:r>
                  <a:r>
                    <a:rPr lang="ru-RU" dirty="0"/>
                    <a:t>Площадь треугольника </a:t>
                  </a:r>
                  <a:r>
                    <a:rPr lang="en-US" i="1" dirty="0"/>
                    <a:t>CEF </a:t>
                  </a:r>
                  <a:r>
                    <a:rPr lang="ru-RU" dirty="0"/>
                    <a:t>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604" r="-1067" b="-36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E0A37D0-DD58-4C6D-9C50-AE34BEBAB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126" y="2647190"/>
              <a:ext cx="3994857" cy="1876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7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78851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F1EF73B-F46D-E8FA-606A-A444D5266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  <p:extLst>
      <p:ext uri="{BB962C8B-B14F-4D97-AF65-F5344CB8AC3E}">
        <p14:creationId xmlns:p14="http://schemas.microsoft.com/office/powerpoint/2010/main" val="135615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83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9196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F379C2-323E-CA00-4876-1FC85550D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16*</a:t>
            </a:r>
          </a:p>
        </p:txBody>
      </p:sp>
    </p:spTree>
    <p:extLst>
      <p:ext uri="{BB962C8B-B14F-4D97-AF65-F5344CB8AC3E}">
        <p14:creationId xmlns:p14="http://schemas.microsoft.com/office/powerpoint/2010/main" val="3872621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078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45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708E6C8-D7E3-41CD-9000-E0C5D5AE1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772816"/>
            <a:ext cx="7772400" cy="118836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20. Площадь трапеции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984C403-B77F-44C3-8493-9B49F6EA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25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altLang="ru-RU" sz="2800" dirty="0" err="1">
                <a:cs typeface="Times New Roman" panose="02020603050405020304" pitchFamily="18" charset="0"/>
              </a:rPr>
              <a:t>полусуммы</a:t>
            </a:r>
            <a:r>
              <a:rPr lang="ru-RU" altLang="ru-RU" sz="2800" dirty="0">
                <a:cs typeface="Times New Roman" panose="02020603050405020304" pitchFamily="18" charset="0"/>
              </a:rPr>
              <a:t> оснований на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Доказательство.</a:t>
                </a:r>
                <a:r>
                  <a:rPr lang="ru-RU" altLang="ru-RU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дана трапеция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||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Диагональ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разбивает ее на два треугольника, основаниями которых служат основания трапеции и высоты которых равны высоте трапеции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Следовательно, пло­щадь трапеции равна сумме площадей этих треугольников, т. е.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blipFill>
                <a:blip r:embed="rId3"/>
                <a:stretch>
                  <a:fillRect l="-1076" r="-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4" name="Picture 24">
            <a:extLst>
              <a:ext uri="{FF2B5EF4-FFF2-40B4-BE49-F238E27FC236}">
                <a16:creationId xmlns:a16="http://schemas.microsoft.com/office/drawing/2014/main" id="{D09648A3-CB03-4B13-86D5-C07ADC92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68352" cy="19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3DDDCA45-FFC4-4A27-A319-95390642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648831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Следствие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средней линии на высоту.</a:t>
            </a:r>
          </a:p>
        </p:txBody>
      </p:sp>
    </p:spTree>
    <p:extLst>
      <p:ext uri="{BB962C8B-B14F-4D97-AF65-F5344CB8AC3E}">
        <p14:creationId xmlns:p14="http://schemas.microsoft.com/office/powerpoint/2010/main" val="3956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181679F-380C-4203-B772-F34A2F3A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132059B4-90B3-4CDE-9DEA-81D68450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7C760AEE-2F97-44EF-A50C-E833E73D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4" name="Picture 8">
            <a:extLst>
              <a:ext uri="{FF2B5EF4-FFF2-40B4-BE49-F238E27FC236}">
                <a16:creationId xmlns:a16="http://schemas.microsoft.com/office/drawing/2014/main" id="{8965BD43-B575-4205-956E-63850A4C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CE24A98-874D-4714-B533-7AA797417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27C4F70E-A8D1-4B4E-8C7D-86A75A8C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5E344B28-CC6D-49B8-BAD5-E02113B1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6374" name="Picture 6">
            <a:extLst>
              <a:ext uri="{FF2B5EF4-FFF2-40B4-BE49-F238E27FC236}">
                <a16:creationId xmlns:a16="http://schemas.microsoft.com/office/drawing/2014/main" id="{01A5F6DC-6FFD-4CED-8613-5FE48CE6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Для площадей плоских фигур справедливы свойства, аналогичные свойствам длин отрезков.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фигуры является неотрицательным числом.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Равные фигуры имеют равные площади.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Свойство 3.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Если фигура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составлена из двух неперекрывающихся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то площадь фигуры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сумме площадей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т.е.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) =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) +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124" name="Text Box 26">
            <a:extLst>
              <a:ext uri="{FF2B5EF4-FFF2-40B4-BE49-F238E27FC236}">
                <a16:creationId xmlns:a16="http://schemas.microsoft.com/office/drawing/2014/main" id="{762AFD90-AD63-4887-948D-FA262A89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336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Свойство 4.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прямоугольника равна произведению двух его смежных сторон.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46063412-7733-4026-AB50-740F7B2E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D8F08B1B-CB08-46D1-B0C3-F9EF06EC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D6149A4A-F92C-42AD-8E9A-750E28B4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8422" name="Picture 6">
            <a:extLst>
              <a:ext uri="{FF2B5EF4-FFF2-40B4-BE49-F238E27FC236}">
                <a16:creationId xmlns:a16="http://schemas.microsoft.com/office/drawing/2014/main" id="{3C024F59-B9E4-4276-BD3E-B85D1B1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8031F98A-F2BE-4471-B158-FC6A6BAEC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019D6874-877B-4177-AE2F-54ECD912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C9097C7C-C11E-4D0B-A10E-3A212974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0470" name="Picture 6">
            <a:extLst>
              <a:ext uri="{FF2B5EF4-FFF2-40B4-BE49-F238E27FC236}">
                <a16:creationId xmlns:a16="http://schemas.microsoft.com/office/drawing/2014/main" id="{BB7520F0-2B07-487C-8233-55C86E54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9F533E7-1C7D-47B2-ADBB-3E2EF2701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11F1C770-F348-4BDD-B7A9-81B823B2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81D49766-45E8-4563-8EA7-928FCADA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135232F3-7B45-4EC3-9260-821190E7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C8E02C2D-2B92-4F87-B047-F29F135D9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97816570-9B4E-4461-B7F0-DA27C590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763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Докажите, что прямая, проходящая через середину средней линии трапеции и пересекающая основания, делит эту трапецию на две равновеликие части.</a:t>
            </a: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8F7F4BE3-3B92-454D-96BD-E1EB5616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Доказательство: </a:t>
            </a:r>
            <a:r>
              <a:rPr lang="ru-RU" altLang="ru-RU" sz="2800" dirty="0">
                <a:cs typeface="Times New Roman" panose="02020603050405020304" pitchFamily="18" charset="0"/>
              </a:rPr>
              <a:t>Пусть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– трапеция (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||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), </a:t>
            </a:r>
            <a:r>
              <a:rPr lang="en-US" altLang="ru-RU" sz="2800" i="1" dirty="0">
                <a:cs typeface="Times New Roman" panose="02020603050405020304" pitchFamily="18" charset="0"/>
              </a:rPr>
              <a:t>EF</a:t>
            </a:r>
            <a:r>
              <a:rPr lang="ru-RU" altLang="ru-RU" sz="2800" dirty="0">
                <a:cs typeface="Times New Roman" panose="02020603050405020304" pitchFamily="18" charset="0"/>
              </a:rPr>
              <a:t> – средняя линия, </a:t>
            </a:r>
            <a:r>
              <a:rPr lang="en-US" altLang="ru-RU" sz="2800" i="1" dirty="0">
                <a:cs typeface="Times New Roman" panose="02020603050405020304" pitchFamily="18" charset="0"/>
              </a:rPr>
              <a:t>PQ</a:t>
            </a:r>
            <a:r>
              <a:rPr lang="ru-RU" altLang="ru-RU" sz="2800" dirty="0">
                <a:cs typeface="Times New Roman" panose="02020603050405020304" pitchFamily="18" charset="0"/>
              </a:rPr>
              <a:t> – прямая, проходящая через середину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 средней линии и пересекающая основания в точках </a:t>
            </a:r>
            <a:r>
              <a:rPr lang="en-US" altLang="ru-RU" sz="2800" i="1" dirty="0">
                <a:cs typeface="Times New Roman" panose="02020603050405020304" pitchFamily="18" charset="0"/>
              </a:rPr>
              <a:t>P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Q</a:t>
            </a:r>
            <a:r>
              <a:rPr lang="ru-RU" altLang="ru-RU" sz="2800" dirty="0">
                <a:cs typeface="Times New Roman" panose="02020603050405020304" pitchFamily="18" charset="0"/>
              </a:rPr>
              <a:t>. Трапеции </a:t>
            </a:r>
            <a:r>
              <a:rPr lang="en-US" altLang="ru-RU" sz="2800" i="1" dirty="0">
                <a:cs typeface="Times New Roman" panose="02020603050405020304" pitchFamily="18" charset="0"/>
              </a:rPr>
              <a:t>APQD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PBCQ</a:t>
            </a:r>
            <a:r>
              <a:rPr lang="ru-RU" altLang="ru-RU" sz="2800" dirty="0">
                <a:cs typeface="Times New Roman" panose="02020603050405020304" pitchFamily="18" charset="0"/>
              </a:rPr>
              <a:t> имеют равные средние линии и высоты. Следовательно, площади этих трапеций равны, т.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е. они равновелики.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BBB36-A33C-446D-BD3F-C2276282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4" y="1772816"/>
            <a:ext cx="3419952" cy="23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C8E02C2D-2B92-4F87-B047-F29F135D9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97816570-9B4E-4461-B7F0-DA27C590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 трапеция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площадь треугольника, вершинами которого являются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середина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боковой стороны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2 раза меньше площади этой трапеции.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8F7F4BE3-3B92-454D-96BD-E1EB5616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3357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EFC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произведения стороны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CH</a:t>
            </a:r>
            <a:r>
              <a:rPr lang="ru-RU" altLang="ru-RU" dirty="0">
                <a:cs typeface="Times New Roman" panose="02020603050405020304" pitchFamily="18" charset="0"/>
              </a:rPr>
              <a:t>, проведённую к этой стороне. Так как высоты этих треугольников равны половине высоты трапеции, то сумма их площадей равна половине произведения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 трапеции, т. е. равна площади трапеции. Значит, 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BCE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площади трапеции.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37917-DE8A-41DB-BEC2-2165F2E2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9" y="1918194"/>
            <a:ext cx="3743847" cy="195289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BD028A9-7B7E-476C-B0E5-9AD6A17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358" y="1642884"/>
            <a:ext cx="522064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 Доказательство: </a:t>
            </a:r>
            <a:r>
              <a:rPr lang="ru-RU" altLang="ru-RU" dirty="0">
                <a:cs typeface="Times New Roman" panose="02020603050405020304" pitchFamily="18" charset="0"/>
              </a:rPr>
              <a:t>Проведём среднюю линию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трапеции </a:t>
            </a:r>
            <a:r>
              <a:rPr lang="en-US" altLang="ru-RU" i="1" dirty="0">
                <a:cs typeface="Times New Roman" panose="02020603050405020304" pitchFamily="18" charset="0"/>
              </a:rPr>
              <a:t>ABCD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EFB </a:t>
            </a:r>
            <a:r>
              <a:rPr lang="ru-RU" altLang="ru-RU" dirty="0">
                <a:cs typeface="Times New Roman" panose="02020603050405020304" pitchFamily="18" charset="0"/>
              </a:rPr>
              <a:t>равна половине произведения стороны </a:t>
            </a:r>
            <a:r>
              <a:rPr lang="en-US" altLang="ru-RU" i="1" dirty="0">
                <a:cs typeface="Times New Roman" panose="02020603050405020304" pitchFamily="18" charset="0"/>
              </a:rPr>
              <a:t>EF </a:t>
            </a:r>
            <a:r>
              <a:rPr lang="ru-RU" altLang="ru-RU" dirty="0">
                <a:cs typeface="Times New Roman" panose="02020603050405020304" pitchFamily="18" charset="0"/>
              </a:rPr>
              <a:t>на высоту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BG</a:t>
            </a:r>
            <a:r>
              <a:rPr lang="ru-RU" altLang="ru-RU" dirty="0">
                <a:cs typeface="Times New Roman" panose="02020603050405020304" pitchFamily="18" charset="0"/>
              </a:rPr>
              <a:t>, проведённую к этой стороне. </a:t>
            </a:r>
          </a:p>
        </p:txBody>
      </p:sp>
    </p:spTree>
    <p:extLst>
      <p:ext uri="{BB962C8B-B14F-4D97-AF65-F5344CB8AC3E}">
        <p14:creationId xmlns:p14="http://schemas.microsoft.com/office/powerpoint/2010/main" val="41682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B8787A08-837C-44A9-A1D0-A24E454EA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F4625E5E-D027-4C29-9732-80ABC92B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трапеции проведены диагонали. Укажите пары равновеликих треугольников.</a:t>
            </a: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CB94F38A-0D72-4A66-859E-228AB2D6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ABD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ACD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BCD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AOD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BOC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63847" name="Picture 7">
            <a:extLst>
              <a:ext uri="{FF2B5EF4-FFF2-40B4-BE49-F238E27FC236}">
                <a16:creationId xmlns:a16="http://schemas.microsoft.com/office/drawing/2014/main" id="{9C1EF60F-AAAC-477B-A13D-B246B49F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8F6DC40B-E154-4A76-8C9E-7D068C41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C349F3EE-18F7-46DD-B2B3-D4AA885E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3043"/>
            <a:ext cx="8763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Трапеция разбита диагоналями на четыре треугольника. Найдите её площадь, если площади треугольников, прилегающих к основаниям трапеции, равны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7A093CEE-6D3F-4E12-A374-6FA2ABE3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7417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Значит, площадь трапеции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ru-RU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=.</m:t>
                    </m:r>
                    <m:sSup>
                      <m:sSupPr>
                        <m:ctrlP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alt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  <m:sup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blipFill>
                <a:blip r:embed="rId4"/>
                <a:stretch>
                  <a:fillRect l="-1000" r="-1000" b="-4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ABO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CDO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BCO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подобны. Коэффициент подобия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равен отношениям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blipFill>
                <a:blip r:embed="rId5"/>
                <a:stretch>
                  <a:fillRect l="-1779" t="-1966" r="-1898" b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F1A734-68C1-4F19-921C-1CEEF8517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9723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21. Площадь многоугольника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6">
            <a:extLst>
              <a:ext uri="{FF2B5EF4-FFF2-40B4-BE49-F238E27FC236}">
                <a16:creationId xmlns:a16="http://schemas.microsoft.com/office/drawing/2014/main" id="{F08DA414-D94A-4A64-BCBE-3575C386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246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выпуклого четырёхугольника равна половине произведения его диагоналей на синус угла между ними.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2AEDA29-E86C-4372-B0D5-5372FFC80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2" y="3234237"/>
                <a:ext cx="9144000" cy="365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tabLst>
                    <a:tab pos="-3330575" algn="l"/>
                  </a:tabLst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    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altLang="ru-RU" sz="22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выпуклый четырёхугольник,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точка пересечения его диагоналей,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угол между этими диагоналями. Тогда</a:t>
                </a:r>
              </a:p>
              <a:p>
                <a:pPr algn="ctr">
                  <a:tabLst>
                    <a:tab pos="-3330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ru-RU" sz="2200" dirty="0">
                  <a:effectLst/>
                  <a:ea typeface="Times New Roman" panose="02020603050405020304" pitchFamily="18" charset="0"/>
                </a:endParaRPr>
              </a:p>
              <a:p>
                <a:pPr algn="ctr">
                  <a:tabLst>
                    <a:tab pos="-3330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sz="2200" dirty="0">
                  <a:effectLst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-3330575" algn="l"/>
                  </a:tabLst>
                </a:pP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		Складывая эти равенства и учитывая, что синусы всех указанных углов равны синусу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получим искомую формулу площади выпуклого четырёхугольника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endParaRPr lang="ru-RU" altLang="ru-RU" sz="2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2AEDA29-E86C-4372-B0D5-5372FFC8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2" y="3234237"/>
                <a:ext cx="9144000" cy="3650230"/>
              </a:xfrm>
              <a:prstGeom prst="rect">
                <a:avLst/>
              </a:prstGeom>
              <a:blipFill>
                <a:blip r:embed="rId3"/>
                <a:stretch>
                  <a:fillRect l="-867" r="-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63712-71FE-4C78-BB4E-7BF174929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106688"/>
            <a:ext cx="3258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82984E-DC8C-4E83-8E98-EEE713CD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F80D5E0A-8FD3-47A3-BC04-D35CB438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ромба,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12BE474D-8F92-4FD6-8446-B9C9C2AF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29B70113-8945-4AFB-8215-24F0AB21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Площадь произвольной фигуры*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29183" y="134076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Площадь элементарной фигуры равна сумме площадей прямоугольников, составляющих эту фигуру.</a:t>
            </a:r>
          </a:p>
          <a:p>
            <a:pPr algn="just">
              <a:spcBef>
                <a:spcPts val="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Площадь произвольной фигуры – число, заключенное между всеми площадями элементарных фигур, содержащихся в данной фигуре, и всеми площадями элементарных фигур, содержащих эту фигуру.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9183" y="589079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Элементарной фигурой будем называть фигуру, составленную из прямоугольников.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341316"/>
            <a:ext cx="4464496" cy="3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3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841E-3E38-4AB1-87DB-5BE94D777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92301F3-78A1-42DC-8EC8-2305F883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EE1169B0-DA7E-4379-9BA6-F64D5B00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40D570E0-660E-4CEF-BA53-05A97921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825C09-1DC3-479C-933C-1A8CF004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8CC3F59-8B0C-47BA-AAD1-887A264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B8D3E352-6AFB-4555-A015-7B0F939B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1E61CDB2-1265-43DB-A7F7-B81147AC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1C46DC-FB0C-4116-AB5D-F3EDF105B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45D0FD2-CB95-45BC-9AAF-F45E18A1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86D8646C-9C4A-4649-B09B-C5E77E6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3C1EBA77-D27D-46A4-8F8C-830DAD15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A734AEDD-75CD-4E86-95BE-D9EA6D3B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3315" name="Text Box 1027">
            <a:extLst>
              <a:ext uri="{FF2B5EF4-FFF2-40B4-BE49-F238E27FC236}">
                <a16:creationId xmlns:a16="http://schemas.microsoft.com/office/drawing/2014/main" id="{12C0CE7B-6C03-49BA-9D94-68E4970D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2516" name="Text Box 1028">
            <a:extLst>
              <a:ext uri="{FF2B5EF4-FFF2-40B4-BE49-F238E27FC236}">
                <a16:creationId xmlns:a16="http://schemas.microsoft.com/office/drawing/2014/main" id="{9B221DE9-C14F-4B9D-8EFD-1879E927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7" name="Picture 1030">
            <a:extLst>
              <a:ext uri="{FF2B5EF4-FFF2-40B4-BE49-F238E27FC236}">
                <a16:creationId xmlns:a16="http://schemas.microsoft.com/office/drawing/2014/main" id="{BDFBD035-5687-4342-B977-66536D8E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E4DCCB-5A82-4580-96D0-1E1AB0FFA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CE6AFEE-232C-42A9-BE96-5F9EB9CA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B6F5440F-778D-4D39-81B7-3E4038DA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29ECE742-F3AC-42E4-BC59-BF3C7F23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087688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4084B6-F79C-459D-9A20-67AC586FD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EFA29502-F612-44D4-B79C-41D1964B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Диагонали выпуклого четырёхугольника равны 8 и 10. Какую наибольшую площадь может иметь этот четырёхугольник?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7B8A72F1-2AC9-43F9-988E-AF337531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en-US" altLang="ru-RU" sz="3200" dirty="0">
                <a:cs typeface="Times New Roman" panose="02020603050405020304" pitchFamily="18" charset="0"/>
              </a:rPr>
              <a:t>40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B9D11-4B8B-448C-836D-C8C7E82F5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04864"/>
            <a:ext cx="3258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D85331-E7C6-4A5D-879E-15375BE6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A9C5AF3-5D61-42E0-B1A0-524BE4E6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Середины сторон </a:t>
            </a:r>
            <a:r>
              <a:rPr lang="ru-RU" altLang="ru-RU" sz="2800" dirty="0"/>
              <a:t>выпуклого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последовательно соединены между собой. </a:t>
            </a:r>
            <a:r>
              <a:rPr lang="ru-RU" altLang="ru-RU" sz="2800" dirty="0"/>
              <a:t>Найдите площадь получившегося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, если площадь данного </a:t>
            </a:r>
            <a:r>
              <a:rPr lang="ru-RU" altLang="ru-RU" sz="2800" dirty="0"/>
              <a:t>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равна 16</a:t>
            </a:r>
            <a:r>
              <a:rPr lang="ru-RU" altLang="ru-RU" sz="2800" dirty="0"/>
              <a:t>.</a:t>
            </a: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EC7B1B21-6799-4752-9F20-9980CED41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8. 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89F2EB78-7576-4F01-BF6A-D78F692D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3399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04664"/>
            <a:ext cx="9164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sz="2800" dirty="0"/>
              <a:t>Отрезки</a:t>
            </a:r>
            <a:r>
              <a:rPr lang="en-US" sz="2800" dirty="0"/>
              <a:t> </a:t>
            </a:r>
            <a:r>
              <a:rPr lang="en-US" sz="2800" i="1" dirty="0"/>
              <a:t>EF </a:t>
            </a:r>
            <a:r>
              <a:rPr lang="ru-RU" sz="2800" dirty="0"/>
              <a:t>и </a:t>
            </a:r>
            <a:r>
              <a:rPr lang="en-US" sz="2800" i="1" dirty="0"/>
              <a:t>GH</a:t>
            </a:r>
            <a:r>
              <a:rPr lang="ru-RU" sz="2800" dirty="0"/>
              <a:t>, соединяющие середины противоположных сторон выпуклого четырёхугольника </a:t>
            </a:r>
            <a:r>
              <a:rPr lang="en-US" sz="2800" i="1" dirty="0"/>
              <a:t>ABCD</a:t>
            </a:r>
            <a:r>
              <a:rPr lang="ru-RU" sz="2800" dirty="0"/>
              <a:t>, взаимно перпендикулярны и равны 2 и 7. Найдите площадь этого четырёхугольника.</a:t>
            </a:r>
            <a:endParaRPr lang="en-US" sz="2800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65" y="275175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049D6F7-6E2F-4F49-80D4-69109A879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80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6260ED5-2E38-4541-92E2-18524620047B}"/>
              </a:ext>
            </a:extLst>
          </p:cNvPr>
          <p:cNvGrpSpPr/>
          <p:nvPr/>
        </p:nvGrpSpPr>
        <p:grpSpPr>
          <a:xfrm>
            <a:off x="3674" y="2420888"/>
            <a:ext cx="9164601" cy="4018236"/>
            <a:chOff x="3674" y="2420888"/>
            <a:chExt cx="9164601" cy="4018236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67004E0D-3CE5-44C2-9062-2316B9CAA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5238795"/>
              <a:ext cx="91646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EHFG </a:t>
              </a:r>
              <a:r>
                <a:rPr lang="ru-RU" dirty="0">
                  <a:cs typeface="Times New Roman" charset="0"/>
                </a:rPr>
                <a:t>является ромбом. Его площадь равна 7. Она равна половине площади четырёхугольника </a:t>
              </a:r>
              <a:r>
                <a:rPr lang="en-US" i="1" dirty="0">
                  <a:cs typeface="Times New Roman" charset="0"/>
                </a:rPr>
                <a:t>ABCD</a:t>
              </a:r>
              <a:r>
                <a:rPr lang="ru-RU" i="1" dirty="0">
                  <a:cs typeface="Times New Roman" charset="0"/>
                </a:rPr>
                <a:t>. </a:t>
              </a:r>
              <a:r>
                <a:rPr lang="ru-RU" dirty="0">
                  <a:cs typeface="Times New Roman" charset="0"/>
                </a:rPr>
                <a:t>Следовательно, площадь 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равна 14.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42A0E77-96D1-4706-81B1-98DF767CD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279" y="2420888"/>
              <a:ext cx="5078778" cy="2736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3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620688"/>
            <a:ext cx="91646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ru-RU" dirty="0"/>
              <a:t>Отрезки</a:t>
            </a:r>
            <a:r>
              <a:rPr lang="en-US" dirty="0"/>
              <a:t> </a:t>
            </a:r>
            <a:r>
              <a:rPr lang="en-US" i="1" dirty="0"/>
              <a:t>EF </a:t>
            </a:r>
            <a:r>
              <a:rPr lang="ru-RU" dirty="0"/>
              <a:t>и </a:t>
            </a:r>
            <a:r>
              <a:rPr lang="en-US" i="1" dirty="0"/>
              <a:t>GH</a:t>
            </a:r>
            <a:r>
              <a:rPr lang="ru-RU" dirty="0"/>
              <a:t>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этого четырёхугольника, если его диагонали равны 8 и 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14253"/>
            <a:ext cx="3065862" cy="24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45408C7-3DB0-4B7B-A39F-3DE25DAD4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80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CB2788-3415-4894-B581-9C7AE8B8CB3D}"/>
              </a:ext>
            </a:extLst>
          </p:cNvPr>
          <p:cNvGrpSpPr/>
          <p:nvPr/>
        </p:nvGrpSpPr>
        <p:grpSpPr>
          <a:xfrm>
            <a:off x="0" y="2034888"/>
            <a:ext cx="9144000" cy="4072351"/>
            <a:chOff x="0" y="2034888"/>
            <a:chExt cx="9144000" cy="4072351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DC33F29E-790D-4186-93DB-F17C057EC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90691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EGFH </a:t>
              </a:r>
              <a:r>
                <a:rPr lang="ru-RU" dirty="0">
                  <a:cs typeface="Times New Roman" charset="0"/>
                </a:rPr>
                <a:t>является прямоугольником. Следовательно, диагонали </a:t>
              </a:r>
              <a:r>
                <a:rPr lang="en-US" i="1" dirty="0">
                  <a:cs typeface="Times New Roman" charset="0"/>
                </a:rPr>
                <a:t>AC </a:t>
              </a:r>
              <a:r>
                <a:rPr lang="ru-RU" dirty="0">
                  <a:cs typeface="Times New Roman" charset="0"/>
                </a:rPr>
                <a:t>и </a:t>
              </a:r>
              <a:r>
                <a:rPr lang="en-US" i="1" dirty="0">
                  <a:cs typeface="Times New Roman" charset="0"/>
                </a:rPr>
                <a:t>BD </a:t>
              </a:r>
              <a:r>
                <a:rPr lang="ru-RU" dirty="0">
                  <a:cs typeface="Times New Roman" charset="0"/>
                </a:rPr>
                <a:t>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перпендикулярны. Его площадь равна </a:t>
              </a:r>
              <a:r>
                <a:rPr lang="en-US" dirty="0">
                  <a:cs typeface="Times New Roman" charset="0"/>
                </a:rPr>
                <a:t>48</a:t>
              </a:r>
              <a:r>
                <a:rPr lang="ru-RU" dirty="0">
                  <a:cs typeface="Times New Roman" charset="0"/>
                </a:rPr>
                <a:t>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97F991E-C4D5-4904-9A30-F1A4BCD9B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44" y="2034888"/>
              <a:ext cx="3095847" cy="2416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5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207715E6-A41D-4A4D-8B91-03DAA818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306D8F58-8F7D-4B6B-89AD-E66E1D6F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/>
              <a:t>Вершины </a:t>
            </a:r>
            <a:r>
              <a:rPr lang="en-US" altLang="ru-RU" sz="2800" i="1"/>
              <a:t>A </a:t>
            </a:r>
            <a:r>
              <a:rPr lang="ru-RU" altLang="ru-RU" sz="2800"/>
              <a:t>и </a:t>
            </a:r>
            <a:r>
              <a:rPr lang="en-US" altLang="ru-RU" sz="2800" i="1"/>
              <a:t>C </a:t>
            </a:r>
            <a:r>
              <a:rPr lang="ru-RU" altLang="ru-RU" sz="2800"/>
              <a:t>выпуклого четырехугольника </a:t>
            </a:r>
            <a:r>
              <a:rPr lang="en-US" altLang="ru-RU" sz="2800" i="1"/>
              <a:t>ABCD </a:t>
            </a:r>
            <a:r>
              <a:rPr lang="ru-RU" altLang="ru-RU" sz="2800"/>
              <a:t>соединены отрезками с серединами </a:t>
            </a:r>
            <a:r>
              <a:rPr lang="en-US" altLang="ru-RU" sz="2800" i="1"/>
              <a:t>E </a:t>
            </a:r>
            <a:r>
              <a:rPr lang="ru-RU" altLang="ru-RU" sz="2800"/>
              <a:t>и </a:t>
            </a:r>
            <a:r>
              <a:rPr lang="en-US" altLang="ru-RU" sz="2800" i="1"/>
              <a:t>F </a:t>
            </a:r>
            <a:r>
              <a:rPr lang="ru-RU" altLang="ru-RU" sz="2800"/>
              <a:t>сторон соответственно </a:t>
            </a:r>
            <a:r>
              <a:rPr lang="en-US" altLang="ru-RU" sz="2800" i="1"/>
              <a:t>BC </a:t>
            </a:r>
            <a:r>
              <a:rPr lang="ru-RU" altLang="ru-RU" sz="2800"/>
              <a:t>и </a:t>
            </a:r>
            <a:r>
              <a:rPr lang="en-US" altLang="ru-RU" sz="2800" i="1"/>
              <a:t>AD</a:t>
            </a:r>
            <a:r>
              <a:rPr lang="ru-RU" altLang="ru-RU" sz="2800"/>
              <a:t>. Найдите площадь четырехугольника </a:t>
            </a:r>
            <a:r>
              <a:rPr lang="en-US" altLang="ru-RU" sz="2800" i="1"/>
              <a:t>AECF</a:t>
            </a:r>
            <a:r>
              <a:rPr lang="ru-RU" altLang="ru-RU" sz="2800"/>
              <a:t>, если площадь данного четырехугольника равна 12.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25605" name="Picture 1029">
            <a:extLst>
              <a:ext uri="{FF2B5EF4-FFF2-40B4-BE49-F238E27FC236}">
                <a16:creationId xmlns:a16="http://schemas.microsoft.com/office/drawing/2014/main" id="{012F20D2-6742-482F-A830-04572CC3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5542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09BE83-6FA0-4143-BC20-1B4A020BE7B0}"/>
              </a:ext>
            </a:extLst>
          </p:cNvPr>
          <p:cNvGrpSpPr/>
          <p:nvPr/>
        </p:nvGrpSpPr>
        <p:grpSpPr>
          <a:xfrm>
            <a:off x="304800" y="2871198"/>
            <a:ext cx="8610600" cy="2296115"/>
            <a:chOff x="304800" y="2871198"/>
            <a:chExt cx="8610600" cy="2296115"/>
          </a:xfrm>
        </p:grpSpPr>
        <p:sp>
          <p:nvSpPr>
            <p:cNvPr id="256004" name="Text Box 1028">
              <a:extLst>
                <a:ext uri="{FF2B5EF4-FFF2-40B4-BE49-F238E27FC236}">
                  <a16:creationId xmlns:a16="http://schemas.microsoft.com/office/drawing/2014/main" id="{8576D2F5-1784-47D6-9424-7805ADF2A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8610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6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D3A3855-7A49-4FC6-985F-FD6475E1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848" y="2871198"/>
              <a:ext cx="2627040" cy="20365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A9F3399-B8E1-4080-A783-5BF8A2E60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5632006-41CD-4D67-9A4F-6A7754EB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фигуры.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C3251A89-F38F-4824-9318-93A552FE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и д), в) и г). </a:t>
            </a: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6A695615-5981-426B-8F8A-AD06C517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517650"/>
            <a:ext cx="4821237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612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sz="2800" dirty="0"/>
              <a:t>лощадь шестиугольника </a:t>
            </a:r>
            <a:r>
              <a:rPr lang="en-US" sz="2800" i="1" dirty="0"/>
              <a:t>ABCDEF</a:t>
            </a:r>
            <a:r>
              <a:rPr lang="ru-RU" sz="2800" dirty="0"/>
              <a:t>, у которого противолежащие стороны равны и параллельны, равна 1. Найдите площадь закрашенного треугольника </a:t>
            </a:r>
            <a:r>
              <a:rPr lang="en-US" sz="2800" i="1" dirty="0"/>
              <a:t>ACE</a:t>
            </a:r>
            <a:r>
              <a:rPr lang="ru-RU" sz="2800" dirty="0"/>
              <a:t>.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05" y="1946261"/>
            <a:ext cx="3938203" cy="255669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6698" y="1946261"/>
            <a:ext cx="8610600" cy="4911739"/>
            <a:chOff x="266698" y="1628126"/>
            <a:chExt cx="8610600" cy="4911739"/>
          </a:xfrm>
        </p:grpSpPr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266698" y="4293096"/>
              <a:ext cx="8610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Обозначим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центр симметрии шестиугольника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Соединим его отрезками с вершинами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E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Получим параллелограммы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ABCO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CDEO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AFEO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Следовательно, площадь закрашенного треугольника равна 0,5.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6005" y="1628126"/>
              <a:ext cx="3938203" cy="2512895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555CDCC-1BB7-4677-852E-82F67F92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29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297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6925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В четырёхугольнике </a:t>
            </a:r>
            <a:r>
              <a:rPr lang="en-US" sz="2800" i="1" dirty="0"/>
              <a:t>ABCD </a:t>
            </a:r>
            <a:r>
              <a:rPr lang="ru-RU" sz="2800" dirty="0"/>
              <a:t>точки </a:t>
            </a:r>
            <a:r>
              <a:rPr lang="en-US" sz="2800" i="1" dirty="0"/>
              <a:t>E</a:t>
            </a:r>
            <a:r>
              <a:rPr lang="ru-RU" sz="2800" dirty="0"/>
              <a:t>, </a:t>
            </a:r>
            <a:r>
              <a:rPr lang="en-US" sz="2800" i="1" dirty="0"/>
              <a:t>F</a:t>
            </a:r>
            <a:r>
              <a:rPr lang="ru-RU" sz="2800" dirty="0"/>
              <a:t>, </a:t>
            </a:r>
            <a:r>
              <a:rPr lang="en-US" sz="2800" i="1" dirty="0"/>
              <a:t>G</a:t>
            </a:r>
            <a:r>
              <a:rPr lang="ru-RU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 </a:t>
            </a:r>
            <a:r>
              <a:rPr lang="ru-RU" sz="2800" dirty="0"/>
              <a:t>– середины</a:t>
            </a:r>
            <a:r>
              <a:rPr lang="ru-RU" sz="2800" i="1" dirty="0"/>
              <a:t> </a:t>
            </a:r>
            <a:r>
              <a:rPr lang="ru-RU" sz="2800" dirty="0"/>
              <a:t>соответствующих сторон. Докажите, что площади закрашенной и не закрашенной частей этого четырёхугольника равны. 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47678"/>
            <a:ext cx="3384376" cy="23135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2564904"/>
            <a:ext cx="9144000" cy="4293096"/>
            <a:chOff x="0" y="2564904"/>
            <a:chExt cx="9144000" cy="4293096"/>
          </a:xfrm>
        </p:grpSpPr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0" y="4919008"/>
              <a:ext cx="91440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Соединим отрезками точку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с вершинами четырёхугольника. Площади треугольников </a:t>
              </a:r>
              <a:r>
                <a:rPr lang="en-US" altLang="ru-RU" sz="2400" i="1" dirty="0"/>
                <a:t>AOE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BOE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BOF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COF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COG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DOG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AOH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DOH </a:t>
              </a:r>
              <a:r>
                <a:rPr lang="ru-RU" altLang="ru-RU" sz="2400" dirty="0"/>
                <a:t>равны. Следовательно, равны </a:t>
              </a:r>
              <a:r>
                <a:rPr lang="ru-RU" sz="2400" dirty="0"/>
                <a:t>площади закрашенной и не закрашенной частей этого четырёхугольника равны.</a:t>
              </a:r>
              <a:endParaRPr lang="ru-RU" altLang="ru-RU" sz="24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2564904"/>
              <a:ext cx="3384376" cy="2431031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15618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центре единичного квадрата находится вершина другого квадрата. Найдите площадь их общей части.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06241"/>
            <a:ext cx="39433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72" name="Group 8"/>
          <p:cNvGrpSpPr>
            <a:grpSpLocks/>
          </p:cNvGrpSpPr>
          <p:nvPr/>
        </p:nvGrpSpPr>
        <p:grpSpPr bwMode="auto">
          <a:xfrm>
            <a:off x="381000" y="2805336"/>
            <a:ext cx="8610600" cy="3551238"/>
            <a:chOff x="240" y="1488"/>
            <a:chExt cx="5424" cy="2237"/>
          </a:xfrm>
        </p:grpSpPr>
        <p:sp>
          <p:nvSpPr>
            <p:cNvPr id="190468" name="Text Box 4"/>
            <p:cNvSpPr txBox="1">
              <a:spLocks noChangeArrowheads="1"/>
            </p:cNvSpPr>
            <p:nvPr/>
          </p:nvSpPr>
          <p:spPr bwMode="auto">
            <a:xfrm>
              <a:off x="240" y="3360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0,25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904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488"/>
              <a:ext cx="2484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5A08B52-5653-E8AA-B1E4-61096B67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  <p:extLst>
      <p:ext uri="{BB962C8B-B14F-4D97-AF65-F5344CB8AC3E}">
        <p14:creationId xmlns:p14="http://schemas.microsoft.com/office/powerpoint/2010/main" val="28019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центре единичного правильного шестиугольника находится вершина другого единичного правильного шестиугольника. Найдите площадь их общей части.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8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5777140"/>
                <a:ext cx="8610600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04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777140"/>
                <a:ext cx="8610600" cy="898836"/>
              </a:xfrm>
              <a:prstGeom prst="rect">
                <a:avLst/>
              </a:prstGeom>
              <a:blipFill>
                <a:blip r:embed="rId3"/>
                <a:stretch>
                  <a:fillRect l="-1841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25A08B52-5653-E8AA-B1E4-61096B67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0C4CC-8AE0-A50A-EA4C-38766F0CD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7" y="2673132"/>
            <a:ext cx="4536504" cy="3549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724D74-1CDE-CBA3-9676-62EC1920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482" y="2698648"/>
            <a:ext cx="4441771" cy="39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центре единичного правильного шестиугольника находится вершина правильного треугольника. Найдите площадь их общей части.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8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5777140"/>
                <a:ext cx="8610600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04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777140"/>
                <a:ext cx="8610600" cy="898836"/>
              </a:xfrm>
              <a:prstGeom prst="rect">
                <a:avLst/>
              </a:prstGeom>
              <a:blipFill>
                <a:blip r:embed="rId3"/>
                <a:stretch>
                  <a:fillRect l="-1841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25A08B52-5653-E8AA-B1E4-61096B67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5AB1B-CE6C-4D36-9FB6-2EA920A9E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683765"/>
            <a:ext cx="4267796" cy="3610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07FEC5-2BA5-1C6C-A075-93466BB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335" y="2362377"/>
            <a:ext cx="4439270" cy="42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00808"/>
            <a:ext cx="7772400" cy="2088232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22. </a:t>
            </a:r>
            <a:r>
              <a:rPr lang="ru-RU" altLang="ru-RU" dirty="0" err="1">
                <a:solidFill>
                  <a:srgbClr val="FF3300"/>
                </a:solidFill>
              </a:rPr>
              <a:t>Равносоставленность</a:t>
            </a:r>
            <a:r>
              <a:rPr lang="ru-RU" altLang="ru-RU" dirty="0">
                <a:solidFill>
                  <a:srgbClr val="FF3300"/>
                </a:solidFill>
              </a:rPr>
              <a:t> и задачи на разрезание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484C178-C77E-43DD-87D2-FE2BE102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1606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    </a:t>
            </a:r>
            <a:r>
              <a:rPr lang="ru-RU" altLang="ru-RU" sz="2800" dirty="0">
                <a:cs typeface="Times New Roman" panose="02020603050405020304" pitchFamily="18" charset="0"/>
              </a:rPr>
              <a:t>Две фигуры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равносоставленными, </a:t>
            </a:r>
            <a:r>
              <a:rPr lang="ru-RU" altLang="ru-RU" sz="2800" dirty="0">
                <a:cs typeface="Times New Roman" panose="02020603050405020304" pitchFamily="18" charset="0"/>
              </a:rPr>
              <a:t>если они могут быть раз</a:t>
            </a:r>
            <a:r>
              <a:rPr lang="ru-RU" altLang="ru-RU" sz="2800" dirty="0"/>
              <a:t>резаны</a:t>
            </a:r>
            <a:r>
              <a:rPr lang="ru-RU" altLang="ru-RU" sz="2800" dirty="0">
                <a:cs typeface="Times New Roman" panose="02020603050405020304" pitchFamily="18" charset="0"/>
              </a:rPr>
              <a:t> на одинаковое число попарно равных фигур.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1C0E1944-FD76-45DF-B7D9-2BDA959F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Из свойств площади следует, что равносоставленные фигуры равновелики.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96478741-DE8D-4A06-A44E-BA8AE1CD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Любые два равновеликих многоугольника </a:t>
            </a:r>
            <a:r>
              <a:rPr lang="ru-RU" altLang="ru-RU" sz="2800" dirty="0" err="1">
                <a:cs typeface="Times New Roman" panose="02020603050405020304" pitchFamily="18" charset="0"/>
              </a:rPr>
              <a:t>равносоставлены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7" name="Text Box 37">
            <a:extLst>
              <a:ext uri="{FF2B5EF4-FFF2-40B4-BE49-F238E27FC236}">
                <a16:creationId xmlns:a16="http://schemas.microsoft.com/office/drawing/2014/main" id="{49366F72-EE9D-4FDB-B8D4-17281EA1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Для многоугольников верно и обратное, а именно, имеет место следующая теорема.</a:t>
            </a:r>
          </a:p>
        </p:txBody>
      </p:sp>
      <p:pic>
        <p:nvPicPr>
          <p:cNvPr id="92198" name="Picture 38">
            <a:extLst>
              <a:ext uri="{FF2B5EF4-FFF2-40B4-BE49-F238E27FC236}">
                <a16:creationId xmlns:a16="http://schemas.microsoft.com/office/drawing/2014/main" id="{A7B4A6DF-1E86-48C0-8906-30DE1F4A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2776"/>
            <a:ext cx="4530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135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Параллелограмм разрежьте на две части, из которых можно сложить прямоугольник.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2388"/>
            <a:ext cx="34083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5637" name="Group 5"/>
          <p:cNvGrpSpPr>
            <a:grpSpLocks/>
          </p:cNvGrpSpPr>
          <p:nvPr/>
        </p:nvGrpSpPr>
        <p:grpSpPr bwMode="auto">
          <a:xfrm>
            <a:off x="152400" y="2571750"/>
            <a:ext cx="8610600" cy="3052763"/>
            <a:chOff x="96" y="1620"/>
            <a:chExt cx="5424" cy="1923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20"/>
              <a:ext cx="4087" cy="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Треугольник разрежьте на две части, из которых можно сложить параллелограмм.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12975"/>
            <a:ext cx="24685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152400" y="2197100"/>
            <a:ext cx="8610600" cy="3427413"/>
            <a:chOff x="96" y="1384"/>
            <a:chExt cx="5424" cy="2159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84"/>
              <a:ext cx="4160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Треугольник разрежьте на три части, из которых можно составить прямоугольник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1685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33" name="Group 5"/>
          <p:cNvGrpSpPr>
            <a:grpSpLocks/>
          </p:cNvGrpSpPr>
          <p:nvPr/>
        </p:nvGrpSpPr>
        <p:grpSpPr bwMode="auto">
          <a:xfrm>
            <a:off x="152400" y="2355850"/>
            <a:ext cx="8610600" cy="3421063"/>
            <a:chOff x="96" y="1484"/>
            <a:chExt cx="5424" cy="2155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4"/>
              <a:ext cx="3636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9B23536-D74A-4592-B3E5-687621915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B59D169-ECD1-4B87-B5D1-4DFBEEA8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многоугольника, изображенного на рисунке, все углы которого прямые.</a:t>
            </a:r>
            <a:r>
              <a:rPr lang="ru-RU" altLang="ru-RU" sz="3200" dirty="0"/>
              <a:t> 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8D15676B-5200-4386-B857-A712D3F06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42EA34C2-B1C0-4461-90D9-8C469E59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27574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4. Трапецию разрежьте на две части, из которых можно сложить треугольник.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73685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1781" name="Group 5"/>
          <p:cNvGrpSpPr>
            <a:grpSpLocks/>
          </p:cNvGrpSpPr>
          <p:nvPr/>
        </p:nvGrpSpPr>
        <p:grpSpPr bwMode="auto">
          <a:xfrm>
            <a:off x="152400" y="2590800"/>
            <a:ext cx="8610600" cy="3033713"/>
            <a:chOff x="96" y="1632"/>
            <a:chExt cx="5424" cy="1911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4801" cy="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5. Трапецию разрежьте на три части, из которых можно сложить прямоугольник.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0638"/>
            <a:ext cx="26400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152400" y="2560638"/>
            <a:ext cx="8610600" cy="3063875"/>
            <a:chOff x="96" y="1613"/>
            <a:chExt cx="5424" cy="193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13"/>
              <a:ext cx="1663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Правильный шестиугольник разрежьте на две части, из которых можно составить параллелограмм.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9513"/>
            <a:ext cx="22875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77" name="Group 5"/>
          <p:cNvGrpSpPr>
            <a:grpSpLocks/>
          </p:cNvGrpSpPr>
          <p:nvPr/>
        </p:nvGrpSpPr>
        <p:grpSpPr bwMode="auto">
          <a:xfrm>
            <a:off x="152400" y="2449513"/>
            <a:ext cx="8610600" cy="3327400"/>
            <a:chOff x="96" y="1543"/>
            <a:chExt cx="5424" cy="209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43"/>
              <a:ext cx="4047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7. Используя разрезания, докажите, что площадь правильного восьмиугольника равна произведению его наибольшей и наименьшей диагоналей.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6828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2981" name="Group 5"/>
          <p:cNvGrpSpPr>
            <a:grpSpLocks/>
          </p:cNvGrpSpPr>
          <p:nvPr/>
        </p:nvGrpSpPr>
        <p:grpSpPr bwMode="auto">
          <a:xfrm>
            <a:off x="152400" y="2743200"/>
            <a:ext cx="8610600" cy="3643313"/>
            <a:chOff x="96" y="1728"/>
            <a:chExt cx="5424" cy="2295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28"/>
              <a:ext cx="3784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8. Разрежьте трапецию на четыре равные трапеции.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65" name="Group 5"/>
          <p:cNvGrpSpPr>
            <a:grpSpLocks/>
          </p:cNvGrpSpPr>
          <p:nvPr/>
        </p:nvGrpSpPr>
        <p:grpSpPr bwMode="auto">
          <a:xfrm>
            <a:off x="457200" y="1752600"/>
            <a:ext cx="7696200" cy="4100513"/>
            <a:chOff x="288" y="1104"/>
            <a:chExt cx="4848" cy="2583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104"/>
              <a:ext cx="194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88" y="3360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9. Разрежьте закрашенную фигуру на четыре равные части.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0213" name="Group 5"/>
          <p:cNvGrpSpPr>
            <a:grpSpLocks/>
          </p:cNvGrpSpPr>
          <p:nvPr/>
        </p:nvGrpSpPr>
        <p:grpSpPr bwMode="auto">
          <a:xfrm>
            <a:off x="609600" y="1981200"/>
            <a:ext cx="7315200" cy="4024313"/>
            <a:chOff x="384" y="1248"/>
            <a:chExt cx="4608" cy="2535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48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84" y="3456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r>
                <a:rPr lang="ru-RU" altLang="ru-RU" sz="2800">
                  <a:cs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10. Разрежьте прямоугольник на две равные части так, чтобы в каждой из них была звездочка.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914400" y="2057400"/>
            <a:ext cx="7391400" cy="3795713"/>
            <a:chOff x="576" y="1296"/>
            <a:chExt cx="4656" cy="2391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96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11. Многоугольник разрежьте на четыре равные части.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97025"/>
            <a:ext cx="3725863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914400" y="1600200"/>
            <a:ext cx="7391400" cy="4252913"/>
            <a:chOff x="576" y="1008"/>
            <a:chExt cx="4656" cy="2679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8"/>
              <a:ext cx="2352" cy="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12. Прямоугольник разрежьте на две части, из которых можно сложить квадрат.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1115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2021" name="Group 5"/>
          <p:cNvGrpSpPr>
            <a:grpSpLocks/>
          </p:cNvGrpSpPr>
          <p:nvPr/>
        </p:nvGrpSpPr>
        <p:grpSpPr bwMode="auto">
          <a:xfrm>
            <a:off x="304800" y="2133600"/>
            <a:ext cx="8610600" cy="3871913"/>
            <a:chOff x="192" y="1344"/>
            <a:chExt cx="5424" cy="2439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44"/>
              <a:ext cx="1960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92" y="345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13. Восьмиугольник разрежьте на две части, из которых можно сложить квадрат.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1115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495" name="Group 7"/>
          <p:cNvGrpSpPr>
            <a:grpSpLocks/>
          </p:cNvGrpSpPr>
          <p:nvPr/>
        </p:nvGrpSpPr>
        <p:grpSpPr bwMode="auto">
          <a:xfrm>
            <a:off x="685800" y="2057400"/>
            <a:ext cx="7543800" cy="3948113"/>
            <a:chOff x="432" y="1296"/>
            <a:chExt cx="4752" cy="2487"/>
          </a:xfrm>
        </p:grpSpPr>
        <p:pic>
          <p:nvPicPr>
            <p:cNvPr id="286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96"/>
              <a:ext cx="1960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432" y="3456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4986</Words>
  <Application>Microsoft Office PowerPoint</Application>
  <PresentationFormat>Экран (4:3)</PresentationFormat>
  <Paragraphs>513</Paragraphs>
  <Slides>108</Slides>
  <Notes>105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3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Площадь произвольной фигуры*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11*</vt:lpstr>
      <vt:lpstr>Презентация PowerPoint</vt:lpstr>
      <vt:lpstr>Теорема Пифагора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8*</vt:lpstr>
      <vt:lpstr>19. Площадь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10*</vt:lpstr>
      <vt:lpstr>Упражнение 11*</vt:lpstr>
      <vt:lpstr>Упражнение 12</vt:lpstr>
      <vt:lpstr>Упражнение 13</vt:lpstr>
      <vt:lpstr>Упражнение 14</vt:lpstr>
      <vt:lpstr>Упражнение 15</vt:lpstr>
      <vt:lpstr>Презентация PowerPoint</vt:lpstr>
      <vt:lpstr>Упражнение 16*</vt:lpstr>
      <vt:lpstr>Презентация PowerPoint</vt:lpstr>
      <vt:lpstr>20. Площадь трапеции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9*</vt:lpstr>
      <vt:lpstr>21. Площадь многоугольника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22. Равносоставленность и задачи на разрезание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128</cp:revision>
  <dcterms:created xsi:type="dcterms:W3CDTF">2008-04-30T05:51:18Z</dcterms:created>
  <dcterms:modified xsi:type="dcterms:W3CDTF">2024-05-16T12:14:18Z</dcterms:modified>
</cp:coreProperties>
</file>