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1073" r:id="rId2"/>
    <p:sldId id="1264" r:id="rId3"/>
    <p:sldId id="1177" r:id="rId4"/>
    <p:sldId id="447" r:id="rId5"/>
    <p:sldId id="650" r:id="rId6"/>
    <p:sldId id="1174" r:id="rId7"/>
    <p:sldId id="389" r:id="rId8"/>
    <p:sldId id="1218" r:id="rId9"/>
    <p:sldId id="617" r:id="rId10"/>
    <p:sldId id="1220" r:id="rId11"/>
    <p:sldId id="1236" r:id="rId12"/>
    <p:sldId id="1219" r:id="rId13"/>
    <p:sldId id="1237" r:id="rId14"/>
    <p:sldId id="377" r:id="rId15"/>
    <p:sldId id="379" r:id="rId16"/>
    <p:sldId id="380" r:id="rId17"/>
    <p:sldId id="381" r:id="rId18"/>
    <p:sldId id="378" r:id="rId19"/>
    <p:sldId id="382" r:id="rId20"/>
    <p:sldId id="383" r:id="rId21"/>
    <p:sldId id="384" r:id="rId22"/>
    <p:sldId id="364" r:id="rId23"/>
    <p:sldId id="365" r:id="rId24"/>
    <p:sldId id="366" r:id="rId25"/>
    <p:sldId id="367" r:id="rId26"/>
    <p:sldId id="368" r:id="rId27"/>
    <p:sldId id="496" r:id="rId28"/>
    <p:sldId id="1231" r:id="rId29"/>
    <p:sldId id="1271" r:id="rId30"/>
    <p:sldId id="1272" r:id="rId31"/>
    <p:sldId id="487" r:id="rId32"/>
    <p:sldId id="556" r:id="rId33"/>
    <p:sldId id="609" r:id="rId34"/>
    <p:sldId id="532" r:id="rId35"/>
    <p:sldId id="557" r:id="rId36"/>
    <p:sldId id="611" r:id="rId37"/>
    <p:sldId id="612" r:id="rId38"/>
    <p:sldId id="340" r:id="rId39"/>
    <p:sldId id="613" r:id="rId40"/>
    <p:sldId id="329" r:id="rId41"/>
    <p:sldId id="373" r:id="rId42"/>
    <p:sldId id="1225" r:id="rId43"/>
    <p:sldId id="374" r:id="rId44"/>
    <p:sldId id="372" r:id="rId45"/>
    <p:sldId id="1262" r:id="rId46"/>
    <p:sldId id="337" r:id="rId47"/>
    <p:sldId id="338" r:id="rId48"/>
    <p:sldId id="339" r:id="rId49"/>
    <p:sldId id="332" r:id="rId50"/>
    <p:sldId id="622" r:id="rId51"/>
    <p:sldId id="1263" r:id="rId52"/>
    <p:sldId id="1232" r:id="rId53"/>
    <p:sldId id="651" r:id="rId54"/>
    <p:sldId id="540" r:id="rId55"/>
    <p:sldId id="560" r:id="rId56"/>
    <p:sldId id="623" r:id="rId57"/>
    <p:sldId id="561" r:id="rId58"/>
    <p:sldId id="336" r:id="rId59"/>
    <p:sldId id="624" r:id="rId60"/>
    <p:sldId id="554" r:id="rId61"/>
    <p:sldId id="625" r:id="rId62"/>
    <p:sldId id="555" r:id="rId63"/>
    <p:sldId id="626" r:id="rId64"/>
    <p:sldId id="551" r:id="rId65"/>
    <p:sldId id="356" r:id="rId66"/>
    <p:sldId id="1265" r:id="rId67"/>
    <p:sldId id="360" r:id="rId68"/>
    <p:sldId id="361" r:id="rId69"/>
    <p:sldId id="362" r:id="rId70"/>
    <p:sldId id="1267" r:id="rId71"/>
    <p:sldId id="1268" r:id="rId72"/>
    <p:sldId id="1269" r:id="rId73"/>
    <p:sldId id="1270" r:id="rId74"/>
    <p:sldId id="280" r:id="rId75"/>
    <p:sldId id="1247" r:id="rId76"/>
    <p:sldId id="312" r:id="rId77"/>
    <p:sldId id="319" r:id="rId78"/>
    <p:sldId id="754" r:id="rId79"/>
    <p:sldId id="1233" r:id="rId80"/>
    <p:sldId id="314" r:id="rId81"/>
    <p:sldId id="764" r:id="rId82"/>
    <p:sldId id="1234" r:id="rId83"/>
    <p:sldId id="755" r:id="rId84"/>
    <p:sldId id="598" r:id="rId85"/>
    <p:sldId id="390" r:id="rId86"/>
    <p:sldId id="758" r:id="rId87"/>
    <p:sldId id="759" r:id="rId88"/>
    <p:sldId id="760" r:id="rId89"/>
    <p:sldId id="318" r:id="rId90"/>
    <p:sldId id="308" r:id="rId91"/>
    <p:sldId id="1248" r:id="rId92"/>
    <p:sldId id="1235" r:id="rId93"/>
    <p:sldId id="1238" r:id="rId94"/>
    <p:sldId id="1249" r:id="rId95"/>
    <p:sldId id="1239" r:id="rId96"/>
    <p:sldId id="279" r:id="rId97"/>
    <p:sldId id="303" r:id="rId98"/>
    <p:sldId id="304" r:id="rId99"/>
    <p:sldId id="305" r:id="rId100"/>
    <p:sldId id="311" r:id="rId101"/>
    <p:sldId id="320" r:id="rId102"/>
    <p:sldId id="307" r:id="rId103"/>
    <p:sldId id="1246" r:id="rId104"/>
    <p:sldId id="1251" r:id="rId105"/>
    <p:sldId id="1261" r:id="rId106"/>
    <p:sldId id="321" r:id="rId107"/>
    <p:sldId id="326" r:id="rId108"/>
    <p:sldId id="1252" r:id="rId109"/>
    <p:sldId id="1253" r:id="rId110"/>
    <p:sldId id="1254" r:id="rId111"/>
    <p:sldId id="1255" r:id="rId112"/>
    <p:sldId id="323" r:id="rId113"/>
    <p:sldId id="324" r:id="rId114"/>
    <p:sldId id="1258" r:id="rId115"/>
    <p:sldId id="1259" r:id="rId116"/>
    <p:sldId id="1260" r:id="rId117"/>
    <p:sldId id="322" r:id="rId1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0" autoAdjust="0"/>
    <p:restoredTop sz="90929"/>
  </p:normalViewPr>
  <p:slideViewPr>
    <p:cSldViewPr>
      <p:cViewPr varScale="1">
        <p:scale>
          <a:sx n="89" d="100"/>
          <a:sy n="89" d="100"/>
        </p:scale>
        <p:origin x="6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951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65306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29D2C0-5E24-8C90-AEE7-8071F8BA2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B28D2-C7BD-471A-9884-CADFD752E7A4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A2878F6-A80B-8CDB-D4DD-3C659A95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23A3D21-3730-09DE-A0C7-A967CE3D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69514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8677CB-0406-8708-4730-C3DEC7AE7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E1C3-3E19-4015-91EB-4B133B534686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5679FC3E-7AE2-D80B-AB2E-CCE26C1AB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E16FAC9E-1B04-12A5-97E6-06F66F2D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EC354D-66D2-BBD3-3A0F-017350BA4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8CF36-7046-43A8-A093-3D686BE2975E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F1CE72E-DFFB-F60C-C394-666807721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E7515C9-9685-0344-9264-7806A17C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56DD3E-93D2-C2C9-0362-55D9079E0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91FFF-2566-4F68-BB4A-D1F61FB03AE0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EC9A62C2-B65D-F39B-2453-43FA47DEA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ECACFAE-57B5-AAF8-62EB-871D755C1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4AD7E7-711E-1BB8-2C39-747802F21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45F9D-5627-4227-8582-3798C06282AA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87E15676-107F-E9F8-80DB-103DB2360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3261DE4-A450-A7A5-37FB-B8487704C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A9B0D2-9CA4-EA78-F75D-1DD12FCC8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37E80-26C5-499C-A6DC-9926DCBEAB01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DCF8126-C782-FD62-E625-606D81C4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0728389-89DC-8A67-0BFC-44CF888C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CED5B2-B732-B2AA-B57D-D2D006BCF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BE9D4-843B-4E82-AC21-6B27AECDD690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7C722BE-9B51-0A2E-3C17-9319CDA7A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548C460-ECDB-E0EC-AE18-DAB082347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4B764-2F99-9B88-071B-F34288A76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7C7A3-E138-495B-887C-4DE09EBABFD6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22BE8269-970A-E0C9-F1BF-6D9F45461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4012FE5-E12E-AC3F-8A83-8959B5A7E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F0A3B6-CE94-7D33-C074-B58530CC8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A7AF9-0C2D-4C01-9D16-0E422E0565C9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63A2761-CA79-5E42-98FB-B57E54865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083B324-C599-5268-7DD2-A8C709ED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275635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4F5A2-6B0E-C005-EF0D-101611C5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1D870-976C-4DDD-B3D2-330866A59360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CBAF3230-FC3E-ACC8-BCCD-879D25A7F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6BE34C8-729C-8FAB-26C9-0A80DBC6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0E4148-3DE2-1B99-F8DB-3DBFAEA27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FDDDC-D15F-44E8-989A-9B9C7D1203B1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AEC464B-7296-D348-BE19-279AF5A8B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BD851B1-2BBA-2651-918E-297ED516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227F76-E964-AA87-69FD-8A9575BA0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D472-50B9-448C-855C-1D7B3DB7AE01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3D58174-408D-EE8D-33FD-A930425DF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F43A541-2B9E-30BA-0C13-2F05FE25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79A5FE-137B-7DBF-B91E-243CF901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E0D90-E5AA-4B15-85FB-E301983C33EE}" type="slidenum">
              <a:rPr lang="ru-RU" altLang="ru-RU"/>
              <a:pPr/>
              <a:t>117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E0C5C3FF-B52B-7773-35DA-94C82ED5A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2D00FF8-2D4A-87DE-0670-533B4DD51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74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625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44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226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53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451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D0B74B5-032D-F6EA-BA81-B01CE5378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E7DD55-2461-4C33-B5C8-3E6C7860F59E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207FE87E-D0A9-D720-4AC9-2CCE72D43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>
            <a:extLst>
              <a:ext uri="{FF2B5EF4-FFF2-40B4-BE49-F238E27FC236}">
                <a16:creationId xmlns:a16="http://schemas.microsoft.com/office/drawing/2014/main" id="{33074A78-7B83-8058-83BA-97127D3F7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712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AE9A03-01EE-BDC2-A1D8-BA72C0F3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7BAC50-3314-4AE9-A39B-6EB272327F29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8D45A17C-E851-6FEF-202C-86E6265C6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C594039C-44F2-4A1D-19D5-9D8CDED28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332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582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8D48D34-EAAB-B4C5-D795-A993AF85F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0EFD11-B1CC-46BD-88B8-C16B6F1BE896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B21E6AAF-E64C-F0EF-B393-5FE89CBD5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55A53129-D263-8DF7-B630-084D833F7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858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93C2493-4E19-8B51-4122-30BEC6424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20C90F-BA59-43B0-B1D4-ACDF05130DD3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30723" name="Rectangle 1026">
            <a:extLst>
              <a:ext uri="{FF2B5EF4-FFF2-40B4-BE49-F238E27FC236}">
                <a16:creationId xmlns:a16="http://schemas.microsoft.com/office/drawing/2014/main" id="{AA9029B8-5987-7D00-3218-7488DD06C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>
            <a:extLst>
              <a:ext uri="{FF2B5EF4-FFF2-40B4-BE49-F238E27FC236}">
                <a16:creationId xmlns:a16="http://schemas.microsoft.com/office/drawing/2014/main" id="{C335430E-8C59-4E28-3563-5506B284C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6088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61D2675-FABD-97EC-3DB6-3DB64EFEE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B2ACA5-092C-4832-BC40-1C567FD2D91F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6C3CFED-CD79-6C4E-D487-542954EA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D95C3CF-993E-F5DA-1876-3553AF02F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3526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447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C7A45-BE9C-4043-AB10-5AE523A14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F4B6-7386-41A8-8D68-59B5C121E26D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529FD51E-90BD-47C5-A504-984B15414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FA81B24-6F08-4108-8BFC-4C33F662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4348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C7A45-BE9C-4043-AB10-5AE523A14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F4B6-7386-41A8-8D68-59B5C121E26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529FD51E-90BD-47C5-A504-984B15414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FA81B24-6F08-4108-8BFC-4C33F662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2356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32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33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90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12305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0591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3903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7759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1992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B271F1-DAFD-443A-AFFE-4616FA1EB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6A381-3B78-49BA-BFE3-DF1B67EA5056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46F7163-88FE-43A3-B343-DA33DD580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DC4331C4-6F24-4014-8569-C4E9369CA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530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3338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B271F1-DAFD-443A-AFFE-4616FA1EB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6A381-3B78-49BA-BFE3-DF1B67EA5056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46F7163-88FE-43A3-B343-DA33DD580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DC4331C4-6F24-4014-8569-C4E9369CA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897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6915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C7A45-BE9C-4043-AB10-5AE523A14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F4B6-7386-41A8-8D68-59B5C121E26D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529FD51E-90BD-47C5-A504-984B15414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FA81B24-6F08-4108-8BFC-4C33F662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0621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C7A45-BE9C-4043-AB10-5AE523A14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F4B6-7386-41A8-8D68-59B5C121E26D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529FD51E-90BD-47C5-A504-984B15414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FA81B24-6F08-4108-8BFC-4C33F662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2702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98C06BB-441D-A06E-948C-8D7D80B92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194095-7FB1-4B62-B53C-9190CB667BF9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C893779-73EE-4C01-18D1-BD45DB1E1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1CA4219-98D6-54BE-B4C6-90776CB02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4242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5746113-689B-DD95-9A30-86E3D2B52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BD25A6-1F61-471F-AD5F-9F9BF47395DA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4A90D67-9EF2-CD0B-8182-809BCC7DF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433F420-BC5B-EC70-67DB-A143DF06B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2558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478CD80-0998-3073-3578-2A9FE4135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63D270-7E60-4FD2-A399-CB8D30335F11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A490050-FEA0-876B-139C-EE56BBEA5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A7F322F-7BAD-3075-703C-702CCBF37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1072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014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1457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400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9555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37893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6DCEC1-A359-4AD2-967D-62BED964F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2D34B-A577-4815-B80B-C594DA28DA93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BBB9F59B-5515-4C5F-AB23-481D97C78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55CEF0F6-7292-4CCA-B068-42CFF8513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6453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65721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68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91449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6DCEC1-A359-4AD2-967D-62BED964F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2D34B-A577-4815-B80B-C594DA28DA93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BBB9F59B-5515-4C5F-AB23-481D97C78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55CEF0F6-7292-4CCA-B068-42CFF8513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25155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3995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5331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61895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89942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85607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91676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75593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392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1867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A9EE82-3E06-409B-A87B-7A7A1586F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0063C6-8C0F-4E4C-B351-E15F5DFB4401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C836B3-F342-452F-9EC6-78116B3FF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AD2E510-CA5D-4285-87EA-61AEDEE36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94522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7AAE579-219E-42A5-903C-E9A54A8B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C8D336-11D0-4720-B66E-3F6111ED2737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55BC2EE8-F977-40D6-98F0-8BF289EE4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72EC7C2C-124B-4838-A201-1886BF21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78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7579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AEBF0AB-E3E0-4A0E-A024-8283CC706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5285A-28BE-41F6-BEB8-C3748649134F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5856BB4-194A-4D6D-8080-299C8E9EF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89493FE-3E4A-45AC-A945-18148095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>
                <a:latin typeface="Times New Roman" panose="02020603050405020304" pitchFamily="18" charset="0"/>
              </a:rPr>
              <a:t>кликанья</a:t>
            </a:r>
            <a:r>
              <a:rPr lang="ru-RU" altLang="ru-RU" dirty="0">
                <a:latin typeface="Times New Roman" panose="02020603050405020304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7938D1-2AD4-4F92-BE75-0248C3EA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E4B8AC-6799-43D7-BC53-30793F30436B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32771" name="Rectangle 3074">
            <a:extLst>
              <a:ext uri="{FF2B5EF4-FFF2-40B4-BE49-F238E27FC236}">
                <a16:creationId xmlns:a16="http://schemas.microsoft.com/office/drawing/2014/main" id="{3EEFCEC2-3379-4CA1-89B2-74F2D8C6D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075">
            <a:extLst>
              <a:ext uri="{FF2B5EF4-FFF2-40B4-BE49-F238E27FC236}">
                <a16:creationId xmlns:a16="http://schemas.microsoft.com/office/drawing/2014/main" id="{E34DC7A3-44DB-4A08-8EB4-9DCB9DF7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BC3A31F-C6F5-4B94-800E-25FD2EA7C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C1008-095B-4355-AAF3-870338930DB4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151EC9-84FB-430E-A3DF-9B525E7E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8D8EE2-53C7-4DC5-9368-41395D6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656750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4C6BF57-3CC1-4F65-B17D-DDEFEC727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D4D19D-8B56-445B-93AA-A0EF472221C0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690FC92-DBE5-4AF6-96B7-257236619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BE6CC5E-3D53-4F07-A742-71D6317D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5ECC85D-5FF7-464D-8292-B9ED1CC85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9EA189-C3B5-4AEB-B4AB-BAEC61F2EE3D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58ECCFBC-5FC1-46C7-AE6B-049D3AF29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8702E67E-1F69-4E0C-B40A-6019312EC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2E5718-E649-4083-87CF-71EF6A45E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6AEF00-EABE-4B7E-AC79-62ECA50A5B4E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169F7B7-F230-496E-9912-A3AFC6D56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074C4A-B2EA-49C7-8DFB-4ECEDAC6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30E01C7-1EAA-411B-9198-6E1F2FC10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5BA97-26FD-4162-B509-63DD389FE9F6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E51D6F1-F3DE-4A5B-8248-427601B56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2DEB86-B9DB-422C-BD9D-84013EC0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6FEF107-7E92-80C6-599A-6F296AE9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548C8-D048-4A42-BA0F-D8B86B391D7A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42B9AC-2C38-8920-1AF2-9BFCCD51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73DB08-38B4-2E31-4313-D7F90AD0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5525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586C148-B915-B481-3152-456D58F8D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F2B9B8-1DBB-4CA2-8930-308F4B1842AD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22D8FA6-7DD7-1E6D-387E-49843BE54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FE60C91-CB42-377D-E757-CCC9BD1F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917308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C0E9DD-0CBE-F753-A3C5-6618BDA60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8155-A57C-45D8-ADAD-5248A61F58FA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D1DC06-4BBE-66AD-04D5-48D0CD439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64E64F7-6FED-C750-E4B7-276CBCE9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8222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5E601C-4C3E-7983-FD2C-50C9A610F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DA0AD-BD1D-4D12-8215-8188F1D1EE21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2B0815CB-6AA0-E928-13A4-EE286CCA3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8EAE0DBA-B5A6-1A30-672E-0543EFFB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D410D1-8CB4-0826-2538-9C9F96D7B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C0687-DCBD-4FDE-8754-C256CDEAD1BC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1AF0A8A-23E6-32D0-616C-63DB6C13C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E0F7834-3FEF-296F-B425-B349CBCC2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F48466-B72E-90DC-43AB-7C5AD8B5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2CD35-7093-4486-80E9-BF959B7A4C0A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1BFE3E3-5295-907E-42C3-E8DF5EC8F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5E3D08E-0046-3DB2-3D49-B78D3D25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F4BB12-5E7E-F940-E999-549C96039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9FB44-3596-4FB5-8EC3-66E29E759057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075B203-4220-83D4-DF74-FF4A8AA49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8F5DABD-1961-80E4-C808-C61E17126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7C01BD-BE06-2B22-7F20-43956075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D2096-1BEB-4BBC-9B1D-A805BE9D3848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25827F91-6AA6-4937-D64E-8E6B836FE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66569F5-5232-D552-E854-344E6C277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6961AD-797D-1E92-7536-D29DD1E6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FDE5D-78B1-4B16-BC26-70C4FE27ED21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093BFAA0-9F28-24E0-B8D3-E953EC00F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A826CFC9-B103-0402-995A-6382DD389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0720D-15D0-2818-4E36-79A4D9D41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ABF5-E5D4-4462-888F-7161278ACF51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509D1C-53B7-F148-FD8A-0FE44469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5DB081-7D42-238D-7C8B-5160661B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3DEEC5-D713-7480-746C-9775B377B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5BF8-353F-4353-B663-2E0870C021F8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7730E01A-7389-A42C-9ED6-25644FDC6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2289B54-6D22-0664-D028-359F9751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6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6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14.11.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5432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Задачи на нахождение геометрических мест точек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33265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данной окружности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найдите ГМ середин хорд данной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B1E00-063B-88FA-120D-E299BC57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72816"/>
            <a:ext cx="2830725" cy="283072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86EA07C-557B-75C0-A149-4D8A7DDA5CAD}"/>
              </a:ext>
            </a:extLst>
          </p:cNvPr>
          <p:cNvGrpSpPr/>
          <p:nvPr/>
        </p:nvGrpSpPr>
        <p:grpSpPr>
          <a:xfrm>
            <a:off x="380999" y="1772815"/>
            <a:ext cx="8763001" cy="4368682"/>
            <a:chOff x="380999" y="1772815"/>
            <a:chExt cx="8763001" cy="436868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917B60B-773F-35D7-567F-E61AA73D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1772815"/>
              <a:ext cx="2830725" cy="2830725"/>
            </a:xfrm>
            <a:prstGeom prst="rect">
              <a:avLst/>
            </a:prstGeom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332D144-6312-61A7-2182-BEA6394FB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9" y="4941168"/>
              <a:ext cx="87630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если длина хорды меньше диаметра окружности, то окружность; если хорда является диаметром, то центр данной окружности.</a:t>
              </a:r>
              <a:endParaRPr lang="ru-RU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D028600-FFBD-1D00-FE5C-4D71D750C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2535B27-D5BA-0474-0E58-5E9D42F8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касательную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90684CC1-46DD-C964-0DFD-A7BC5FA9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A2B21014-9381-FEFB-589E-4A0C61A957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C9C3305C-69E7-E421-71E3-66B00EC90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1E910429-0244-9EF4-E195-BBE7D98D5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FD641433-98D4-99BD-EF8C-5F699F795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 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ABCE1E93-76E2-0E39-7CEF-A3257F81D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касательные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CCF2C7E0-5041-8FF9-B293-F14B4E29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E43BE209-EEC6-868C-6FFC-99FCBE33EB8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820F6577-5A4D-1B3A-D20F-8259B21DF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E4C55263-78A0-70AF-D888-2E5804F97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3A4F0AF-84D6-73CA-95DD-666225BF8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8D5C6F6-F704-53CB-64A3-13F79EE1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Что будет происходить с эллипсом, если </a:t>
            </a:r>
            <a:r>
              <a:rPr lang="ru-RU" altLang="ru-RU" sz="3200"/>
              <a:t>константа </a:t>
            </a:r>
            <a:r>
              <a:rPr lang="en-US" altLang="ru-RU" sz="3200" i="1"/>
              <a:t>c </a:t>
            </a:r>
            <a:r>
              <a:rPr lang="ru-RU" altLang="ru-RU" sz="3200"/>
              <a:t>не изменяется, а </a:t>
            </a:r>
            <a:r>
              <a:rPr lang="ru-RU" altLang="ru-RU" sz="3200">
                <a:cs typeface="Times New Roman" panose="02020603050405020304" pitchFamily="18" charset="0"/>
              </a:rPr>
              <a:t>фокусы: а) 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536B8B79-6121-7A2D-9112-7954725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D6EE11D5-AD68-AAE7-381E-BF1A5CEB33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03725"/>
            <a:chOff x="432" y="1392"/>
            <a:chExt cx="5088" cy="2774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775C275A-92D7-A7E7-E828-956FBC5E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Эллипс приближается к окружности</a:t>
              </a:r>
              <a:r>
                <a:rPr lang="en-US" altLang="ru-RU"/>
                <a:t> </a:t>
              </a:r>
              <a:r>
                <a:rPr lang="ru-RU" altLang="ru-RU"/>
                <a:t>радиуса </a:t>
              </a:r>
              <a:r>
                <a:rPr lang="en-US" altLang="ru-RU" i="1"/>
                <a:t>c</a:t>
              </a:r>
              <a:r>
                <a:rPr lang="en-US" altLang="ru-RU"/>
                <a:t>/2</a:t>
              </a:r>
              <a:r>
                <a:rPr lang="ru-RU" altLang="ru-RU"/>
                <a:t>; б) эллипс приближается к отрезку длины </a:t>
              </a:r>
              <a:r>
                <a:rPr lang="en-US" altLang="ru-RU" i="1"/>
                <a:t>c</a:t>
              </a:r>
              <a:r>
                <a:rPr lang="ru-RU" altLang="ru-RU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F720D30A-504C-4426-98DE-36958F19B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33F05FAC-5E30-1B68-CB01-C51BED4BF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852C4952-3FCA-CA92-51FE-84606B67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/>
              <a:t>в</a:t>
            </a:r>
            <a:r>
              <a:rPr lang="ru-RU" altLang="ru-RU" sz="2000">
                <a:cs typeface="Times New Roman" panose="02020603050405020304" pitchFamily="18" charset="0"/>
              </a:rPr>
              <a:t> форм</a:t>
            </a:r>
            <a:r>
              <a:rPr lang="ru-RU" altLang="ru-RU" sz="2000"/>
              <a:t>е круга</a:t>
            </a:r>
            <a:r>
              <a:rPr lang="ru-RU" altLang="ru-RU" sz="2000">
                <a:cs typeface="Times New Roman" panose="02020603050405020304" pitchFamily="18" charset="0"/>
              </a:rPr>
              <a:t> и отметим </a:t>
            </a:r>
            <a:r>
              <a:rPr lang="ru-RU" altLang="ru-RU" sz="2000"/>
              <a:t>внутри него точку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/>
              <a:t>, отличную от центра.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68A171FB-6918-E0B2-BDEB-DC7F584F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72A45FFA-9B07-A8B8-512B-E3A956EE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границы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ACF3F269-DFBC-A11E-BE6C-8E5AB6D0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DC3FD936-5472-543D-7C98-37B93A6D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Чем больше будет линий сгибов тем больше г</a:t>
            </a:r>
            <a:r>
              <a:rPr lang="ru-RU" altLang="ru-RU" sz="20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/>
              <a:t>приближаться к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0000" name="Picture 16">
            <a:extLst>
              <a:ext uri="{FF2B5EF4-FFF2-40B4-BE49-F238E27FC236}">
                <a16:creationId xmlns:a16="http://schemas.microsoft.com/office/drawing/2014/main" id="{3992EDBD-875C-0265-6A0C-F17B3A39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>
            <a:extLst>
              <a:ext uri="{FF2B5EF4-FFF2-40B4-BE49-F238E27FC236}">
                <a16:creationId xmlns:a16="http://schemas.microsoft.com/office/drawing/2014/main" id="{6713B613-296D-15F2-E078-40F01E6C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2" name="Picture 18">
            <a:extLst>
              <a:ext uri="{FF2B5EF4-FFF2-40B4-BE49-F238E27FC236}">
                <a16:creationId xmlns:a16="http://schemas.microsoft.com/office/drawing/2014/main" id="{C15CD1B3-E5CC-E2BB-178E-C2D45A58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3" name="Picture 19">
            <a:extLst>
              <a:ext uri="{FF2B5EF4-FFF2-40B4-BE49-F238E27FC236}">
                <a16:creationId xmlns:a16="http://schemas.microsoft.com/office/drawing/2014/main" id="{7A98E13F-00B8-D36F-3176-9EE7A4C0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4" name="Picture 20">
            <a:extLst>
              <a:ext uri="{FF2B5EF4-FFF2-40B4-BE49-F238E27FC236}">
                <a16:creationId xmlns:a16="http://schemas.microsoft.com/office/drawing/2014/main" id="{8B7413AA-61F1-5911-1AB3-A1A9F49A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6877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20FF1D5A-EB79-873D-2B54-B2272A7F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Изобразите ГМТ, модуль разности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равен 2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4093" name="Picture 13">
            <a:extLst>
              <a:ext uri="{FF2B5EF4-FFF2-40B4-BE49-F238E27FC236}">
                <a16:creationId xmlns:a16="http://schemas.microsoft.com/office/drawing/2014/main" id="{3578D637-F4ED-D262-7439-90C5DF0E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4" name="Picture 14">
            <a:extLst>
              <a:ext uri="{FF2B5EF4-FFF2-40B4-BE49-F238E27FC236}">
                <a16:creationId xmlns:a16="http://schemas.microsoft.com/office/drawing/2014/main" id="{F201858E-9349-60AF-4388-CFD83A5A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5" name="Picture 15">
            <a:extLst>
              <a:ext uri="{FF2B5EF4-FFF2-40B4-BE49-F238E27FC236}">
                <a16:creationId xmlns:a16="http://schemas.microsoft.com/office/drawing/2014/main" id="{A676CE5B-7C8F-250D-AB19-5286F1E4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67000"/>
            <a:ext cx="44561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6" name="Picture 16">
            <a:extLst>
              <a:ext uri="{FF2B5EF4-FFF2-40B4-BE49-F238E27FC236}">
                <a16:creationId xmlns:a16="http://schemas.microsoft.com/office/drawing/2014/main" id="{68FDE1EA-17E1-6D03-7886-C02EE5B74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7" name="Picture 17">
            <a:extLst>
              <a:ext uri="{FF2B5EF4-FFF2-40B4-BE49-F238E27FC236}">
                <a16:creationId xmlns:a16="http://schemas.microsoft.com/office/drawing/2014/main" id="{9BB753C2-61C5-87F2-7BBE-669FF5EE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667000"/>
            <a:ext cx="44783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4F5E37F4-CEDA-AF07-A97A-3727FB7B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0" name="Picture 20">
            <a:extLst>
              <a:ext uri="{FF2B5EF4-FFF2-40B4-BE49-F238E27FC236}">
                <a16:creationId xmlns:a16="http://schemas.microsoft.com/office/drawing/2014/main" id="{10826D1E-4812-E38D-4EC4-8C1FB716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667000"/>
            <a:ext cx="44465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A3A938C-6643-4420-4AA1-12F564C42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Можно использовать программу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ABBBE-75E0-C5D7-277F-5D5CA903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6464741" cy="56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00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025C54B-957A-6A72-D55C-59BC7B6B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Определение гиперболы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241C50A-8E01-F886-FE31-AE1AEFF5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 разность расстояний от которых до двух заданных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гиперболой.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гиперболы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76132" name="Text Box 4">
            <a:extLst>
              <a:ext uri="{FF2B5EF4-FFF2-40B4-BE49-F238E27FC236}">
                <a16:creationId xmlns:a16="http://schemas.microsoft.com/office/drawing/2014/main" id="{0D9C91CE-2781-F409-B45C-B96F7536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Таким образом, для точек </a:t>
            </a:r>
            <a:r>
              <a:rPr lang="ru-RU" altLang="ru-RU" i="1">
                <a:cs typeface="Times New Roman" panose="02020603050405020304" pitchFamily="18" charset="0"/>
              </a:rPr>
              <a:t>А </a:t>
            </a:r>
            <a:r>
              <a:rPr lang="ru-RU" altLang="ru-RU">
                <a:cs typeface="Times New Roman" panose="02020603050405020304" pitchFamily="18" charset="0"/>
              </a:rPr>
              <a:t>гиперболы с фокусами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выполняется одно из равенств: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-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</a:t>
            </a:r>
            <a:r>
              <a:rPr lang="ru-RU" altLang="ru-RU" i="1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–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=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 где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 - некоторый заданный отрезок. </a:t>
            </a:r>
          </a:p>
        </p:txBody>
      </p:sp>
      <p:pic>
        <p:nvPicPr>
          <p:cNvPr id="176133" name="Picture 5">
            <a:extLst>
              <a:ext uri="{FF2B5EF4-FFF2-40B4-BE49-F238E27FC236}">
                <a16:creationId xmlns:a16="http://schemas.microsoft.com/office/drawing/2014/main" id="{97AA47AE-762A-2DE4-38EE-A3465F8B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0BD0D7C-0417-EF2C-8E0C-CE3C9D891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гиперболу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9DEA6BF9-2FB3-F442-38B2-9D2C2CED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F6FD5B1A-4CED-759A-800B-3AB98815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4448D0A0-57B7-9DDA-87D7-ABFB90331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3EC4895F-AE3E-9277-71D3-2F797E86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точек</a:t>
            </a:r>
            <a:r>
              <a:rPr lang="ru-RU" altLang="ru-RU" sz="3200"/>
              <a:t> </a:t>
            </a:r>
            <a:r>
              <a:rPr lang="en-US" altLang="ru-RU" sz="3200" i="1"/>
              <a:t>A</a:t>
            </a:r>
            <a:r>
              <a:rPr lang="ru-RU" altLang="ru-RU" sz="3200">
                <a:cs typeface="Times New Roman" panose="02020603050405020304" pitchFamily="18" charset="0"/>
              </a:rPr>
              <a:t>, для которых разность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расстояний до двух заданных точек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,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: а) </a:t>
            </a:r>
            <a:r>
              <a:rPr lang="ru-RU" altLang="ru-RU" sz="3200"/>
              <a:t>бол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; б) </a:t>
            </a:r>
            <a:r>
              <a:rPr lang="ru-RU" altLang="ru-RU" sz="3200"/>
              <a:t>мен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B286DC28-8198-2340-3C31-A80534D0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3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7" name="Group 5">
            <a:extLst>
              <a:ext uri="{FF2B5EF4-FFF2-40B4-BE49-F238E27FC236}">
                <a16:creationId xmlns:a16="http://schemas.microsoft.com/office/drawing/2014/main" id="{90C41600-76F1-63B3-C02A-60D5C7C3531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8229600" cy="3429000"/>
            <a:chOff x="480" y="1632"/>
            <a:chExt cx="5184" cy="2160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DBA9D71D-614D-58CA-6092-5185B54FD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Точки </a:t>
              </a:r>
              <a:r>
                <a:rPr lang="en-US" altLang="ru-RU" i="1"/>
                <a:t> A’</a:t>
              </a:r>
              <a:r>
                <a:rPr lang="ru-RU" altLang="ru-RU"/>
                <a:t>, расположенные внутри ветви гиперболы;</a:t>
              </a:r>
            </a:p>
          </p:txBody>
        </p:sp>
        <p:pic>
          <p:nvPicPr>
            <p:cNvPr id="172039" name="Picture 7">
              <a:extLst>
                <a:ext uri="{FF2B5EF4-FFF2-40B4-BE49-F238E27FC236}">
                  <a16:creationId xmlns:a16="http://schemas.microsoft.com/office/drawing/2014/main" id="{5588B1B3-7C4E-2427-E37D-1EC43C357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32"/>
              <a:ext cx="329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40" name="Group 8">
            <a:extLst>
              <a:ext uri="{FF2B5EF4-FFF2-40B4-BE49-F238E27FC236}">
                <a16:creationId xmlns:a16="http://schemas.microsoft.com/office/drawing/2014/main" id="{03EE7C6D-33CB-D9CC-F3AA-B6ADF683DEA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14600"/>
            <a:ext cx="7315200" cy="3962400"/>
            <a:chOff x="1104" y="1584"/>
            <a:chExt cx="4608" cy="2496"/>
          </a:xfrm>
        </p:grpSpPr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B4112B8C-0CF3-6333-6D4C-0BE48A435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792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точки</a:t>
              </a:r>
              <a:r>
                <a:rPr lang="en-US" altLang="ru-RU"/>
                <a:t> </a:t>
              </a:r>
              <a:r>
                <a:rPr lang="en-US" altLang="ru-RU" i="1"/>
                <a:t>A”</a:t>
              </a:r>
              <a:r>
                <a:rPr lang="ru-RU" altLang="ru-RU"/>
                <a:t>, расположенные вне ветви гиперболы.</a:t>
              </a:r>
            </a:p>
          </p:txBody>
        </p:sp>
        <p:pic>
          <p:nvPicPr>
            <p:cNvPr id="172042" name="Picture 10">
              <a:extLst>
                <a:ext uri="{FF2B5EF4-FFF2-40B4-BE49-F238E27FC236}">
                  <a16:creationId xmlns:a16="http://schemas.microsoft.com/office/drawing/2014/main" id="{E408EA55-9784-D314-885A-5FB231BA0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368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39096AAD-9188-3EE8-FC44-1FBF5F71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>
            <a:extLst>
              <a:ext uri="{FF2B5EF4-FFF2-40B4-BE49-F238E27FC236}">
                <a16:creationId xmlns:a16="http://schemas.microsoft.com/office/drawing/2014/main" id="{B77A76B8-9523-1681-D19C-110030E1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Прямая, проходящая через точку </a:t>
            </a:r>
            <a:r>
              <a:rPr lang="ru-RU" altLang="ru-RU" i="1">
                <a:cs typeface="Times New Roman" panose="02020603050405020304" pitchFamily="18" charset="0"/>
              </a:rPr>
              <a:t>А </a:t>
            </a:r>
            <a:r>
              <a:rPr lang="ru-RU" altLang="ru-RU">
                <a:cs typeface="Times New Roman" panose="02020603050405020304" pitchFamily="18" charset="0"/>
              </a:rPr>
              <a:t>гиперболы, остальные точки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ru-RU" altLang="ru-RU">
                <a:cs typeface="Times New Roman" panose="02020603050405020304" pitchFamily="18" charset="0"/>
              </a:rPr>
              <a:t> которой лежат во внешней области, т. е. удовлетворяют неравенству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–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&lt;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к гиперболе.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Точка 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>
                <a:cs typeface="Times New Roman" panose="02020603050405020304" pitchFamily="18" charset="0"/>
              </a:rPr>
              <a:t>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 </a:t>
            </a:r>
          </a:p>
        </p:txBody>
      </p:sp>
      <p:pic>
        <p:nvPicPr>
          <p:cNvPr id="139287" name="Picture 2071">
            <a:extLst>
              <a:ext uri="{FF2B5EF4-FFF2-40B4-BE49-F238E27FC236}">
                <a16:creationId xmlns:a16="http://schemas.microsoft.com/office/drawing/2014/main" id="{AFFC0027-B091-9CD2-AC95-01A30F2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6877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9" name="Group 2073">
            <a:extLst>
              <a:ext uri="{FF2B5EF4-FFF2-40B4-BE49-F238E27FC236}">
                <a16:creationId xmlns:a16="http://schemas.microsoft.com/office/drawing/2014/main" id="{A0408073-4DF4-9E6E-E641-CA0494AEED4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8610600" cy="4083050"/>
            <a:chOff x="192" y="1344"/>
            <a:chExt cx="5424" cy="2572"/>
          </a:xfrm>
        </p:grpSpPr>
        <p:sp>
          <p:nvSpPr>
            <p:cNvPr id="139270" name="Text Box 2054">
              <a:extLst>
                <a:ext uri="{FF2B5EF4-FFF2-40B4-BE49-F238E27FC236}">
                  <a16:creationId xmlns:a16="http://schemas.microsoft.com/office/drawing/2014/main" id="{241A7B1A-35B4-D17E-A850-EBB9AC243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4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b="1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ru-RU" altLang="ru-RU" i="1">
                  <a:cs typeface="Times New Roman" panose="02020603050405020304" pitchFamily="18" charset="0"/>
                </a:rPr>
                <a:t>А</a:t>
              </a:r>
              <a:r>
                <a:rPr lang="ru-RU" altLang="ru-RU">
                  <a:cs typeface="Times New Roman" panose="02020603050405020304" pitchFamily="18" charset="0"/>
                </a:rPr>
                <a:t> - точка гиперболы с фокусами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,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 Тогда касательной к гиперболе, проходящей через точку </a:t>
              </a:r>
              <a:r>
                <a:rPr lang="en-US" altLang="ru-RU" i="1">
                  <a:cs typeface="Times New Roman" panose="02020603050405020304" pitchFamily="18" charset="0"/>
                </a:rPr>
                <a:t>A</a:t>
              </a:r>
              <a:r>
                <a:rPr lang="ru-RU" altLang="ru-RU">
                  <a:cs typeface="Times New Roman" panose="02020603050405020304" pitchFamily="18" charset="0"/>
                </a:rPr>
                <a:t>, является прямая, содержащая биссектрису угла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AF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8" name="Picture 2072">
              <a:extLst>
                <a:ext uri="{FF2B5EF4-FFF2-40B4-BE49-F238E27FC236}">
                  <a16:creationId xmlns:a16="http://schemas.microsoft.com/office/drawing/2014/main" id="{3F5251E1-F99C-AE0F-1F46-FFC71B818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91" name="Group 2075">
            <a:extLst>
              <a:ext uri="{FF2B5EF4-FFF2-40B4-BE49-F238E27FC236}">
                <a16:creationId xmlns:a16="http://schemas.microsoft.com/office/drawing/2014/main" id="{1EAFC0F4-B90E-64D9-B603-FBBA2E75CB0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33600"/>
            <a:ext cx="8610600" cy="4495800"/>
            <a:chOff x="240" y="1344"/>
            <a:chExt cx="5424" cy="2832"/>
          </a:xfrm>
        </p:grpSpPr>
        <p:sp>
          <p:nvSpPr>
            <p:cNvPr id="139273" name="Text Box 2057">
              <a:extLst>
                <a:ext uri="{FF2B5EF4-FFF2-40B4-BE49-F238E27FC236}">
                  <a16:creationId xmlns:a16="http://schemas.microsoft.com/office/drawing/2014/main" id="{9664BFE2-A2A7-FAE8-816E-A303B4277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Проведите доказательство теоремы, используя рисунок.</a:t>
              </a:r>
            </a:p>
          </p:txBody>
        </p:sp>
        <p:pic>
          <p:nvPicPr>
            <p:cNvPr id="139290" name="Picture 2074">
              <a:extLst>
                <a:ext uri="{FF2B5EF4-FFF2-40B4-BE49-F238E27FC236}">
                  <a16:creationId xmlns:a16="http://schemas.microsoft.com/office/drawing/2014/main" id="{F73AA9BB-2F27-C3B2-9740-D6DD7188E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Найдите ГМ центров окружностей, касающихся данной окружности того же радиуса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1B0CC-39E4-3781-C2F0-85DA70A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88840"/>
            <a:ext cx="1944216" cy="194421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5F3CC67-6F0D-7F01-AC53-8E5571B031D5}"/>
              </a:ext>
            </a:extLst>
          </p:cNvPr>
          <p:cNvGrpSpPr/>
          <p:nvPr/>
        </p:nvGrpSpPr>
        <p:grpSpPr>
          <a:xfrm>
            <a:off x="0" y="1091645"/>
            <a:ext cx="9144000" cy="4903801"/>
            <a:chOff x="0" y="1091645"/>
            <a:chExt cx="9144000" cy="490380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48B1168-15D3-3ACD-22D9-07D6B62D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1091645"/>
              <a:ext cx="4705858" cy="3835718"/>
            </a:xfrm>
            <a:prstGeom prst="rect">
              <a:avLst/>
            </a:prstGeom>
          </p:spPr>
        </p:pic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радиусом 2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2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7C7AC5D8-69D8-554E-5A9A-143F94A5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C8CD8B7-D7F1-DE65-A394-5E5BA2B7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один из фокусов гиперболы, то лучи, отразившись от нее, пойдут так, как будто бы они исходят из другого фокуса.</a:t>
            </a:r>
          </a:p>
        </p:txBody>
      </p:sp>
      <p:pic>
        <p:nvPicPr>
          <p:cNvPr id="141325" name="Picture 13">
            <a:extLst>
              <a:ext uri="{FF2B5EF4-FFF2-40B4-BE49-F238E27FC236}">
                <a16:creationId xmlns:a16="http://schemas.microsoft.com/office/drawing/2014/main" id="{A4CA0F47-90E9-792D-52B6-B8CA8E14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CD6928E-ABCB-4137-A6FC-4D21E0E0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CA927139-33B5-BB36-195B-E7C3EAB7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По данному рисунку укажите способ построения касательной, проходящей через точку </a:t>
            </a:r>
            <a:r>
              <a:rPr lang="en-US" altLang="ru-RU" sz="2800" i="1"/>
              <a:t>C</a:t>
            </a:r>
            <a:r>
              <a:rPr lang="ru-RU" altLang="ru-RU" sz="2800" i="1"/>
              <a:t>,</a:t>
            </a:r>
            <a:r>
              <a:rPr lang="ru-RU" altLang="ru-RU" sz="2800"/>
              <a:t> к гиперболе, заданной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и константой </a:t>
            </a:r>
            <a:r>
              <a:rPr lang="en-US" altLang="ru-RU" sz="2800" i="1"/>
              <a:t>c</a:t>
            </a:r>
            <a:r>
              <a:rPr lang="ru-RU" altLang="ru-RU" sz="2800"/>
              <a:t>, с помощью циркуля и линейки.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621F2DFC-369B-271E-76FC-0E0557A4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719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>
            <a:extLst>
              <a:ext uri="{FF2B5EF4-FFF2-40B4-BE49-F238E27FC236}">
                <a16:creationId xmlns:a16="http://schemas.microsoft.com/office/drawing/2014/main" id="{BD596C48-16D3-2DAF-CAE3-52691FAE6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0227" name="Text Box 1027">
            <a:extLst>
              <a:ext uri="{FF2B5EF4-FFF2-40B4-BE49-F238E27FC236}">
                <a16:creationId xmlns:a16="http://schemas.microsoft.com/office/drawing/2014/main" id="{F76E7CA9-C8B1-F5B9-A4A6-94089B34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касательную к гиперболе,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80232" name="Picture 1032">
            <a:extLst>
              <a:ext uri="{FF2B5EF4-FFF2-40B4-BE49-F238E27FC236}">
                <a16:creationId xmlns:a16="http://schemas.microsoft.com/office/drawing/2014/main" id="{B26039E1-9CBC-57F6-8FB1-157DD0E4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234" name="Group 1034">
            <a:extLst>
              <a:ext uri="{FF2B5EF4-FFF2-40B4-BE49-F238E27FC236}">
                <a16:creationId xmlns:a16="http://schemas.microsoft.com/office/drawing/2014/main" id="{87411435-845A-7DDE-8720-BA18B4FD12F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80230" name="Text Box 1030">
              <a:extLst>
                <a:ext uri="{FF2B5EF4-FFF2-40B4-BE49-F238E27FC236}">
                  <a16:creationId xmlns:a16="http://schemas.microsoft.com/office/drawing/2014/main" id="{D0A04C5E-EC44-4CBF-7191-FD6632DF1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0233" name="Picture 1033">
              <a:extLst>
                <a:ext uri="{FF2B5EF4-FFF2-40B4-BE49-F238E27FC236}">
                  <a16:creationId xmlns:a16="http://schemas.microsoft.com/office/drawing/2014/main" id="{9477B48D-42B7-AA69-D118-133C22569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316DA29D-6501-F33E-B802-380FCC456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0D778878-E612-E86B-BECF-3AEB0588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касательные к гиперболе,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82280" name="Picture 8">
            <a:extLst>
              <a:ext uri="{FF2B5EF4-FFF2-40B4-BE49-F238E27FC236}">
                <a16:creationId xmlns:a16="http://schemas.microsoft.com/office/drawing/2014/main" id="{E1ECE138-44D2-41B2-1FEB-8D547A5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282" name="Group 10">
            <a:extLst>
              <a:ext uri="{FF2B5EF4-FFF2-40B4-BE49-F238E27FC236}">
                <a16:creationId xmlns:a16="http://schemas.microsoft.com/office/drawing/2014/main" id="{66A516A8-59EA-C25D-CE69-73144C2CF91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5822950" cy="3109913"/>
            <a:chOff x="528" y="1632"/>
            <a:chExt cx="3668" cy="1959"/>
          </a:xfrm>
        </p:grpSpPr>
        <p:sp>
          <p:nvSpPr>
            <p:cNvPr id="182278" name="Text Box 6">
              <a:extLst>
                <a:ext uri="{FF2B5EF4-FFF2-40B4-BE49-F238E27FC236}">
                  <a16:creationId xmlns:a16="http://schemas.microsoft.com/office/drawing/2014/main" id="{247EA42D-E748-2D13-2895-A880E5C5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82281" name="Picture 9">
              <a:extLst>
                <a:ext uri="{FF2B5EF4-FFF2-40B4-BE49-F238E27FC236}">
                  <a16:creationId xmlns:a16="http://schemas.microsoft.com/office/drawing/2014/main" id="{13BE4C09-21A6-C6D8-90DC-D270534A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5750D50B-EB7C-AB13-A52A-BD652183A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D8ECDAB2-A988-EBB4-1A01-6E0CA366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центров окружностей, касающихся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/>
              <a:t>внешним образом</a:t>
            </a:r>
            <a:r>
              <a:rPr lang="ru-RU" altLang="ru-RU" sz="3200">
                <a:cs typeface="Times New Roman" panose="02020603050405020304" pitchFamily="18" charset="0"/>
              </a:rPr>
              <a:t> двух заданных окружностей.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67944" name="Group 8">
            <a:extLst>
              <a:ext uri="{FF2B5EF4-FFF2-40B4-BE49-F238E27FC236}">
                <a16:creationId xmlns:a16="http://schemas.microsoft.com/office/drawing/2014/main" id="{279FFFC7-B576-3B4D-4245-AD73CCB8B97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7696200" cy="4103688"/>
            <a:chOff x="192" y="1344"/>
            <a:chExt cx="4848" cy="2585"/>
          </a:xfrm>
        </p:grpSpPr>
        <p:sp>
          <p:nvSpPr>
            <p:cNvPr id="167942" name="Text Box 6">
              <a:extLst>
                <a:ext uri="{FF2B5EF4-FFF2-40B4-BE49-F238E27FC236}">
                  <a16:creationId xmlns:a16="http://schemas.microsoft.com/office/drawing/2014/main" id="{9EDB5CB8-80C7-89AF-AC3A-6C884B89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56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Гипербола.</a:t>
              </a:r>
            </a:p>
          </p:txBody>
        </p:sp>
        <p:pic>
          <p:nvPicPr>
            <p:cNvPr id="167943" name="Picture 7">
              <a:extLst>
                <a:ext uri="{FF2B5EF4-FFF2-40B4-BE49-F238E27FC236}">
                  <a16:creationId xmlns:a16="http://schemas.microsoft.com/office/drawing/2014/main" id="{33DB9D3D-4A85-1842-01B3-4697BE541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2221" cy="2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E6D8513-70A0-7F90-B06A-4E898BAA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B597D621-74B5-406F-2965-EFAB7F3D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Что будет происходить с </a:t>
            </a:r>
            <a:r>
              <a:rPr lang="ru-RU" altLang="ru-RU" sz="3200"/>
              <a:t>гиперболой</a:t>
            </a:r>
            <a:r>
              <a:rPr lang="ru-RU" altLang="ru-RU" sz="3200">
                <a:cs typeface="Times New Roman" panose="02020603050405020304" pitchFamily="18" charset="0"/>
              </a:rPr>
              <a:t>, если </a:t>
            </a:r>
            <a:r>
              <a:rPr lang="ru-RU" altLang="ru-RU" sz="3200"/>
              <a:t>константа </a:t>
            </a:r>
            <a:r>
              <a:rPr lang="en-US" altLang="ru-RU" sz="3200" i="1"/>
              <a:t>c </a:t>
            </a:r>
            <a:r>
              <a:rPr lang="ru-RU" altLang="ru-RU" sz="3200"/>
              <a:t>не изменяется, а </a:t>
            </a:r>
            <a:r>
              <a:rPr lang="ru-RU" altLang="ru-RU" sz="3200">
                <a:cs typeface="Times New Roman" panose="02020603050405020304" pitchFamily="18" charset="0"/>
              </a:rPr>
              <a:t>фокусы: а) приближаются друг к другу; б) удаляются друг от друга?</a:t>
            </a:r>
          </a:p>
        </p:txBody>
      </p:sp>
      <p:grpSp>
        <p:nvGrpSpPr>
          <p:cNvPr id="147476" name="Group 20">
            <a:extLst>
              <a:ext uri="{FF2B5EF4-FFF2-40B4-BE49-F238E27FC236}">
                <a16:creationId xmlns:a16="http://schemas.microsoft.com/office/drawing/2014/main" id="{1BCE305E-E437-DDFB-3086-1A44102E677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90800"/>
            <a:ext cx="8077200" cy="4022725"/>
            <a:chOff x="432" y="1632"/>
            <a:chExt cx="5088" cy="2534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8BBC7C2-28E0-7E8B-4F37-7B968E36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гиперболы сжимаются; б) ветви гиперболы расширяются.</a:t>
              </a:r>
            </a:p>
          </p:txBody>
        </p:sp>
        <p:pic>
          <p:nvPicPr>
            <p:cNvPr id="147475" name="Picture 19">
              <a:extLst>
                <a:ext uri="{FF2B5EF4-FFF2-40B4-BE49-F238E27FC236}">
                  <a16:creationId xmlns:a16="http://schemas.microsoft.com/office/drawing/2014/main" id="{2ADCEC41-C3D1-F422-E5E2-64329F009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32"/>
              <a:ext cx="2464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D5A3106-B637-EF6F-F873-B8F1775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D83B1653-0941-6EF0-E818-2833812E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Какой угол образуют касательные, к эллипсу и гиперболе с общими фокусами, проведенные через их общую точку?</a:t>
            </a:r>
          </a:p>
        </p:txBody>
      </p:sp>
      <p:pic>
        <p:nvPicPr>
          <p:cNvPr id="169993" name="Picture 9">
            <a:extLst>
              <a:ext uri="{FF2B5EF4-FFF2-40B4-BE49-F238E27FC236}">
                <a16:creationId xmlns:a16="http://schemas.microsoft.com/office/drawing/2014/main" id="{A1BDAC24-C092-E7EC-7D45-8E10D152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2005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95" name="Group 11">
            <a:extLst>
              <a:ext uri="{FF2B5EF4-FFF2-40B4-BE49-F238E27FC236}">
                <a16:creationId xmlns:a16="http://schemas.microsoft.com/office/drawing/2014/main" id="{802EFFED-3954-514D-21D3-D150BCE5E5C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438400"/>
            <a:ext cx="8077200" cy="4159250"/>
            <a:chOff x="432" y="1536"/>
            <a:chExt cx="5088" cy="2620"/>
          </a:xfrm>
        </p:grpSpPr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487B6A32-A9A0-8553-9F4C-B733EEA1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408"/>
              <a:ext cx="508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Касательная к гиперболе содержит биссектрису угла </a:t>
              </a:r>
              <a:r>
                <a:rPr lang="en-US" altLang="ru-RU" i="1"/>
                <a:t>F</a:t>
              </a:r>
              <a:r>
                <a:rPr lang="en-US" altLang="ru-RU" baseline="-25000"/>
                <a:t>1</a:t>
              </a:r>
              <a:r>
                <a:rPr lang="en-US" altLang="ru-RU" i="1"/>
                <a:t>AF</a:t>
              </a:r>
              <a:r>
                <a:rPr lang="en-US" altLang="ru-RU" baseline="-25000"/>
                <a:t>2</a:t>
              </a:r>
              <a:r>
                <a:rPr lang="en-US" altLang="ru-RU"/>
                <a:t>. </a:t>
              </a:r>
              <a:r>
                <a:rPr lang="ru-RU" altLang="ru-RU"/>
                <a:t>Касательная к эллипсу содержит биссектрису угла </a:t>
              </a:r>
              <a:r>
                <a:rPr lang="en-US" altLang="ru-RU" i="1"/>
                <a:t>F</a:t>
              </a:r>
              <a:r>
                <a:rPr lang="en-US" altLang="ru-RU" baseline="-25000"/>
                <a:t>2</a:t>
              </a:r>
              <a:r>
                <a:rPr lang="en-US" altLang="ru-RU" i="1"/>
                <a:t>AF’</a:t>
              </a:r>
              <a:r>
                <a:rPr lang="ru-RU" altLang="ru-RU"/>
                <a:t>. Следовательно, искомый угол равен 90</a:t>
              </a:r>
              <a:r>
                <a:rPr lang="ru-RU" altLang="ru-RU" baseline="30000"/>
                <a:t>о</a:t>
              </a:r>
              <a:r>
                <a:rPr lang="ru-RU" altLang="ru-RU"/>
                <a:t>.</a:t>
              </a:r>
            </a:p>
          </p:txBody>
        </p:sp>
        <p:pic>
          <p:nvPicPr>
            <p:cNvPr id="169994" name="Picture 10">
              <a:extLst>
                <a:ext uri="{FF2B5EF4-FFF2-40B4-BE49-F238E27FC236}">
                  <a16:creationId xmlns:a16="http://schemas.microsoft.com/office/drawing/2014/main" id="{3E9241D2-32D8-1FB7-C474-0B25F94B2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2646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7CB0D34-5A26-6B53-D9E8-FDC003F2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80F4EBA6-F4F0-9564-464E-B469FC29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Возьмем лист бумаги </a:t>
            </a:r>
            <a:r>
              <a:rPr lang="ru-RU" altLang="ru-RU" sz="2000"/>
              <a:t>прямоугольной формы с вырезанным в нем кругом</a:t>
            </a:r>
            <a:r>
              <a:rPr lang="ru-RU" altLang="ru-RU" sz="2000">
                <a:cs typeface="Times New Roman" panose="02020603050405020304" pitchFamily="18" charset="0"/>
              </a:rPr>
              <a:t>и отметим </a:t>
            </a:r>
            <a:r>
              <a:rPr lang="ru-RU" altLang="ru-RU" sz="2000"/>
              <a:t>на этом листе точку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/>
              <a:t>.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785E89EE-F3C8-2C10-8A19-4F0CD443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F5AE8091-4FF8-1381-12B0-6675D132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на границе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8182" name="Text Box 6">
            <a:extLst>
              <a:ext uri="{FF2B5EF4-FFF2-40B4-BE49-F238E27FC236}">
                <a16:creationId xmlns:a16="http://schemas.microsoft.com/office/drawing/2014/main" id="{69667F31-FA56-93FF-0294-D11A4584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гиперболе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id="{553776FC-E5B8-E059-080E-FABAB10B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</a:t>
            </a:r>
            <a:r>
              <a:rPr lang="ru-RU" altLang="ru-RU" sz="2000"/>
              <a:t>гиперболе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  <a:r>
              <a:rPr lang="ru-RU" altLang="ru-RU" sz="2000"/>
              <a:t>Чем больше будет линий сгибов тем больше г</a:t>
            </a:r>
            <a:r>
              <a:rPr lang="ru-RU" altLang="ru-RU" sz="20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/>
              <a:t>приближаться к</a:t>
            </a:r>
            <a:r>
              <a:rPr lang="ru-RU" altLang="ru-RU" sz="2000">
                <a:cs typeface="Times New Roman" panose="02020603050405020304" pitchFamily="18" charset="0"/>
              </a:rPr>
              <a:t> </a:t>
            </a:r>
            <a:r>
              <a:rPr lang="ru-RU" altLang="ru-RU" sz="2000"/>
              <a:t>ветви гиперболы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8190" name="Picture 14">
            <a:extLst>
              <a:ext uri="{FF2B5EF4-FFF2-40B4-BE49-F238E27FC236}">
                <a16:creationId xmlns:a16="http://schemas.microsoft.com/office/drawing/2014/main" id="{98F4856F-AB25-F7E8-3C81-0571B980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275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4" name="Picture 18">
            <a:extLst>
              <a:ext uri="{FF2B5EF4-FFF2-40B4-BE49-F238E27FC236}">
                <a16:creationId xmlns:a16="http://schemas.microsoft.com/office/drawing/2014/main" id="{67CE61E1-8AD2-7BEC-940A-BAFD599C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7" name="Picture 21">
            <a:extLst>
              <a:ext uri="{FF2B5EF4-FFF2-40B4-BE49-F238E27FC236}">
                <a16:creationId xmlns:a16="http://schemas.microsoft.com/office/drawing/2014/main" id="{C6D59765-F95F-FB5B-3C75-BA00CC42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8" name="Picture 22">
            <a:extLst>
              <a:ext uri="{FF2B5EF4-FFF2-40B4-BE49-F238E27FC236}">
                <a16:creationId xmlns:a16="http://schemas.microsoft.com/office/drawing/2014/main" id="{B5560DCD-3505-8BF1-90AC-CC29B530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99" name="Picture 23">
            <a:extLst>
              <a:ext uri="{FF2B5EF4-FFF2-40B4-BE49-F238E27FC236}">
                <a16:creationId xmlns:a16="http://schemas.microsoft.com/office/drawing/2014/main" id="{517B1928-6180-9912-2756-D10CECB0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102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ГМ центров окружностей радиусом 1, касающихся данной окружности радиусом 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952E6-5485-C759-324C-6CD5A15A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19" y="2076261"/>
            <a:ext cx="2772162" cy="270547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1E6F90-026A-14C5-02AA-D6EAD0CC96C5}"/>
              </a:ext>
            </a:extLst>
          </p:cNvPr>
          <p:cNvGrpSpPr/>
          <p:nvPr/>
        </p:nvGrpSpPr>
        <p:grpSpPr>
          <a:xfrm>
            <a:off x="0" y="1460147"/>
            <a:ext cx="9144000" cy="4535299"/>
            <a:chOff x="0" y="1460147"/>
            <a:chExt cx="9144000" cy="4535299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7222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11406C6-A3AB-DBAA-6F44-6607DBE4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1460147"/>
              <a:ext cx="4968552" cy="393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63536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Найдите ГМ центров окружностей радиусом 2, касающихся данной окружности радиусом 1.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84626-613B-8EBA-5564-388458C3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35" y="2852936"/>
            <a:ext cx="1671525" cy="167152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813EBF6-050D-89DA-C226-295246DE3A39}"/>
              </a:ext>
            </a:extLst>
          </p:cNvPr>
          <p:cNvGrpSpPr/>
          <p:nvPr/>
        </p:nvGrpSpPr>
        <p:grpSpPr>
          <a:xfrm>
            <a:off x="0" y="1628800"/>
            <a:ext cx="9144000" cy="4931526"/>
            <a:chOff x="0" y="1628800"/>
            <a:chExt cx="9144000" cy="4931526"/>
          </a:xfrm>
        </p:grpSpPr>
        <p:sp>
          <p:nvSpPr>
            <p:cNvPr id="3" name="Text Box 7">
              <a:extLst>
                <a:ext uri="{FF2B5EF4-FFF2-40B4-BE49-F238E27FC236}">
                  <a16:creationId xmlns:a16="http://schemas.microsoft.com/office/drawing/2014/main" id="{470955E9-6916-C20B-36D6-AA3FEAAD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37106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две 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кружности с радиусами 1 и 3. 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EB45DC9-0B10-6C11-0066-3FB26CC6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768" y="1628800"/>
              <a:ext cx="5409926" cy="4176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7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085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6. </a:t>
                </a:r>
                <a:r>
                  <a:rPr lang="ru-RU" sz="2800" dirty="0"/>
                  <a:t>Для данных точек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и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B</a:t>
                </a:r>
                <a:r>
                  <a:rPr lang="ru-RU" sz="2800" dirty="0"/>
                  <a:t> изобразите ГМТ </a:t>
                </a:r>
                <a:r>
                  <a:rPr lang="en-US" sz="2800" i="1" dirty="0"/>
                  <a:t>C</a:t>
                </a:r>
                <a:r>
                  <a:rPr lang="ru-RU" sz="2800" dirty="0"/>
                  <a:t>: </a:t>
                </a:r>
              </a:p>
              <a:p>
                <a:pPr indent="34925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085875"/>
              </a:xfrm>
              <a:prstGeom prst="rect">
                <a:avLst/>
              </a:prstGeom>
              <a:blipFill>
                <a:blip r:embed="rId3"/>
                <a:stretch>
                  <a:fillRect t="-6180" b="-15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B40AB-FDFB-4EF4-1E3E-0EE440DF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866462"/>
            <a:ext cx="3713458" cy="371345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EC4FBE2-425E-5FAD-659A-1C140F248CCE}"/>
              </a:ext>
            </a:extLst>
          </p:cNvPr>
          <p:cNvGrpSpPr/>
          <p:nvPr/>
        </p:nvGrpSpPr>
        <p:grpSpPr>
          <a:xfrm>
            <a:off x="685800" y="1875782"/>
            <a:ext cx="6087490" cy="3713458"/>
            <a:chOff x="685800" y="1875782"/>
            <a:chExt cx="6087490" cy="371345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F7CFF1B-62E3-34A2-E6F2-DF84949C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832" y="1875782"/>
              <a:ext cx="3713458" cy="371345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1ADAAB-7187-D401-77A1-71B9D32769CA}"/>
                </a:ext>
              </a:extLst>
            </p:cNvPr>
            <p:cNvSpPr txBox="1"/>
            <p:nvPr/>
          </p:nvSpPr>
          <p:spPr>
            <a:xfrm>
              <a:off x="685800" y="4221088"/>
              <a:ext cx="2013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круг.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7. </a:t>
                </a:r>
                <a:r>
                  <a:rPr lang="ru-RU" sz="2800" dirty="0"/>
                  <a:t>Для данных точек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и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B</a:t>
                </a:r>
                <a:r>
                  <a:rPr lang="ru-RU" sz="2800" dirty="0"/>
                  <a:t> изобразите ГМТ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lang="ru-RU" sz="2800" dirty="0"/>
                  <a:t>: </a:t>
                </a: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и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blipFill>
                <a:blip r:embed="rId3"/>
                <a:stretch>
                  <a:fillRect t="-5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B40AB-FDFB-4EF4-1E3E-0EE440DF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22" y="2132856"/>
            <a:ext cx="3024336" cy="302433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CFCAB5-A6A2-2B98-4CDC-418481C0C139}"/>
              </a:ext>
            </a:extLst>
          </p:cNvPr>
          <p:cNvGrpSpPr/>
          <p:nvPr/>
        </p:nvGrpSpPr>
        <p:grpSpPr>
          <a:xfrm>
            <a:off x="1115616" y="2132856"/>
            <a:ext cx="5191742" cy="3619564"/>
            <a:chOff x="1115616" y="2132856"/>
            <a:chExt cx="5191742" cy="361956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B121A96-8A5F-2E14-3C85-7DE6BC71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3022" y="2132856"/>
              <a:ext cx="3024336" cy="302433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52E8F9-D180-823F-E498-801E1E27F65A}"/>
                </a:ext>
              </a:extLst>
            </p:cNvPr>
            <p:cNvSpPr txBox="1"/>
            <p:nvPr/>
          </p:nvSpPr>
          <p:spPr>
            <a:xfrm>
              <a:off x="1115616" y="5229200"/>
              <a:ext cx="5191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пересечение двух кругов.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8. </a:t>
                </a:r>
                <a:r>
                  <a:rPr lang="ru-RU" sz="2800" dirty="0"/>
                  <a:t>Для данных точек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и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B</a:t>
                </a:r>
                <a:r>
                  <a:rPr lang="ru-RU" sz="2800" dirty="0"/>
                  <a:t> изобразите ГМТ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lang="ru-RU" sz="2800" dirty="0"/>
                  <a:t>: </a:t>
                </a: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и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blipFill>
                <a:blip r:embed="rId3"/>
                <a:stretch>
                  <a:fillRect t="-5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B40AB-FDFB-4EF4-1E3E-0EE440DF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7" y="1960904"/>
            <a:ext cx="3340303" cy="334030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A78AA8-A8DE-F0BF-7787-AD1866FE1C89}"/>
              </a:ext>
            </a:extLst>
          </p:cNvPr>
          <p:cNvGrpSpPr/>
          <p:nvPr/>
        </p:nvGrpSpPr>
        <p:grpSpPr>
          <a:xfrm>
            <a:off x="1535957" y="1945715"/>
            <a:ext cx="5368232" cy="3945786"/>
            <a:chOff x="1535957" y="1945715"/>
            <a:chExt cx="5368232" cy="394578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CCBB8BE-EEA6-A8B2-DB4E-FDA902062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5062" y="1945715"/>
              <a:ext cx="3339127" cy="33391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87CA7C-FFBD-DB63-1B7E-2640D1E25ECA}"/>
                </a:ext>
              </a:extLst>
            </p:cNvPr>
            <p:cNvSpPr txBox="1"/>
            <p:nvPr/>
          </p:nvSpPr>
          <p:spPr>
            <a:xfrm>
              <a:off x="1535957" y="5368281"/>
              <a:ext cx="536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разность двух кругов.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5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9. </a:t>
                </a:r>
                <a:r>
                  <a:rPr lang="ru-RU" sz="2800" dirty="0"/>
                  <a:t>Для данных точек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и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B</a:t>
                </a:r>
                <a:r>
                  <a:rPr lang="ru-RU" sz="2800" dirty="0"/>
                  <a:t> изобразите ГМТ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lang="ru-RU" sz="2800" dirty="0"/>
                  <a:t>: </a:t>
                </a: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или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219565"/>
              </a:xfrm>
              <a:prstGeom prst="rect">
                <a:avLst/>
              </a:prstGeom>
              <a:blipFill>
                <a:blip r:embed="rId3"/>
                <a:stretch>
                  <a:fillRect t="-5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B40AB-FDFB-4EF4-1E3E-0EE440DF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281" y="1990677"/>
            <a:ext cx="3231438" cy="3231438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12BA79-EF77-32FF-B036-01F249E26F80}"/>
              </a:ext>
            </a:extLst>
          </p:cNvPr>
          <p:cNvGrpSpPr/>
          <p:nvPr/>
        </p:nvGrpSpPr>
        <p:grpSpPr>
          <a:xfrm>
            <a:off x="1115616" y="1990678"/>
            <a:ext cx="5184576" cy="3977766"/>
            <a:chOff x="1115616" y="1990678"/>
            <a:chExt cx="5184576" cy="39777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6E3F410-B527-4157-DD65-DDFE48CBD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6280" y="1990678"/>
              <a:ext cx="3231437" cy="323143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FE7E1C-BC14-593C-F11F-DAFB25F93089}"/>
                </a:ext>
              </a:extLst>
            </p:cNvPr>
            <p:cNvSpPr txBox="1"/>
            <p:nvPr/>
          </p:nvSpPr>
          <p:spPr>
            <a:xfrm>
              <a:off x="1115616" y="5445224"/>
              <a:ext cx="5184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объединение двух кругов.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1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10.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Д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ля данных точек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ru-RU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B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расположенных в вершинах правильного треугольника, изобразите ГМТ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US" dirty="0">
                    <a:ea typeface="Calibri" panose="020F0502020204030204" pitchFamily="34" charset="0"/>
                  </a:rPr>
                  <a:t>:</a:t>
                </a:r>
                <a:endParaRPr lang="ru-RU" dirty="0">
                  <a:ea typeface="Calibri" panose="020F0502020204030204" pitchFamily="34" charset="0"/>
                </a:endParaRP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|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blipFill>
                <a:blip r:embed="rId3"/>
                <a:stretch>
                  <a:fillRect l="-1008" t="-4331" r="-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2D620D-40A4-DC2B-208E-A0BA9DFE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282835"/>
            <a:ext cx="3082990" cy="308299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6DC970-49D5-15A2-7231-1F7E1F22D0E9}"/>
              </a:ext>
            </a:extLst>
          </p:cNvPr>
          <p:cNvGrpSpPr/>
          <p:nvPr/>
        </p:nvGrpSpPr>
        <p:grpSpPr>
          <a:xfrm>
            <a:off x="1259632" y="2268517"/>
            <a:ext cx="5400600" cy="3701443"/>
            <a:chOff x="1259632" y="2268517"/>
            <a:chExt cx="5400600" cy="37014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332F1D-1A37-B9AD-B801-1AF5C4FD73B5}"/>
                </a:ext>
              </a:extLst>
            </p:cNvPr>
            <p:cNvSpPr txBox="1"/>
            <p:nvPr/>
          </p:nvSpPr>
          <p:spPr>
            <a:xfrm>
              <a:off x="1259632" y="5446740"/>
              <a:ext cx="540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пересечение трёх кругов.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9A38315-0B2C-D23A-EEBA-812B133C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2636" y="2268517"/>
              <a:ext cx="3092194" cy="3092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11.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Д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ля данных точек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ru-RU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B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расположенных в вершинах правильного треугольника, изобразите ГМТ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:</a:t>
                </a:r>
                <a:endParaRPr lang="ru-RU" dirty="0">
                  <a:effectLst/>
                  <a:ea typeface="Calibri" panose="020F0502020204030204" pitchFamily="34" charset="0"/>
                </a:endParaRP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|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blipFill>
                <a:blip r:embed="rId3"/>
                <a:stretch>
                  <a:fillRect l="-1008" t="-4331" r="-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2D620D-40A4-DC2B-208E-A0BA9DFE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770" y="2182488"/>
            <a:ext cx="3092459" cy="30924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016BBB9-527A-3479-C646-B926A72B40B7}"/>
              </a:ext>
            </a:extLst>
          </p:cNvPr>
          <p:cNvGrpSpPr/>
          <p:nvPr/>
        </p:nvGrpSpPr>
        <p:grpSpPr>
          <a:xfrm>
            <a:off x="1115616" y="2173985"/>
            <a:ext cx="5002612" cy="3092459"/>
            <a:chOff x="1115616" y="2173985"/>
            <a:chExt cx="5002612" cy="30924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AAB6E3-E735-44FB-EC8E-FB8C4DAA86A9}"/>
                </a:ext>
              </a:extLst>
            </p:cNvPr>
            <p:cNvSpPr txBox="1"/>
            <p:nvPr/>
          </p:nvSpPr>
          <p:spPr>
            <a:xfrm>
              <a:off x="1115616" y="4743224"/>
              <a:ext cx="2013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D6B4881-5867-CAF1-6EB9-EAD870B8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5769" y="2173985"/>
              <a:ext cx="3092459" cy="3092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642874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643222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642874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5112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12.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Д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ля данных точек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ru-RU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B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расположенных в вершинах правильного треугольника, изобразите ГМТ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:</a:t>
                </a:r>
                <a:endParaRPr lang="ru-RU" dirty="0">
                  <a:effectLst/>
                  <a:ea typeface="Calibri" panose="020F0502020204030204" pitchFamily="34" charset="0"/>
                </a:endParaRP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| 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или 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blipFill>
                <a:blip r:embed="rId3"/>
                <a:stretch>
                  <a:fillRect l="-1008" t="-4331" r="-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2D620D-40A4-DC2B-208E-A0BA9DFE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54" y="2182488"/>
            <a:ext cx="3083956" cy="308395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73D89E-0017-362D-7BFE-916749A59837}"/>
              </a:ext>
            </a:extLst>
          </p:cNvPr>
          <p:cNvGrpSpPr/>
          <p:nvPr/>
        </p:nvGrpSpPr>
        <p:grpSpPr>
          <a:xfrm>
            <a:off x="1115616" y="2209041"/>
            <a:ext cx="5421993" cy="3057403"/>
            <a:chOff x="1115616" y="2209041"/>
            <a:chExt cx="5421993" cy="30574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AAB6E3-E735-44FB-EC8E-FB8C4DAA86A9}"/>
                </a:ext>
              </a:extLst>
            </p:cNvPr>
            <p:cNvSpPr txBox="1"/>
            <p:nvPr/>
          </p:nvSpPr>
          <p:spPr>
            <a:xfrm>
              <a:off x="1115616" y="4743224"/>
              <a:ext cx="2013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7E86444-1F34-BC3B-61D4-227E0FBB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0206" y="2209041"/>
              <a:ext cx="3057403" cy="3057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13.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Д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ля данных точек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ru-RU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B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dirty="0">
                    <a:effectLst/>
                    <a:ea typeface="Calibri" panose="020F0502020204030204" pitchFamily="34" charset="0"/>
                  </a:rPr>
                  <a:t>, расположенных в вершинах правильного треугольника, изобразите ГМТ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US" dirty="0">
                    <a:effectLst/>
                    <a:ea typeface="Calibri" panose="020F0502020204030204" pitchFamily="34" charset="0"/>
                  </a:rPr>
                  <a:t>:</a:t>
                </a:r>
                <a:endParaRPr lang="ru-RU" dirty="0">
                  <a:effectLst/>
                  <a:ea typeface="Calibri" panose="020F0502020204030204" pitchFamily="34" charset="0"/>
                </a:endParaRPr>
              </a:p>
              <a:p>
                <a:pPr indent="34925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или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𝐵𝐷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или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Text Box 3">
                <a:extLst>
                  <a:ext uri="{FF2B5EF4-FFF2-40B4-BE49-F238E27FC236}">
                    <a16:creationId xmlns:a16="http://schemas.microsoft.com/office/drawing/2014/main" id="{838B6D89-229A-47AA-810E-AB55B3171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3602"/>
                <a:ext cx="9067800" cy="1548886"/>
              </a:xfrm>
              <a:prstGeom prst="rect">
                <a:avLst/>
              </a:prstGeom>
              <a:blipFill>
                <a:blip r:embed="rId3"/>
                <a:stretch>
                  <a:fillRect l="-1008" t="-4331" r="-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2D620D-40A4-DC2B-208E-A0BA9DFE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54" y="2182488"/>
            <a:ext cx="3083956" cy="30839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DAB1E11-AF09-2EA6-CF26-7E5D7FF9BFF0}"/>
              </a:ext>
            </a:extLst>
          </p:cNvPr>
          <p:cNvGrpSpPr/>
          <p:nvPr/>
        </p:nvGrpSpPr>
        <p:grpSpPr>
          <a:xfrm>
            <a:off x="1115616" y="2182488"/>
            <a:ext cx="5904656" cy="3624637"/>
            <a:chOff x="1115616" y="2182488"/>
            <a:chExt cx="5904656" cy="3624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AAB6E3-E735-44FB-EC8E-FB8C4DAA86A9}"/>
                </a:ext>
              </a:extLst>
            </p:cNvPr>
            <p:cNvSpPr txBox="1"/>
            <p:nvPr/>
          </p:nvSpPr>
          <p:spPr>
            <a:xfrm>
              <a:off x="1115616" y="5283905"/>
              <a:ext cx="5904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Ответ: объединение трёх кругов.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1F5E445-E1B0-0CB9-5FBD-F0DFECD9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3654" y="2182488"/>
              <a:ext cx="3083956" cy="3083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8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27">
            <a:extLst>
              <a:ext uri="{FF2B5EF4-FFF2-40B4-BE49-F238E27FC236}">
                <a16:creationId xmlns:a16="http://schemas.microsoft.com/office/drawing/2014/main" id="{7C6A54C4-C83D-0142-71E3-3DEC5E34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Отметьте точки, расположенные в узлах сетки, из которых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виден под углом 90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3556" name="Picture 1032">
            <a:extLst>
              <a:ext uri="{FF2B5EF4-FFF2-40B4-BE49-F238E27FC236}">
                <a16:creationId xmlns:a16="http://schemas.microsoft.com/office/drawing/2014/main" id="{C109EE6B-2C29-467A-9D15-6BEEE2BB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1546" name="Group 1034">
            <a:extLst>
              <a:ext uri="{FF2B5EF4-FFF2-40B4-BE49-F238E27FC236}">
                <a16:creationId xmlns:a16="http://schemas.microsoft.com/office/drawing/2014/main" id="{C8CCE410-2CFC-0422-930F-FAEF986824C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43200"/>
            <a:ext cx="5638800" cy="3322638"/>
            <a:chOff x="288" y="1728"/>
            <a:chExt cx="3552" cy="2093"/>
          </a:xfrm>
        </p:grpSpPr>
        <p:sp>
          <p:nvSpPr>
            <p:cNvPr id="23558" name="Text Box 1030">
              <a:extLst>
                <a:ext uri="{FF2B5EF4-FFF2-40B4-BE49-F238E27FC236}">
                  <a16:creationId xmlns:a16="http://schemas.microsoft.com/office/drawing/2014/main" id="{711FA1F8-B644-067A-73B3-9A6313B03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1033">
              <a:extLst>
                <a:ext uri="{FF2B5EF4-FFF2-40B4-BE49-F238E27FC236}">
                  <a16:creationId xmlns:a16="http://schemas.microsoft.com/office/drawing/2014/main" id="{4B5C1D5F-6B61-44AB-AF17-FCE61CBC4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7618AE1-9E93-8CC0-E761-3B2A32378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86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Углы</a:t>
            </a:r>
          </a:p>
        </p:txBody>
      </p:sp>
    </p:spTree>
    <p:extLst>
      <p:ext uri="{BB962C8B-B14F-4D97-AF65-F5344CB8AC3E}">
        <p14:creationId xmlns:p14="http://schemas.microsoft.com/office/powerpoint/2010/main" val="29453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F415E45-1DC8-A1BE-D010-B82BBACD8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2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Отметьте точки, расположенные в узлах сетки, из которых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виден под углом 90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86F114F0-A3C8-29BC-907F-C057CCDB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3592" name="Group 8">
            <a:extLst>
              <a:ext uri="{FF2B5EF4-FFF2-40B4-BE49-F238E27FC236}">
                <a16:creationId xmlns:a16="http://schemas.microsoft.com/office/drawing/2014/main" id="{6AD75385-28FF-FACD-C80F-CC7E864BD18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14600"/>
            <a:ext cx="5562600" cy="3551238"/>
            <a:chOff x="288" y="1584"/>
            <a:chExt cx="3504" cy="2237"/>
          </a:xfrm>
        </p:grpSpPr>
        <p:sp>
          <p:nvSpPr>
            <p:cNvPr id="25606" name="Text Box 4">
              <a:extLst>
                <a:ext uri="{FF2B5EF4-FFF2-40B4-BE49-F238E27FC236}">
                  <a16:creationId xmlns:a16="http://schemas.microsoft.com/office/drawing/2014/main" id="{59357EE9-29C3-C97B-3D09-DA9217F9C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7">
              <a:extLst>
                <a:ext uri="{FF2B5EF4-FFF2-40B4-BE49-F238E27FC236}">
                  <a16:creationId xmlns:a16="http://schemas.microsoft.com/office/drawing/2014/main" id="{46381E12-5509-236A-80C8-25E915F38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58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7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B2AD7D18-1FF4-7E82-4848-CC45CF1B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3. Отметьте точки, расположенные в узлах сетки, из которых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виден под углом 90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4F88C-D26A-8678-4B1A-804FC563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5640" name="Group 8">
            <a:extLst>
              <a:ext uri="{FF2B5EF4-FFF2-40B4-BE49-F238E27FC236}">
                <a16:creationId xmlns:a16="http://schemas.microsoft.com/office/drawing/2014/main" id="{602DD6E8-317E-6E82-2178-BE515CBEC90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90800"/>
            <a:ext cx="5562600" cy="3475038"/>
            <a:chOff x="288" y="1632"/>
            <a:chExt cx="3504" cy="2189"/>
          </a:xfrm>
        </p:grpSpPr>
        <p:sp>
          <p:nvSpPr>
            <p:cNvPr id="27654" name="Text Box 4">
              <a:extLst>
                <a:ext uri="{FF2B5EF4-FFF2-40B4-BE49-F238E27FC236}">
                  <a16:creationId xmlns:a16="http://schemas.microsoft.com/office/drawing/2014/main" id="{80D8126C-EC4B-B568-6A43-CE8D7F58D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7">
              <a:extLst>
                <a:ext uri="{FF2B5EF4-FFF2-40B4-BE49-F238E27FC236}">
                  <a16:creationId xmlns:a16="http://schemas.microsoft.com/office/drawing/2014/main" id="{7FE60A78-C4F2-BBAA-F09B-1FAA78356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3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35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7">
            <a:extLst>
              <a:ext uri="{FF2B5EF4-FFF2-40B4-BE49-F238E27FC236}">
                <a16:creationId xmlns:a16="http://schemas.microsoft.com/office/drawing/2014/main" id="{961FA934-81CF-B53F-7664-8B9FC244C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4. Отметьте точки, расположенные в узлах сетки, из которых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виден под углом </a:t>
            </a:r>
            <a:r>
              <a:rPr lang="ru-RU" altLang="ru-RU" dirty="0"/>
              <a:t>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700" name="Picture 1030">
            <a:extLst>
              <a:ext uri="{FF2B5EF4-FFF2-40B4-BE49-F238E27FC236}">
                <a16:creationId xmlns:a16="http://schemas.microsoft.com/office/drawing/2014/main" id="{37927638-068C-FB5F-835E-B349DF52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688" name="Group 1032">
            <a:extLst>
              <a:ext uri="{FF2B5EF4-FFF2-40B4-BE49-F238E27FC236}">
                <a16:creationId xmlns:a16="http://schemas.microsoft.com/office/drawing/2014/main" id="{0F375D62-9CF8-78BD-5F61-33940A696CD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90800"/>
            <a:ext cx="5486400" cy="3475038"/>
            <a:chOff x="288" y="1632"/>
            <a:chExt cx="3456" cy="2189"/>
          </a:xfrm>
        </p:grpSpPr>
        <p:sp>
          <p:nvSpPr>
            <p:cNvPr id="29702" name="Text Box 1028">
              <a:extLst>
                <a:ext uri="{FF2B5EF4-FFF2-40B4-BE49-F238E27FC236}">
                  <a16:creationId xmlns:a16="http://schemas.microsoft.com/office/drawing/2014/main" id="{58AC387E-9CF1-FBC0-265C-0FBF62DF8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pic>
          <p:nvPicPr>
            <p:cNvPr id="29703" name="Picture 1031">
              <a:extLst>
                <a:ext uri="{FF2B5EF4-FFF2-40B4-BE49-F238E27FC236}">
                  <a16:creationId xmlns:a16="http://schemas.microsoft.com/office/drawing/2014/main" id="{1C27C906-7D20-0361-649D-4E605D90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63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66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>
            <a:extLst>
              <a:ext uri="{FF2B5EF4-FFF2-40B4-BE49-F238E27FC236}">
                <a16:creationId xmlns:a16="http://schemas.microsoft.com/office/drawing/2014/main" id="{90C54461-02FA-3E23-5096-92ABB781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2000"/>
            <a:ext cx="871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5. Отметьте точки, расположенные в узлах сетки, из которых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виден под углом </a:t>
            </a:r>
            <a:r>
              <a:rPr lang="ru-RU" altLang="ru-RU" dirty="0"/>
              <a:t>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6647FEB4-318B-9AFC-99D3-2CDBFB52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9739" name="Group 11">
            <a:extLst>
              <a:ext uri="{FF2B5EF4-FFF2-40B4-BE49-F238E27FC236}">
                <a16:creationId xmlns:a16="http://schemas.microsoft.com/office/drawing/2014/main" id="{93747127-E76B-ABFC-D6A8-7F86CA16214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2200"/>
            <a:ext cx="5562600" cy="3703638"/>
            <a:chOff x="288" y="1488"/>
            <a:chExt cx="3504" cy="2333"/>
          </a:xfrm>
        </p:grpSpPr>
        <p:sp>
          <p:nvSpPr>
            <p:cNvPr id="31750" name="Text Box 4">
              <a:extLst>
                <a:ext uri="{FF2B5EF4-FFF2-40B4-BE49-F238E27FC236}">
                  <a16:creationId xmlns:a16="http://schemas.microsoft.com/office/drawing/2014/main" id="{A5A6B736-6FC4-A8DD-43FB-2B4089191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6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endParaRPr lang="ru-RU" altLang="ru-RU">
                <a:cs typeface="Times New Roman" panose="02020603050405020304" pitchFamily="18" charset="0"/>
              </a:endParaRPr>
            </a:p>
          </p:txBody>
        </p:sp>
        <p:pic>
          <p:nvPicPr>
            <p:cNvPr id="31751" name="Picture 10">
              <a:extLst>
                <a:ext uri="{FF2B5EF4-FFF2-40B4-BE49-F238E27FC236}">
                  <a16:creationId xmlns:a16="http://schemas.microsoft.com/office/drawing/2014/main" id="{E13698CE-81C8-B719-EDF4-B93A55DB1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88"/>
              <a:ext cx="1968" cy="1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05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60483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Серединным перпендикуляром </a:t>
            </a:r>
            <a:r>
              <a:rPr lang="ru-RU" sz="2800" dirty="0"/>
              <a:t>к отрезку называется</a:t>
            </a:r>
            <a:r>
              <a:rPr lang="en-US" sz="2800" dirty="0"/>
              <a:t> </a:t>
            </a:r>
            <a:r>
              <a:rPr lang="ru-RU" sz="2800" dirty="0"/>
              <a:t>прямая, перпендикулярная этому отрезку и проходящая через его середину.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1796C-7263-1F84-F7F1-16B7F49C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45146"/>
            <a:ext cx="3080262" cy="38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5D7FA-92E3-5443-693B-3C131B17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9" y="836712"/>
            <a:ext cx="7487695" cy="5649113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Серединный перпендикуляр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</p:spTree>
    <p:extLst>
      <p:ext uri="{BB962C8B-B14F-4D97-AF65-F5344CB8AC3E}">
        <p14:creationId xmlns:p14="http://schemas.microsoft.com/office/powerpoint/2010/main" val="1344426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>
            <a:extLst>
              <a:ext uri="{FF2B5EF4-FFF2-40B4-BE49-F238E27FC236}">
                <a16:creationId xmlns:a16="http://schemas.microsoft.com/office/drawing/2014/main" id="{FD3345DF-5176-4234-9655-8A90E08B1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" y="307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Теорема. </a:t>
            </a:r>
            <a:r>
              <a:rPr lang="ru-RU" altLang="ru-RU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  <p:sp>
        <p:nvSpPr>
          <p:cNvPr id="243719" name="Text Box 7">
            <a:extLst>
              <a:ext uri="{FF2B5EF4-FFF2-40B4-BE49-F238E27FC236}">
                <a16:creationId xmlns:a16="http://schemas.microsoft.com/office/drawing/2014/main" id="{9708A62F-7E39-4F95-96ED-8431AE91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5349"/>
            <a:ext cx="90524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точка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принадлежит серединному перпендикуляру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она совпадает с серединой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отрезка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</a:rPr>
              <a:t>то она равноудалена от его концов. Если она не совпадает с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, то рассмотрим</a:t>
            </a:r>
            <a:r>
              <a:rPr lang="ru-RU" altLang="ru-RU" dirty="0"/>
              <a:t> прямоугольные треугольники </a:t>
            </a:r>
            <a:r>
              <a:rPr lang="ru-RU" altLang="ru-RU" i="1" dirty="0"/>
              <a:t>АОС</a:t>
            </a:r>
            <a:r>
              <a:rPr lang="ru-RU" altLang="ru-RU" dirty="0"/>
              <a:t> и </a:t>
            </a:r>
            <a:r>
              <a:rPr lang="ru-RU" altLang="ru-RU" i="1" dirty="0"/>
              <a:t>ВОС</a:t>
            </a:r>
            <a:r>
              <a:rPr lang="ru-RU" altLang="ru-RU" dirty="0"/>
              <a:t>. Они равны (по двум катетам). Следовательно, </a:t>
            </a:r>
            <a:r>
              <a:rPr lang="ru-RU" altLang="ru-RU" i="1" dirty="0"/>
              <a:t>АС = ВС</a:t>
            </a:r>
            <a:r>
              <a:rPr lang="ru-RU" altLang="ru-RU" dirty="0"/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AF2D4-82F6-E3B0-1473-616DADEB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27907"/>
            <a:ext cx="2402580" cy="27112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1B92BCB-F7D9-951E-5051-A690478D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93" y="1129391"/>
            <a:ext cx="55658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Рассмотрим отрезок </a:t>
            </a:r>
            <a:r>
              <a:rPr lang="ru-RU" altLang="ru-RU" i="1" dirty="0">
                <a:cs typeface="Times New Roman" panose="02020603050405020304" pitchFamily="18" charset="0"/>
              </a:rPr>
              <a:t>АВ</a:t>
            </a:r>
            <a:r>
              <a:rPr lang="ru-RU" altLang="ru-RU" dirty="0">
                <a:cs typeface="Times New Roman" panose="02020603050405020304" pitchFamily="18" charset="0"/>
              </a:rPr>
              <a:t>. Нужно доказать, что точка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принадлежит серединному перпендикуляру к отрезку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в том и только том случае, когда она равноудалена от его концов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32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9" grpId="0" autoUpdateAnimBg="0"/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D01F7E3-DD55-D926-3FCE-DB38545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7 класс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441F4-FBDA-2D3B-00D3-6183C3C4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5" y="359456"/>
            <a:ext cx="5488144" cy="64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1" name="Text Box 9">
            <a:extLst>
              <a:ext uri="{FF2B5EF4-FFF2-40B4-BE49-F238E27FC236}">
                <a16:creationId xmlns:a16="http://schemas.microsoft.com/office/drawing/2014/main" id="{BBD09FA0-6307-440A-97B6-91E401C6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Пусть</a:t>
            </a:r>
            <a:r>
              <a:rPr lang="ru-RU" altLang="ru-RU" dirty="0">
                <a:cs typeface="Times New Roman" panose="02020603050405020304" pitchFamily="18" charset="0"/>
              </a:rPr>
              <a:t> точка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одинаково удалена от точек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и не совпадает с точкой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Рассмотрим треугольник </a:t>
            </a:r>
            <a:r>
              <a:rPr lang="ru-RU" altLang="ru-RU" i="1" dirty="0"/>
              <a:t>АВС</a:t>
            </a:r>
            <a:r>
              <a:rPr lang="ru-RU" altLang="ru-RU" dirty="0"/>
              <a:t>. Он равнобедренный и </a:t>
            </a:r>
            <a:r>
              <a:rPr lang="ru-RU" altLang="ru-RU" i="1" dirty="0"/>
              <a:t>СО</a:t>
            </a:r>
            <a:r>
              <a:rPr lang="ru-RU" altLang="ru-RU" dirty="0"/>
              <a:t> – медиана. По свойству равнобедренного треугольника медиана является также и высотой. Значит, точка </a:t>
            </a:r>
            <a:r>
              <a:rPr lang="ru-RU" altLang="ru-RU" i="1" dirty="0"/>
              <a:t>С</a:t>
            </a:r>
            <a:r>
              <a:rPr lang="ru-RU" altLang="ru-RU" dirty="0"/>
              <a:t> принадлежит серединному перпендикуляру.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AF2D4-82F6-E3B0-1473-616DADEB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20888"/>
            <a:ext cx="293521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124744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1. Изобразите ГМТ,  равноудаленных 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2121760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2134182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2126554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" y="62068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896"/>
            <a:ext cx="217487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4896"/>
            <a:ext cx="2232248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18420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4792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Н</a:t>
            </a:r>
            <a:r>
              <a:rPr lang="ru-RU" dirty="0">
                <a:cs typeface="Times New Roman" pitchFamily="18" charset="0"/>
              </a:rPr>
              <a:t>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" y="2706068"/>
            <a:ext cx="2441234" cy="24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8" y="2720759"/>
            <a:ext cx="2432511" cy="24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6" y="2708920"/>
            <a:ext cx="2457434" cy="24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36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16632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064"/>
            <a:ext cx="2448272" cy="24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065"/>
            <a:ext cx="2455902" cy="2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45" y="836064"/>
            <a:ext cx="2448272" cy="24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0" y="62068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34076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20206"/>
            <a:ext cx="2318793" cy="22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0206"/>
            <a:ext cx="2376264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207"/>
            <a:ext cx="2295531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6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636912"/>
            <a:ext cx="2088232" cy="2088232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10827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4. 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</p:spTree>
    <p:extLst>
      <p:ext uri="{BB962C8B-B14F-4D97-AF65-F5344CB8AC3E}">
        <p14:creationId xmlns:p14="http://schemas.microsoft.com/office/powerpoint/2010/main" val="3725889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08" y="548680"/>
            <a:ext cx="9134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отрезку, соединяющему две данные точки.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7200"/>
            <a:ext cx="1872208" cy="27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61" y="2725763"/>
            <a:ext cx="2424684" cy="2131144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5. 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95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" y="13176"/>
            <a:ext cx="91227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без середины этого отрезка.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58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7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>
            <a:extLst>
              <a:ext uri="{FF2B5EF4-FFF2-40B4-BE49-F238E27FC236}">
                <a16:creationId xmlns:a16="http://schemas.microsoft.com/office/drawing/2014/main" id="{4FAF338C-9EE3-4943-B791-75973F1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58" y="64063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Укажите геометрическое место центров окружностей, касающихся двух равных окружностей с центрами </a:t>
            </a:r>
            <a:r>
              <a:rPr lang="en-US" sz="2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внешним образом. </a:t>
            </a:r>
            <a:endParaRPr lang="ru-RU" altLang="ru-RU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B0B8A-2921-A4C6-561B-A0CD56F5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50531"/>
            <a:ext cx="6046167" cy="295821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5D3131D-7241-F3A9-D788-E41305E5F8A1}"/>
              </a:ext>
            </a:extLst>
          </p:cNvPr>
          <p:cNvGrpSpPr/>
          <p:nvPr/>
        </p:nvGrpSpPr>
        <p:grpSpPr>
          <a:xfrm>
            <a:off x="-21515" y="2429776"/>
            <a:ext cx="9144000" cy="3695891"/>
            <a:chOff x="-21515" y="2132856"/>
            <a:chExt cx="9144000" cy="3695891"/>
          </a:xfrm>
        </p:grpSpPr>
        <p:sp>
          <p:nvSpPr>
            <p:cNvPr id="251909" name="Text Box 5">
              <a:extLst>
                <a:ext uri="{FF2B5EF4-FFF2-40B4-BE49-F238E27FC236}">
                  <a16:creationId xmlns:a16="http://schemas.microsoft.com/office/drawing/2014/main" id="{AB9DD214-8D0C-4A9D-AA0A-150E2843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15" y="5305527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Ответ.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Серединный перпендикуляр к отрезку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8565B69-3496-E60C-52CD-59EBCAC68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7" y="2132856"/>
              <a:ext cx="6046167" cy="295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7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9874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7.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Найдите геометрическое место центров окружностей, касающихся двух равных окружностей с центрами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внутренним образом.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8DDDF-6E31-5733-4C8E-5EBE2E50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87" y="2996952"/>
            <a:ext cx="3553321" cy="140989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D263F3-BB76-B740-26C3-DFA4EBA48227}"/>
              </a:ext>
            </a:extLst>
          </p:cNvPr>
          <p:cNvGrpSpPr/>
          <p:nvPr/>
        </p:nvGrpSpPr>
        <p:grpSpPr>
          <a:xfrm>
            <a:off x="-3552" y="1590418"/>
            <a:ext cx="9144000" cy="4748519"/>
            <a:chOff x="-3552" y="1590418"/>
            <a:chExt cx="9144000" cy="4748519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BB6ED2-A234-6D3C-AD25-E99B6E38A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52" y="5877272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ru-RU" dirty="0"/>
                <a:t>серединный перпендикуляр к отрезку </a:t>
              </a:r>
              <a:r>
                <a:rPr lang="en-US" i="1" dirty="0"/>
                <a:t>O</a:t>
              </a:r>
              <a:r>
                <a:rPr lang="en-US" baseline="-25000" dirty="0"/>
                <a:t>1</a:t>
              </a:r>
              <a:r>
                <a:rPr lang="en-US" i="1" dirty="0"/>
                <a:t>O</a:t>
              </a:r>
              <a:r>
                <a:rPr lang="en-US" baseline="-25000" dirty="0"/>
                <a:t>2</a:t>
              </a:r>
              <a:r>
                <a:rPr lang="ru-RU" dirty="0"/>
                <a:t>.</a:t>
              </a:r>
              <a:endParaRPr lang="ru-RU" dirty="0">
                <a:cs typeface="Times New Roman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F350BA0-7A95-ACA6-72B9-7FB53169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9865" y="1590418"/>
              <a:ext cx="3677163" cy="367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>
            <a:extLst>
              <a:ext uri="{FF2B5EF4-FFF2-40B4-BE49-F238E27FC236}">
                <a16:creationId xmlns:a16="http://schemas.microsoft.com/office/drawing/2014/main" id="{4FAF338C-9EE3-4943-B791-75973F1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58" y="64063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8. 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Укажите ГМТ, отрезки касательных, проведённых из которых к двум данным окружностям, равны. </a:t>
            </a:r>
            <a:endParaRPr lang="ru-RU" altLang="ru-RU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6E4FA5-0AE8-A608-9170-406D3228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04864"/>
            <a:ext cx="5751818" cy="281419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C579FC-5039-8786-6DA9-F5D7B4721409}"/>
              </a:ext>
            </a:extLst>
          </p:cNvPr>
          <p:cNvGrpSpPr/>
          <p:nvPr/>
        </p:nvGrpSpPr>
        <p:grpSpPr>
          <a:xfrm>
            <a:off x="-21515" y="2204864"/>
            <a:ext cx="9144000" cy="3920803"/>
            <a:chOff x="-21515" y="2204864"/>
            <a:chExt cx="9144000" cy="3920803"/>
          </a:xfrm>
        </p:grpSpPr>
        <p:sp>
          <p:nvSpPr>
            <p:cNvPr id="251909" name="Text Box 5">
              <a:extLst>
                <a:ext uri="{FF2B5EF4-FFF2-40B4-BE49-F238E27FC236}">
                  <a16:creationId xmlns:a16="http://schemas.microsoft.com/office/drawing/2014/main" id="{AB9DD214-8D0C-4A9D-AA0A-150E2843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15" y="5602447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Ответ.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Серединный перпендикуляр к отрезку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r>
                <a:rPr lang="ru-RU" sz="28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2DEBCD-D3A8-97BD-FB18-06FDF6D8D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2204864"/>
              <a:ext cx="5788847" cy="2814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>
            <a:extLst>
              <a:ext uri="{FF2B5EF4-FFF2-40B4-BE49-F238E27FC236}">
                <a16:creationId xmlns:a16="http://schemas.microsoft.com/office/drawing/2014/main" id="{FD3345DF-5176-4234-9655-8A90E08B1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58" y="30760"/>
            <a:ext cx="91297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Теорема. </a:t>
            </a:r>
            <a:r>
              <a:rPr lang="ru-RU" dirty="0"/>
              <a:t>Геометрическим местом точек, расстояние от которых до данной точки </a:t>
            </a:r>
            <a:r>
              <a:rPr lang="ru-RU" i="1" dirty="0"/>
              <a:t>A </a:t>
            </a:r>
            <a:r>
              <a:rPr lang="ru-RU" dirty="0"/>
              <a:t>меньше, чем расстояние до данной точки </a:t>
            </a:r>
            <a:r>
              <a:rPr lang="ru-RU" i="1" dirty="0"/>
              <a:t>B</a:t>
            </a:r>
            <a:r>
              <a:rPr lang="ru-RU" dirty="0"/>
              <a:t>, является полуплоскость, содержащая точку </a:t>
            </a:r>
            <a:r>
              <a:rPr lang="ru-RU" i="1" dirty="0"/>
              <a:t>A</a:t>
            </a:r>
            <a:r>
              <a:rPr lang="ru-RU" dirty="0"/>
              <a:t>, ограниченная серединным перпендикуляром </a:t>
            </a:r>
            <a:r>
              <a:rPr lang="ru-RU" i="1" dirty="0"/>
              <a:t>c </a:t>
            </a:r>
            <a:r>
              <a:rPr lang="ru-RU" dirty="0"/>
              <a:t>к отрезку </a:t>
            </a:r>
            <a:r>
              <a:rPr lang="ru-RU" i="1" dirty="0"/>
              <a:t>AB</a:t>
            </a:r>
            <a:r>
              <a:rPr lang="ru-RU" dirty="0"/>
              <a:t>, без этого серединного перпендикуляра.</a:t>
            </a:r>
            <a:r>
              <a:rPr lang="ru-RU" altLang="ru-RU" dirty="0"/>
              <a:t> 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7C5ADBB-2F6F-909B-FBB2-7E3FE865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58" y="4489840"/>
            <a:ext cx="90546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1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Пусть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B </a:t>
            </a:r>
            <a:r>
              <a:rPr lang="ru-RU" dirty="0"/>
              <a:t>– две точки,</a:t>
            </a:r>
            <a:r>
              <a:rPr lang="ru-RU" i="1" dirty="0"/>
              <a:t> </a:t>
            </a:r>
            <a:r>
              <a:rPr lang="en-US" i="1" dirty="0"/>
              <a:t>c </a:t>
            </a:r>
            <a:r>
              <a:rPr lang="ru-RU" dirty="0"/>
              <a:t>– серединный перпендикуляр к отрезку </a:t>
            </a:r>
            <a:r>
              <a:rPr lang="en-US" i="1" dirty="0"/>
              <a:t>AB</a:t>
            </a:r>
            <a:r>
              <a:rPr lang="ru-RU" dirty="0"/>
              <a:t>. Обозначим Ф полуплоскость, ограниченную этим серединным перпендикуляром, содержащую точку </a:t>
            </a:r>
            <a:r>
              <a:rPr lang="en-US" i="1" dirty="0"/>
              <a:t>A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без этого серединного перпендикуляра. </a:t>
            </a:r>
          </a:p>
          <a:p>
            <a:pPr algn="just"/>
            <a:r>
              <a:rPr lang="ru-RU" dirty="0"/>
              <a:t>	Докажем, что для любой точки </a:t>
            </a:r>
            <a:r>
              <a:rPr lang="en-US" i="1" dirty="0"/>
              <a:t>D</a:t>
            </a:r>
            <a:r>
              <a:rPr lang="ru-RU" dirty="0"/>
              <a:t>, принадлежащей Ф,</a:t>
            </a:r>
            <a:r>
              <a:rPr lang="en-US" i="1" dirty="0"/>
              <a:t> </a:t>
            </a:r>
            <a:r>
              <a:rPr lang="ru-RU" dirty="0"/>
              <a:t>выполняется неравенство </a:t>
            </a:r>
            <a:r>
              <a:rPr lang="en-US" i="1" dirty="0"/>
              <a:t>AD</a:t>
            </a:r>
            <a:r>
              <a:rPr lang="ru-RU" i="1" dirty="0"/>
              <a:t> &lt; </a:t>
            </a:r>
            <a:r>
              <a:rPr lang="en-US" i="1" dirty="0"/>
              <a:t>BD</a:t>
            </a:r>
            <a:r>
              <a:rPr lang="ru-RU" dirty="0"/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B9675-2E21-F4C2-45FB-3B87C7AF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003468"/>
            <a:ext cx="2629267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5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>
            <a:extLst>
              <a:ext uri="{FF2B5EF4-FFF2-40B4-BE49-F238E27FC236}">
                <a16:creationId xmlns:a16="http://schemas.microsoft.com/office/drawing/2014/main" id="{9708A62F-7E39-4F95-96ED-8431AE91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3" y="116632"/>
            <a:ext cx="911895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</a:t>
            </a:r>
            <a:r>
              <a:rPr lang="ru-RU" dirty="0"/>
              <a:t>роведём отрезки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ru-RU" dirty="0"/>
              <a:t>. Так как точки </a:t>
            </a:r>
            <a:r>
              <a:rPr lang="en-US" i="1" dirty="0"/>
              <a:t>B </a:t>
            </a:r>
            <a:r>
              <a:rPr lang="ru-RU" dirty="0"/>
              <a:t>и </a:t>
            </a:r>
            <a:r>
              <a:rPr lang="en-US" i="1" dirty="0"/>
              <a:t>D </a:t>
            </a:r>
            <a:r>
              <a:rPr lang="ru-RU" dirty="0"/>
              <a:t>расположены по разные стороны от прямой </a:t>
            </a:r>
            <a:r>
              <a:rPr lang="en-US" i="1" dirty="0"/>
              <a:t>c</a:t>
            </a:r>
            <a:r>
              <a:rPr lang="ru-RU" dirty="0"/>
              <a:t>, то отрезок </a:t>
            </a:r>
            <a:r>
              <a:rPr lang="en-US" i="1" dirty="0"/>
              <a:t>BD </a:t>
            </a:r>
            <a:r>
              <a:rPr lang="ru-RU" dirty="0"/>
              <a:t>пересекает прямую </a:t>
            </a:r>
            <a:r>
              <a:rPr lang="en-US" i="1" dirty="0"/>
              <a:t>c </a:t>
            </a:r>
            <a:r>
              <a:rPr lang="ru-RU" dirty="0"/>
              <a:t>в некоторой точке </a:t>
            </a:r>
            <a:r>
              <a:rPr lang="en-US" i="1" dirty="0"/>
              <a:t>C</a:t>
            </a:r>
            <a:r>
              <a:rPr lang="ru-RU" dirty="0"/>
              <a:t>. Воспользуемся неравенством треугольника, применённым к треугольнику </a:t>
            </a:r>
            <a:r>
              <a:rPr lang="en-US" i="1" dirty="0"/>
              <a:t>ACD</a:t>
            </a:r>
            <a:r>
              <a:rPr lang="ru-RU" dirty="0"/>
              <a:t>. Получим </a:t>
            </a:r>
            <a:r>
              <a:rPr lang="en-US" i="1" dirty="0"/>
              <a:t>AD</a:t>
            </a:r>
            <a:r>
              <a:rPr lang="ru-RU" i="1" dirty="0"/>
              <a:t> &lt; </a:t>
            </a:r>
            <a:r>
              <a:rPr lang="en-US" i="1" dirty="0"/>
              <a:t>AC</a:t>
            </a:r>
            <a:r>
              <a:rPr lang="ru-RU" i="1" dirty="0"/>
              <a:t> + </a:t>
            </a:r>
            <a:r>
              <a:rPr lang="en-US" i="1" dirty="0"/>
              <a:t>CD</a:t>
            </a:r>
            <a:r>
              <a:rPr lang="ru-RU" i="1" dirty="0"/>
              <a:t> = </a:t>
            </a:r>
            <a:r>
              <a:rPr lang="en-US" i="1" dirty="0"/>
              <a:t>BC</a:t>
            </a:r>
            <a:r>
              <a:rPr lang="ru-RU" i="1" dirty="0"/>
              <a:t> + </a:t>
            </a:r>
            <a:r>
              <a:rPr lang="en-US" i="1" dirty="0"/>
              <a:t>CD</a:t>
            </a:r>
            <a:r>
              <a:rPr lang="ru-RU" i="1" dirty="0"/>
              <a:t> = </a:t>
            </a:r>
            <a:r>
              <a:rPr lang="en-US" i="1" dirty="0"/>
              <a:t>BD</a:t>
            </a:r>
            <a:r>
              <a:rPr lang="ru-RU" dirty="0"/>
              <a:t>. </a:t>
            </a:r>
          </a:p>
          <a:p>
            <a:pPr algn="just"/>
            <a:r>
              <a:rPr lang="en-US" dirty="0"/>
              <a:t>	</a:t>
            </a:r>
            <a:r>
              <a:rPr lang="ru-RU" dirty="0"/>
              <a:t>Аналогичным образом доказывается, что для точек </a:t>
            </a:r>
            <a:r>
              <a:rPr lang="ru-RU" i="1" dirty="0"/>
              <a:t>E</a:t>
            </a:r>
            <a:r>
              <a:rPr lang="ru-RU" dirty="0"/>
              <a:t>, принадлежащих</a:t>
            </a:r>
            <a:r>
              <a:rPr lang="ru-RU" i="1" dirty="0"/>
              <a:t> </a:t>
            </a:r>
            <a:r>
              <a:rPr lang="ru-RU" dirty="0"/>
              <a:t>полуплоскости, содержащей точку </a:t>
            </a:r>
            <a:r>
              <a:rPr lang="ru-RU" i="1" dirty="0"/>
              <a:t>B</a:t>
            </a:r>
            <a:r>
              <a:rPr lang="ru-RU" dirty="0"/>
              <a:t>, ограниченной серединным перпендикуляром </a:t>
            </a:r>
            <a:r>
              <a:rPr lang="ru-RU" i="1" dirty="0"/>
              <a:t>c</a:t>
            </a:r>
            <a:r>
              <a:rPr lang="ru-RU" dirty="0"/>
              <a:t>, без этого серединного перпендикуляра, выполняется неравенство </a:t>
            </a:r>
            <a:r>
              <a:rPr lang="ru-RU" i="1" dirty="0"/>
              <a:t>BE &lt; AE</a:t>
            </a:r>
            <a:r>
              <a:rPr lang="ru-RU" dirty="0"/>
              <a:t>.</a:t>
            </a: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	Следовательно, точка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принадлежит Ф тогда и только тогда, когда выполняется неравенство </a:t>
            </a:r>
            <a:r>
              <a:rPr lang="en-US" altLang="ru-RU" i="1" dirty="0">
                <a:cs typeface="Times New Roman" panose="02020603050405020304" pitchFamily="18" charset="0"/>
              </a:rPr>
              <a:t>AD &lt; BD</a:t>
            </a:r>
            <a:r>
              <a:rPr 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66E48-6F30-BBCD-46D7-8566436D6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293278"/>
            <a:ext cx="2611703" cy="24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3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id="{B9E9ED21-110F-FDAC-F74A-365354E4C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9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две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CB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altLang="ru-RU" sz="28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1144" name="Text Box 8">
                <a:extLst>
                  <a:ext uri="{FF2B5EF4-FFF2-40B4-BE49-F238E27FC236}">
                    <a16:creationId xmlns:a16="http://schemas.microsoft.com/office/drawing/2014/main" id="{B9E9ED21-110F-FDAC-F74A-365354E4C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8396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7051" r="-133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0" name="Picture 17">
            <a:extLst>
              <a:ext uri="{FF2B5EF4-FFF2-40B4-BE49-F238E27FC236}">
                <a16:creationId xmlns:a16="http://schemas.microsoft.com/office/drawing/2014/main" id="{0D50B976-2721-89C8-769D-4C22C7DE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2225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59" name="Group 19">
            <a:extLst>
              <a:ext uri="{FF2B5EF4-FFF2-40B4-BE49-F238E27FC236}">
                <a16:creationId xmlns:a16="http://schemas.microsoft.com/office/drawing/2014/main" id="{6265A12A-F6EE-07E2-FBDA-D926582AC6EA}"/>
              </a:ext>
            </a:extLst>
          </p:cNvPr>
          <p:cNvGrpSpPr>
            <a:grpSpLocks/>
          </p:cNvGrpSpPr>
          <p:nvPr/>
        </p:nvGrpSpPr>
        <p:grpSpPr bwMode="auto">
          <a:xfrm>
            <a:off x="0" y="1853406"/>
            <a:ext cx="8964488" cy="4181475"/>
            <a:chOff x="0" y="1382"/>
            <a:chExt cx="5760" cy="2634"/>
          </a:xfrm>
        </p:grpSpPr>
        <p:sp>
          <p:nvSpPr>
            <p:cNvPr id="91142" name="Text Box 5">
              <a:extLst>
                <a:ext uri="{FF2B5EF4-FFF2-40B4-BE49-F238E27FC236}">
                  <a16:creationId xmlns:a16="http://schemas.microsoft.com/office/drawing/2014/main" id="{3A571689-3EEF-E7AB-A743-384FFE6EB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86"/>
              <a:ext cx="57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круга и полуплоскости.</a:t>
              </a:r>
            </a:p>
          </p:txBody>
        </p:sp>
        <p:pic>
          <p:nvPicPr>
            <p:cNvPr id="91143" name="Picture 18">
              <a:extLst>
                <a:ext uri="{FF2B5EF4-FFF2-40B4-BE49-F238E27FC236}">
                  <a16:creationId xmlns:a16="http://schemas.microsoft.com/office/drawing/2014/main" id="{712D82A8-6471-5FDB-4E99-ADE284AB6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1382"/>
              <a:ext cx="2363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09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61686128-D89D-BF8D-0F00-249951F4A83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276475"/>
            <a:ext cx="3168650" cy="262572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id="{D203FF46-483F-50EF-8D09-B55F3F538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3190" name="Text Box 6">
                <a:extLst>
                  <a:ext uri="{FF2B5EF4-FFF2-40B4-BE49-F238E27FC236}">
                    <a16:creationId xmlns:a16="http://schemas.microsoft.com/office/drawing/2014/main" id="{D203FF46-483F-50EF-8D09-B55F3F53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149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295" name="Group 7">
            <a:extLst>
              <a:ext uri="{FF2B5EF4-FFF2-40B4-BE49-F238E27FC236}">
                <a16:creationId xmlns:a16="http://schemas.microsoft.com/office/drawing/2014/main" id="{38AA4ADA-164C-6B6C-D5CD-901395292B45}"/>
              </a:ext>
            </a:extLst>
          </p:cNvPr>
          <p:cNvGrpSpPr>
            <a:grpSpLocks/>
          </p:cNvGrpSpPr>
          <p:nvPr/>
        </p:nvGrpSpPr>
        <p:grpSpPr bwMode="auto">
          <a:xfrm>
            <a:off x="0" y="1768475"/>
            <a:ext cx="9144000" cy="4916488"/>
            <a:chOff x="0" y="1114"/>
            <a:chExt cx="5760" cy="3097"/>
          </a:xfrm>
        </p:grpSpPr>
        <p:sp>
          <p:nvSpPr>
            <p:cNvPr id="93192" name="Text Box 8">
              <a:extLst>
                <a:ext uri="{FF2B5EF4-FFF2-40B4-BE49-F238E27FC236}">
                  <a16:creationId xmlns:a16="http://schemas.microsoft.com/office/drawing/2014/main" id="{3E5EBCDC-199F-C503-1D67-A37B08FA7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пересечение двух полуплоскостей, ограниченных серединными перпендикулярами к 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3193" name="Picture 9">
              <a:extLst>
                <a:ext uri="{FF2B5EF4-FFF2-40B4-BE49-F238E27FC236}">
                  <a16:creationId xmlns:a16="http://schemas.microsoft.com/office/drawing/2014/main" id="{88BDE6B0-172E-8B6F-B237-819BB0177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1114"/>
              <a:ext cx="2404" cy="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5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5B9AC691-268E-94F5-01E3-7C8B452391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276475"/>
            <a:ext cx="2824162" cy="23399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id="{99C412E7-CCC7-0F02-4BE0-53BA9B129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1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Даны три точки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Найдите ГМТ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для которых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BX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или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BX </a:t>
                </a:r>
                <a14:m>
                  <m:oMath xmlns:m="http://schemas.openxmlformats.org/officeDocument/2006/math">
                    <m:r>
                      <a:rPr lang="ru-RU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ru-RU" sz="2800" i="1" dirty="0">
                    <a:cs typeface="Times New Roman" panose="02020603050405020304" pitchFamily="18" charset="0"/>
                  </a:rPr>
                  <a:t> CX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334" name="Text Box 6">
                <a:extLst>
                  <a:ext uri="{FF2B5EF4-FFF2-40B4-BE49-F238E27FC236}">
                    <a16:creationId xmlns:a16="http://schemas.microsoft.com/office/drawing/2014/main" id="{99C412E7-CCC7-0F02-4BE0-53BA9B129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6098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343" name="Group 7">
            <a:extLst>
              <a:ext uri="{FF2B5EF4-FFF2-40B4-BE49-F238E27FC236}">
                <a16:creationId xmlns:a16="http://schemas.microsoft.com/office/drawing/2014/main" id="{D679AB2A-9426-8779-3E6A-56B14400C0B9}"/>
              </a:ext>
            </a:extLst>
          </p:cNvPr>
          <p:cNvGrpSpPr>
            <a:grpSpLocks/>
          </p:cNvGrpSpPr>
          <p:nvPr/>
        </p:nvGrpSpPr>
        <p:grpSpPr bwMode="auto">
          <a:xfrm>
            <a:off x="0" y="2033588"/>
            <a:ext cx="9144000" cy="4651374"/>
            <a:chOff x="0" y="1281"/>
            <a:chExt cx="5760" cy="2930"/>
          </a:xfrm>
        </p:grpSpPr>
        <p:sp>
          <p:nvSpPr>
            <p:cNvPr id="99336" name="Text Box 8">
              <a:extLst>
                <a:ext uri="{FF2B5EF4-FFF2-40B4-BE49-F238E27FC236}">
                  <a16:creationId xmlns:a16="http://schemas.microsoft.com/office/drawing/2014/main" id="{D58BBF8F-E2F8-7918-0351-5172D763D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39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объединение двух полуплоскостей, ограниченных серединными перпендикулярами к отрезкам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BC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9337" name="Picture 9">
              <a:extLst>
                <a:ext uri="{FF2B5EF4-FFF2-40B4-BE49-F238E27FC236}">
                  <a16:creationId xmlns:a16="http://schemas.microsoft.com/office/drawing/2014/main" id="{DFD13BB4-C5E3-1A3C-2C5B-AC5BFA830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" y="1281"/>
              <a:ext cx="1970" cy="1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89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Биссектриса угла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457200"/>
            <a:ext cx="90031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Теорема. </a:t>
            </a:r>
            <a:r>
              <a:rPr lang="ru-RU" sz="2800" dirty="0"/>
              <a:t>Биссектриса угла является ГМ внутренних точек этого угла и одинаково удалённых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5196"/>
            <a:ext cx="3610309" cy="286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663EC5-B601-41E3-066E-87008163A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232323"/>
            <a:ext cx="3610309" cy="24879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8325"/>
            <a:ext cx="90678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точек является одним из важнейших понятий геометрии. 	Метод геометрических мест широко используется при решении различных математических задач.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Решение задач на геометрические места точек учит: устанавливать фигуры по заданным свойствам; изображать и моделировать эти фигуры; доказывать, что найденные фигуры являются искомыми ГМТ. Всё это способствует развитию геометрических представлений учащихся, знакомит их с геометрическими фигурами, различными способами их задания и свойствами, формирует навыки исследовательской деятельности.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середине прошлого века обучению учащихся решению задач на нахождение геометрических мест точек уделялось большое внимание. Было издано несколько сборников задач на геометрические места точек.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Стражевский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А. Задачи на геометрические места точек в курсе геометрии средней школы.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1954.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Наумович Н. В. Геометрические места в пространстве и задачи на построение. М.: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777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2971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0" y="735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Доказательство.</a:t>
            </a:r>
            <a:r>
              <a:rPr lang="ru-RU" dirty="0">
                <a:cs typeface="Times New Roman" pitchFamily="18" charset="0"/>
              </a:rPr>
              <a:t> Пусть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 </a:t>
            </a:r>
            <a:r>
              <a:rPr lang="en-US" i="1" dirty="0" err="1">
                <a:cs typeface="Times New Roman" pitchFamily="18" charset="0"/>
              </a:rPr>
              <a:t>aOb</a:t>
            </a:r>
            <a:r>
              <a:rPr lang="ru-RU" dirty="0">
                <a:cs typeface="Times New Roman" pitchFamily="18" charset="0"/>
              </a:rPr>
              <a:t>. Опустим из нее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перпендикуляры </a:t>
            </a:r>
            <a:r>
              <a:rPr lang="ru-RU" i="1" dirty="0">
                <a:cs typeface="Times New Roman" pitchFamily="18" charset="0"/>
              </a:rPr>
              <a:t>СА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на стороны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	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F7BB53C-D0D7-AD92-D325-C3AC218C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282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 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	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Докажем обратное. Пусть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– внутренняя точка угла </a:t>
            </a:r>
            <a:r>
              <a:rPr lang="en-US" i="1" dirty="0" err="1">
                <a:cs typeface="Times New Roman" pitchFamily="18" charset="0"/>
              </a:rPr>
              <a:t>aOb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одинаково удалённая от его сторон. Опустим из неё</a:t>
            </a:r>
            <a:r>
              <a:rPr lang="ru-RU" altLang="ru-RU" b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перпендикуляры </a:t>
            </a:r>
            <a:r>
              <a:rPr lang="ru-RU" altLang="ru-RU" i="1" dirty="0">
                <a:cs typeface="Times New Roman" panose="02020603050405020304" pitchFamily="18" charset="0"/>
              </a:rPr>
              <a:t>СА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CB </a:t>
            </a:r>
            <a:r>
              <a:rPr lang="ru-RU" altLang="ru-RU" dirty="0">
                <a:cs typeface="Times New Roman" panose="02020603050405020304" pitchFamily="18" charset="0"/>
              </a:rPr>
              <a:t>на соответственно на прямые, содержащие стороны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данного угла.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</a:t>
            </a:r>
            <a:r>
              <a:rPr lang="ru-RU" dirty="0">
                <a:cs typeface="Times New Roman" pitchFamily="18" charset="0"/>
              </a:rPr>
              <a:t>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</a:p>
        </p:txBody>
      </p:sp>
    </p:spTree>
    <p:extLst>
      <p:ext uri="{BB962C8B-B14F-4D97-AF65-F5344CB8AC3E}">
        <p14:creationId xmlns:p14="http://schemas.microsoft.com/office/powerpoint/2010/main" val="1111361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7" name="Text Box 7">
            <a:extLst>
              <a:ext uri="{FF2B5EF4-FFF2-40B4-BE49-F238E27FC236}">
                <a16:creationId xmlns:a16="http://schemas.microsoft.com/office/drawing/2014/main" id="{955FA0AD-AC21-484B-9102-F8927ECF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Заметим, что при доказательстве обратного нужно обосновывать, что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 </a:t>
            </a:r>
            <a:r>
              <a:rPr lang="ru-RU" altLang="ru-RU" sz="2800" dirty="0">
                <a:cs typeface="Times New Roman" panose="02020603050405020304" pitchFamily="18" charset="0"/>
              </a:rPr>
              <a:t>принадлежат сторонам угла (рис. 1), т. е. не может быть расположения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, показанного на рисунке 2.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F18B7BF-74EB-B071-154E-29D8A661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6045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 Это следует из </a:t>
            </a:r>
            <a:r>
              <a:rPr lang="ru-RU" altLang="ru-RU" sz="2800" dirty="0" err="1">
                <a:cs typeface="Times New Roman" panose="02020603050405020304" pitchFamily="18" charset="0"/>
              </a:rPr>
              <a:t>равноудалённости</a:t>
            </a:r>
            <a:r>
              <a:rPr lang="ru-RU" altLang="ru-RU" sz="2800" dirty="0">
                <a:cs typeface="Times New Roman" panose="02020603050405020304" pitchFamily="18" charset="0"/>
              </a:rPr>
              <a:t>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от сторон угла. Если бы, например,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не принадлежала стороне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 (рис. 2), то расстояние от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до этой стороны была бы длина отрезка </a:t>
            </a:r>
            <a:r>
              <a:rPr lang="en-US" altLang="ru-RU" sz="2800" i="1" dirty="0">
                <a:cs typeface="Times New Roman" panose="02020603050405020304" pitchFamily="18" charset="0"/>
              </a:rPr>
              <a:t>CO</a:t>
            </a:r>
            <a:r>
              <a:rPr lang="ru-RU" altLang="ru-RU" sz="2800" dirty="0">
                <a:cs typeface="Times New Roman" panose="02020603050405020304" pitchFamily="18" charset="0"/>
              </a:rPr>
              <a:t>, являющегося наклонной к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, которая больше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длины перпендикуляра 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2A8582-01D2-92EF-B2CD-62414D8A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71448"/>
            <a:ext cx="3210582" cy="2246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EAEDF-F037-8F17-533F-52717F89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805655"/>
            <a:ext cx="3058943" cy="237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1CF8891-672C-64FC-7475-97CED0F4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7" y="3589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Биссектриса угла в программе </a:t>
            </a:r>
            <a:r>
              <a:rPr lang="en-US" sz="2800" dirty="0">
                <a:cs typeface="Times New Roman" pitchFamily="18" charset="0"/>
              </a:rPr>
              <a:t>GeoGebra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41AB3-6DCB-FFE6-4CF4-540C55F8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7487695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692696"/>
            <a:ext cx="90031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1. Изобразите ГМТ острого угла, одинаково удалённых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8D7B76-CA67-41AC-AA72-764DA447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71" y="2483189"/>
            <a:ext cx="3456384" cy="350926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6C91E8-016C-2816-C5A1-06E37E58BB8B}"/>
              </a:ext>
            </a:extLst>
          </p:cNvPr>
          <p:cNvGrpSpPr/>
          <p:nvPr/>
        </p:nvGrpSpPr>
        <p:grpSpPr>
          <a:xfrm>
            <a:off x="611560" y="2493270"/>
            <a:ext cx="6120679" cy="3485627"/>
            <a:chOff x="611560" y="2493270"/>
            <a:chExt cx="6120679" cy="34856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136C93-151C-4134-8161-FA70DF01013F}"/>
                </a:ext>
              </a:extLst>
            </p:cNvPr>
            <p:cNvSpPr txBox="1"/>
            <p:nvPr/>
          </p:nvSpPr>
          <p:spPr>
            <a:xfrm>
              <a:off x="611560" y="5517232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3517A3F-DE76-BC76-0E4E-09C7C57F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799" y="2493270"/>
              <a:ext cx="3960440" cy="325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7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40466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2. Изобразите 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2925716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201"/>
            <a:ext cx="2179916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26" y="613201"/>
            <a:ext cx="2213987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7" y="599890"/>
            <a:ext cx="2183911" cy="21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6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54868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3. На 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 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2708920"/>
            <a:ext cx="2393181" cy="23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2692722"/>
            <a:ext cx="2336534" cy="23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26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5"/>
            <a:ext cx="2574528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04" y="1412776"/>
            <a:ext cx="2583656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>
            <a:extLst>
              <a:ext uri="{FF2B5EF4-FFF2-40B4-BE49-F238E27FC236}">
                <a16:creationId xmlns:a16="http://schemas.microsoft.com/office/drawing/2014/main" id="{68368B68-4662-4008-9D13-6B6FBF1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4. </a:t>
            </a:r>
            <a:r>
              <a:rPr lang="ru-RU" altLang="ru-RU" sz="2800" dirty="0">
                <a:cs typeface="Times New Roman" panose="02020603050405020304" pitchFamily="18" charset="0"/>
              </a:rPr>
              <a:t>Дан угол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en-US" altLang="ru-RU" sz="2800" i="1" dirty="0">
                <a:cs typeface="Times New Roman" panose="02020603050405020304" pitchFamily="18" charset="0"/>
              </a:rPr>
              <a:t>OB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N</a:t>
            </a:r>
            <a:r>
              <a:rPr lang="ru-RU" altLang="ru-RU" sz="2800" dirty="0">
                <a:cs typeface="Times New Roman" panose="02020603050405020304" pitchFamily="18" charset="0"/>
              </a:rPr>
              <a:t> на его сторонах. Внутри угла найдите точку, одинаково удаленную от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 и находящуюся на одинаковом расстоянии от сторон угла. 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379B48BC-9E62-49A0-A28F-7D8268497D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363787"/>
            <a:ext cx="3810000" cy="2808288"/>
          </a:xfrm>
          <a:noFill/>
          <a:ln/>
        </p:spPr>
      </p:pic>
      <p:grpSp>
        <p:nvGrpSpPr>
          <p:cNvPr id="264197" name="Group 5">
            <a:extLst>
              <a:ext uri="{FF2B5EF4-FFF2-40B4-BE49-F238E27FC236}">
                <a16:creationId xmlns:a16="http://schemas.microsoft.com/office/drawing/2014/main" id="{C8416F07-6833-40D8-B8A9-31A7041D97AC}"/>
              </a:ext>
            </a:extLst>
          </p:cNvPr>
          <p:cNvGrpSpPr>
            <a:grpSpLocks/>
          </p:cNvGrpSpPr>
          <p:nvPr/>
        </p:nvGrpSpPr>
        <p:grpSpPr bwMode="auto">
          <a:xfrm>
            <a:off x="0" y="2363787"/>
            <a:ext cx="9144000" cy="4176713"/>
            <a:chOff x="0" y="1752"/>
            <a:chExt cx="5760" cy="2631"/>
          </a:xfrm>
        </p:grpSpPr>
        <p:sp>
          <p:nvSpPr>
            <p:cNvPr id="264198" name="Text Box 6">
              <a:extLst>
                <a:ext uri="{FF2B5EF4-FFF2-40B4-BE49-F238E27FC236}">
                  <a16:creationId xmlns:a16="http://schemas.microsoft.com/office/drawing/2014/main" id="{EA48C354-343A-4F26-AD33-078FF4690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11"/>
              <a:ext cx="576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Точка пересечения серединного перпендикуляра к </a:t>
              </a:r>
              <a:r>
                <a:rPr lang="en-US" altLang="ru-RU" sz="3200" i="1" dirty="0">
                  <a:cs typeface="Times New Roman" panose="02020603050405020304" pitchFamily="18" charset="0"/>
                </a:rPr>
                <a:t>MN</a:t>
              </a:r>
              <a:r>
                <a:rPr lang="ru-RU" altLang="ru-RU" sz="3200" dirty="0">
                  <a:cs typeface="Times New Roman" panose="02020603050405020304" pitchFamily="18" charset="0"/>
                </a:rPr>
                <a:t> с биссектрисой угла. </a:t>
              </a:r>
            </a:p>
          </p:txBody>
        </p:sp>
        <p:pic>
          <p:nvPicPr>
            <p:cNvPr id="264199" name="Picture 7">
              <a:extLst>
                <a:ext uri="{FF2B5EF4-FFF2-40B4-BE49-F238E27FC236}">
                  <a16:creationId xmlns:a16="http://schemas.microsoft.com/office/drawing/2014/main" id="{58A81A4E-1D66-4394-BB1B-07A8DEB44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752"/>
              <a:ext cx="2400" cy="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62068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5. Найдите геометрическое место точек, одинаково удаленных от двух пересекающихся прямых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60" y="2636912"/>
            <a:ext cx="34403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7647F3-FE8A-A787-7A5C-2670E55C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36" y="129020"/>
            <a:ext cx="4127500" cy="65678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C1F9A-D837-148C-00CA-536BDE2C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4" y="145080"/>
            <a:ext cx="4344536" cy="6567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59A72-9E3C-BD1C-02F5-CB3B3CFE0E20}"/>
              </a:ext>
            </a:extLst>
          </p:cNvPr>
          <p:cNvSpPr txBox="1"/>
          <p:nvPr/>
        </p:nvSpPr>
        <p:spPr>
          <a:xfrm>
            <a:off x="1835696" y="58052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Учпедгиз</a:t>
            </a: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33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85097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145416" y="0"/>
            <a:ext cx="899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биссектрисы четырех углов, образованных данными прямыми. </a:t>
            </a:r>
          </a:p>
        </p:txBody>
      </p:sp>
    </p:spTree>
    <p:extLst>
      <p:ext uri="{BB962C8B-B14F-4D97-AF65-F5344CB8AC3E}">
        <p14:creationId xmlns:p14="http://schemas.microsoft.com/office/powerpoint/2010/main" val="4065693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Для двух данных пересекающихся прямых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расположенных ближе 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чем к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79" y="2780928"/>
            <a:ext cx="3117233" cy="2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0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145" y="52388"/>
            <a:ext cx="9126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Ответ:</a:t>
            </a:r>
            <a:r>
              <a:rPr lang="ru-RU" sz="2800" dirty="0"/>
              <a:t> внутренности двух вертикальных углов, образованных биссектрисами. 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736304" cy="26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53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068960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47667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7. Найдите геометрическое место центров окружностей, касающихся двух данных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87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>
                <a:cs typeface="Times New Roman" pitchFamily="18" charset="0"/>
              </a:rPr>
              <a:t>биссектрисы углов, образующихся при пересечении данных прямых</a:t>
            </a:r>
            <a:r>
              <a:rPr lang="ru-RU" dirty="0"/>
              <a:t>, без точки пересечения этих прямых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265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02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>
            <a:extLst>
              <a:ext uri="{FF2B5EF4-FFF2-40B4-BE49-F238E27FC236}">
                <a16:creationId xmlns:a16="http://schemas.microsoft.com/office/drawing/2014/main" id="{68368B68-4662-4008-9D13-6B6FBF1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8. Найдите ГМ</a:t>
            </a:r>
            <a:r>
              <a:rPr lang="ru-RU" sz="2800" dirty="0">
                <a:ea typeface="Calibri" panose="020F0502020204030204" pitchFamily="34" charset="0"/>
              </a:rPr>
              <a:t>Т, равноудалённых от трёх попарно пересекающихся прямых, не пересекающихся в одной точке.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E2455-AEF7-8ACD-FAB8-0A108647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197268"/>
            <a:ext cx="2552219" cy="233092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DB7DAD-ACE0-94EE-4B71-A18CD34C604F}"/>
              </a:ext>
            </a:extLst>
          </p:cNvPr>
          <p:cNvGrpSpPr/>
          <p:nvPr/>
        </p:nvGrpSpPr>
        <p:grpSpPr>
          <a:xfrm>
            <a:off x="0" y="2197268"/>
            <a:ext cx="9144000" cy="4253432"/>
            <a:chOff x="0" y="2197268"/>
            <a:chExt cx="9144000" cy="4253432"/>
          </a:xfrm>
        </p:grpSpPr>
        <p:sp>
          <p:nvSpPr>
            <p:cNvPr id="264198" name="Text Box 6">
              <a:extLst>
                <a:ext uri="{FF2B5EF4-FFF2-40B4-BE49-F238E27FC236}">
                  <a16:creationId xmlns:a16="http://schemas.microsoft.com/office/drawing/2014/main" id="{EA48C354-343A-4F26-AD33-078FF4690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96593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/>
                <a:t> </a:t>
              </a: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Четыре точки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</a:t>
              </a: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 </a:t>
              </a:r>
              <a:r>
                <a: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попарных пересечений биссектрис углов, образованных данными прямыми.</a:t>
              </a:r>
              <a:r>
                <a:rPr lang="ru-RU" altLang="ru-RU" dirty="0"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187C32B-BBE1-9310-CF4C-79094799B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824" y="2197268"/>
              <a:ext cx="2488341" cy="3037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3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Конхоида Никомеда.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отметим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находящуюся от неё на расстоянии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произвольной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прямой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Отложим на ней отрезки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Геометрическое место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полученных 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данной прямой, называется конхоидой Никомеда.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87BEC6-D652-C345-2D30-CBB2A558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29000"/>
            <a:ext cx="4825928" cy="3375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99071-F1B3-937F-D7DC-E2104DFEF2D9}"/>
              </a:ext>
            </a:extLst>
          </p:cNvPr>
          <p:cNvSpPr txBox="1"/>
          <p:nvPr/>
        </p:nvSpPr>
        <p:spPr>
          <a:xfrm>
            <a:off x="0" y="717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Кривые, как геометрические места точек*</a:t>
            </a:r>
          </a:p>
        </p:txBody>
      </p:sp>
    </p:spTree>
    <p:extLst>
      <p:ext uri="{BB962C8B-B14F-4D97-AF65-F5344CB8AC3E}">
        <p14:creationId xmlns:p14="http://schemas.microsoft.com/office/powerpoint/2010/main" val="2108715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</a:t>
            </a:r>
            <a:r>
              <a:rPr lang="en-US" altLang="ru-RU" sz="2800" dirty="0"/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1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AD58700-8175-7C96-05A2-F3AEB94F5002}"/>
              </a:ext>
            </a:extLst>
          </p:cNvPr>
          <p:cNvGrpSpPr/>
          <p:nvPr/>
        </p:nvGrpSpPr>
        <p:grpSpPr>
          <a:xfrm>
            <a:off x="539552" y="1844824"/>
            <a:ext cx="8316416" cy="4471074"/>
            <a:chOff x="539552" y="1844824"/>
            <a:chExt cx="8316416" cy="4471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87624" y="579267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E000F80-E46A-E8C4-6F55-49B31B12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1844824"/>
              <a:ext cx="8316416" cy="4035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 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2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47C1085-5CB1-99CD-8672-DAEB0D111331}"/>
              </a:ext>
            </a:extLst>
          </p:cNvPr>
          <p:cNvGrpSpPr/>
          <p:nvPr/>
        </p:nvGrpSpPr>
        <p:grpSpPr>
          <a:xfrm>
            <a:off x="104500" y="2378756"/>
            <a:ext cx="9040487" cy="3714540"/>
            <a:chOff x="104500" y="2378756"/>
            <a:chExt cx="9040487" cy="37145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67575-3D4C-148D-04F3-6D33135FDE2F}"/>
                </a:ext>
              </a:extLst>
            </p:cNvPr>
            <p:cNvSpPr txBox="1"/>
            <p:nvPr/>
          </p:nvSpPr>
          <p:spPr>
            <a:xfrm>
              <a:off x="1254773" y="557007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33E2305-496F-766A-22C0-DD2203BE8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00" y="2378756"/>
              <a:ext cx="9040487" cy="3191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9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 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3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23BCD1-738D-D460-DFF0-13EC6AE6E330}"/>
              </a:ext>
            </a:extLst>
          </p:cNvPr>
          <p:cNvGrpSpPr/>
          <p:nvPr/>
        </p:nvGrpSpPr>
        <p:grpSpPr>
          <a:xfrm>
            <a:off x="1094890" y="2123893"/>
            <a:ext cx="6954220" cy="3614198"/>
            <a:chOff x="1094890" y="2123893"/>
            <a:chExt cx="6954220" cy="36141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526F8-FAC5-3491-B86B-861DEB2E53C4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A790D12-01F5-448F-B952-5CCA23F2D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890" y="2123893"/>
              <a:ext cx="6954220" cy="261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8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E14ABB-6C95-475F-BAF8-09A1003EFEA7}"/>
              </a:ext>
            </a:extLst>
          </p:cNvPr>
          <p:cNvGrpSpPr/>
          <p:nvPr/>
        </p:nvGrpSpPr>
        <p:grpSpPr>
          <a:xfrm>
            <a:off x="0" y="2581484"/>
            <a:ext cx="8640960" cy="4170625"/>
            <a:chOff x="0" y="2581484"/>
            <a:chExt cx="8640960" cy="417062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9F7DDE-4982-4E41-B412-B94ECE06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3706290"/>
              <a:ext cx="3085791" cy="30458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A3A5E4-F221-40D7-B7B1-C31739764BDF}"/>
                    </a:ext>
                  </a:extLst>
                </p:cNvPr>
                <p:cNvSpPr txBox="1"/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</a:t>
                  </a:r>
                  <a:r>
                    <a:rPr lang="ru-RU" dirty="0"/>
                    <a:t> 2,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65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+3.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A3A5E4-F221-40D7-B7B1-C31739764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16" y="5205932"/>
                  <a:ext cx="3456384" cy="513602"/>
                </a:xfrm>
                <a:prstGeom prst="rect">
                  <a:avLst/>
                </a:prstGeom>
                <a:blipFill>
                  <a:blip r:embed="rId5"/>
                  <a:stretch>
                    <a:fillRect l="-2822" t="-1190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E347A4-CDED-4F75-BD6B-FB533D096263}"/>
                    </a:ext>
                  </a:extLst>
                </p:cNvPr>
                <p:cNvSpPr txBox="1"/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ru-RU" dirty="0"/>
  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  </a:r>
                  <a:r>
                    <a:rPr lang="en-US" i="1" dirty="0"/>
                    <a:t>a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E347A4-CDED-4F75-BD6B-FB533D096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581484"/>
                  <a:ext cx="8640960" cy="1238865"/>
                </a:xfrm>
                <a:prstGeom prst="rect">
                  <a:avLst/>
                </a:prstGeom>
                <a:blipFill>
                  <a:blip r:embed="rId6"/>
                  <a:stretch>
                    <a:fillRect l="-1059" t="-3922" r="-1059" b="-68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70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Улитка Паскаля.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окружность с радиусом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Отметим на ней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произвольной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этой окружности 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Отложим на ней отрезки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Геометрическое место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полученных 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улиткой Паскаля.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70D8E-E762-F3C6-2DC4-9BE072CD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91" y="2757031"/>
            <a:ext cx="3929617" cy="39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50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 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улитку Паскаля, для которой </a:t>
            </a:r>
            <a:r>
              <a:rPr lang="en-US" sz="2800" i="1" dirty="0"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3F5336-57BD-468D-E063-25F494DB7E58}"/>
              </a:ext>
            </a:extLst>
          </p:cNvPr>
          <p:cNvGrpSpPr/>
          <p:nvPr/>
        </p:nvGrpSpPr>
        <p:grpSpPr>
          <a:xfrm>
            <a:off x="1115616" y="1724266"/>
            <a:ext cx="6664548" cy="5081894"/>
            <a:chOff x="1115616" y="1724266"/>
            <a:chExt cx="6664548" cy="50818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F54509A-BF32-C238-8057-972389AA8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7936" y="1724266"/>
              <a:ext cx="4912228" cy="508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7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 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улитку Паскаля,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67575-3D4C-148D-04F3-6D33135FDE2F}"/>
              </a:ext>
            </a:extLst>
          </p:cNvPr>
          <p:cNvSpPr txBox="1"/>
          <p:nvPr/>
        </p:nvSpPr>
        <p:spPr>
          <a:xfrm>
            <a:off x="1244887" y="51391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4396AE-CE25-033E-BE51-F07F63D9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44824"/>
            <a:ext cx="4422462" cy="47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95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 В компьютерной программе </a:t>
            </a:r>
            <a:r>
              <a:rPr lang="en-US" altLang="ru-RU" sz="2800" dirty="0"/>
              <a:t>GeoGebra </a:t>
            </a:r>
            <a:r>
              <a:rPr lang="ru-RU" altLang="ru-RU" sz="2800" dirty="0"/>
              <a:t>получите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улитку Паскаля,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7DC3C6-259E-E612-C1CD-A187C8FE3407}"/>
              </a:ext>
            </a:extLst>
          </p:cNvPr>
          <p:cNvGrpSpPr/>
          <p:nvPr/>
        </p:nvGrpSpPr>
        <p:grpSpPr>
          <a:xfrm>
            <a:off x="1115616" y="1691993"/>
            <a:ext cx="6120681" cy="4693613"/>
            <a:chOff x="1115616" y="1691993"/>
            <a:chExt cx="6120681" cy="46936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526F8-FAC5-3491-B86B-861DEB2E53C4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B44D12C-82D3-8354-B216-3F1925C7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817" y="1691993"/>
              <a:ext cx="4320480" cy="4693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40">
            <a:extLst>
              <a:ext uri="{FF2B5EF4-FFF2-40B4-BE49-F238E27FC236}">
                <a16:creationId xmlns:a16="http://schemas.microsoft.com/office/drawing/2014/main" id="{1479A0B6-49A6-47AA-9E97-BE56AB28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" y="57081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Изобразите ГМТ,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  <a:endParaRPr lang="en-US" altLang="ru-RU" sz="2800" dirty="0"/>
          </a:p>
        </p:txBody>
      </p:sp>
      <p:pic>
        <p:nvPicPr>
          <p:cNvPr id="2052" name="Picture 1061">
            <a:extLst>
              <a:ext uri="{FF2B5EF4-FFF2-40B4-BE49-F238E27FC236}">
                <a16:creationId xmlns:a16="http://schemas.microsoft.com/office/drawing/2014/main" id="{083B51AA-8C51-49D8-91C5-B945C6C6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0B8698C9-AF5D-4493-A274-C473E852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0CC5D66D-2664-48D0-86C5-68A1BED6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BB7429F6-6D2D-4705-A647-49AAB8F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7855A65C-0F15-4D09-9F99-EE41BF6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6C7E3210-89D0-49DB-A493-9201B9AA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59DE3C7B-88F2-4127-9566-043C516F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Использованием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50BD5A-9698-8421-1139-20BC86D8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2696"/>
            <a:ext cx="6396573" cy="59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9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9A729A-78FD-4100-AF21-026DB51A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2B914A1-EA79-44A7-9516-BC19E5F2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точек, равноудаленных от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E763EA37-0A8F-4E4A-8E96-F9EFE7E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7D695A-8C53-4424-86DA-029268A4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17F4F4A-5E2F-49FE-99E4-393691C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781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8A63F017-C14C-4DBC-91B0-DF186C9C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	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17341-4121-4C2D-B39C-B91543F8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Получение параболы с использованием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065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>
            <a:extLst>
              <a:ext uri="{FF2B5EF4-FFF2-40B4-BE49-F238E27FC236}">
                <a16:creationId xmlns:a16="http://schemas.microsoft.com/office/drawing/2014/main" id="{B61F18A8-77DF-46F0-91D4-3962BBDE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A’</a:t>
            </a:r>
            <a:r>
              <a:rPr lang="ru-RU" altLang="ru-RU" sz="2800" dirty="0"/>
              <a:t>, для которых расстояние до фокуса меньше расстояния до директрисы.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1030">
            <a:extLst>
              <a:ext uri="{FF2B5EF4-FFF2-40B4-BE49-F238E27FC236}">
                <a16:creationId xmlns:a16="http://schemas.microsoft.com/office/drawing/2014/main" id="{2C8FA5B4-0278-47C4-87C0-C9C9C245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5C0702-7159-B538-3B9E-859A7AAB3A6E}"/>
              </a:ext>
            </a:extLst>
          </p:cNvPr>
          <p:cNvGrpSpPr/>
          <p:nvPr/>
        </p:nvGrpSpPr>
        <p:grpSpPr>
          <a:xfrm>
            <a:off x="533400" y="1897264"/>
            <a:ext cx="8229600" cy="4717855"/>
            <a:chOff x="533400" y="1897264"/>
            <a:chExt cx="8229600" cy="4717855"/>
          </a:xfrm>
        </p:grpSpPr>
        <p:sp>
          <p:nvSpPr>
            <p:cNvPr id="6151" name="Text Box 1032">
              <a:extLst>
                <a:ext uri="{FF2B5EF4-FFF2-40B4-BE49-F238E27FC236}">
                  <a16:creationId xmlns:a16="http://schemas.microsoft.com/office/drawing/2014/main" id="{BD723087-1C51-4B88-BC93-453D21E28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096006"/>
              <a:ext cx="822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A’</a:t>
              </a:r>
              <a:r>
                <a:rPr lang="ru-RU" altLang="ru-RU" sz="2800"/>
                <a:t>, расположенные выше параболы.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0CF8DBB-3DCA-6F8B-562D-8000F055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6438" y="1897264"/>
              <a:ext cx="5896798" cy="39820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-29365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Г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еометрическим 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9D461DD-EB7B-1222-691A-1C1C2F245572}"/>
              </a:ext>
            </a:extLst>
          </p:cNvPr>
          <p:cNvGrpSpPr/>
          <p:nvPr/>
        </p:nvGrpSpPr>
        <p:grpSpPr>
          <a:xfrm>
            <a:off x="0" y="1288690"/>
            <a:ext cx="8915400" cy="3986228"/>
            <a:chOff x="0" y="1288690"/>
            <a:chExt cx="8915400" cy="398622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DD7EE1C-E027-1723-F9C0-DB483160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638897"/>
              <a:ext cx="2736304" cy="2636021"/>
            </a:xfrm>
            <a:prstGeom prst="rect">
              <a:avLst/>
            </a:prstGeom>
          </p:spPr>
        </p:pic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0" y="1288690"/>
              <a:ext cx="8915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/>
                <a:t>	Примерами 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76200" y="1692747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данное расстояние;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7FD436F-8C08-554C-8B13-07B5AEC2949F}"/>
              </a:ext>
            </a:extLst>
          </p:cNvPr>
          <p:cNvGrpSpPr/>
          <p:nvPr/>
        </p:nvGrpSpPr>
        <p:grpSpPr>
          <a:xfrm>
            <a:off x="-22293" y="2583618"/>
            <a:ext cx="8839200" cy="3567783"/>
            <a:chOff x="-22293" y="2583618"/>
            <a:chExt cx="8839200" cy="3567783"/>
          </a:xfrm>
        </p:grpSpPr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-22293" y="5205251"/>
              <a:ext cx="88392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круг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расстояние, не превосходящее данное.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0D8C95-592A-5F18-03FB-8976F1A00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641" y="2583618"/>
              <a:ext cx="2848373" cy="2581635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CFE6F1D-BBB7-A675-C842-EF86991545A7}"/>
              </a:ext>
            </a:extLst>
          </p:cNvPr>
          <p:cNvGrpSpPr/>
          <p:nvPr/>
        </p:nvGrpSpPr>
        <p:grpSpPr>
          <a:xfrm>
            <a:off x="-22293" y="2633743"/>
            <a:ext cx="8914773" cy="4067867"/>
            <a:chOff x="-22293" y="2633743"/>
            <a:chExt cx="8914773" cy="4067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id="{6D72BC02-2921-31EF-C382-E0723FBD87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sz="2800" dirty="0">
                      <a:solidFill>
                        <a:srgbClr val="FF3300"/>
                      </a:solidFill>
                    </a:rPr>
                    <a:t>	Кольцо</a:t>
                  </a:r>
                  <a:r>
                    <a:rPr 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sz="2800" dirty="0"/>
                    <a:t>– ГМТ</a:t>
                  </a:r>
                  <a:r>
                    <a:rPr lang="en-US" sz="2800" dirty="0"/>
                    <a:t> </a:t>
                  </a:r>
                  <a:r>
                    <a:rPr lang="en-US" sz="2800" i="1" dirty="0"/>
                    <a:t>A</a:t>
                  </a:r>
                  <a:r>
                    <a:rPr lang="ru-RU" sz="2800" dirty="0"/>
                    <a:t>, для которых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ru-RU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11" name="Text Box 15">
                  <a:extLst>
                    <a:ext uri="{FF2B5EF4-FFF2-40B4-BE49-F238E27FC236}">
                      <a16:creationId xmlns:a16="http://schemas.microsoft.com/office/drawing/2014/main" id="{6D72BC02-2921-31EF-C382-E0723FBD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2293" y="6178390"/>
                  <a:ext cx="8839200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2941" b="-329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5DDACE-73F0-1E10-A3C4-C74B4C9E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0971" y="2633743"/>
              <a:ext cx="2531509" cy="2531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6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F70F1A6F-37E3-45BD-9C3A-D3A5BEF3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ГМТ </a:t>
            </a:r>
            <a:r>
              <a:rPr lang="en-US" altLang="ru-RU" sz="2800" i="1" dirty="0"/>
              <a:t>A”</a:t>
            </a:r>
            <a:r>
              <a:rPr lang="ru-RU" altLang="ru-RU" sz="2800" dirty="0"/>
              <a:t>, для которых расстояние до фокуса больше расстояния до директрисы.</a:t>
            </a:r>
            <a:endParaRPr lang="en-US" altLang="ru-RU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93D30C4-A120-4489-A273-5570746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F4F053B-9F98-6444-AB0D-09C703418FF1}"/>
              </a:ext>
            </a:extLst>
          </p:cNvPr>
          <p:cNvGrpSpPr/>
          <p:nvPr/>
        </p:nvGrpSpPr>
        <p:grpSpPr>
          <a:xfrm>
            <a:off x="457200" y="2076646"/>
            <a:ext cx="8305800" cy="4538473"/>
            <a:chOff x="457200" y="2076646"/>
            <a:chExt cx="8305800" cy="4538473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7674AE82-1958-45B4-BA2C-A53F2B8C7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6096006"/>
              <a:ext cx="830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A”</a:t>
              </a:r>
              <a:r>
                <a:rPr lang="ru-RU" altLang="ru-RU" sz="2800"/>
                <a:t>, расположенные ниже параболы.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59BFF1D-5E0E-E1D2-80EF-B109ECF8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7697" y="2076646"/>
              <a:ext cx="5754178" cy="39878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AC043217-D5D9-410A-BC43-9011FF66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313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 приближается к директрисе?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2490A85-3DCD-4D98-8FC2-90D4559C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30" y="2204864"/>
            <a:ext cx="5371796" cy="31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AD862B56-FC38-49A7-A939-6D2B3707DC7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05038"/>
            <a:ext cx="7696200" cy="4179888"/>
            <a:chOff x="480" y="1389"/>
            <a:chExt cx="4848" cy="2633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023382DB-D56D-42FE-B7B8-3F86C88F8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параболы разжимаются; б) ветви параболы сжимаются.</a:t>
              </a:r>
            </a:p>
          </p:txBody>
        </p:sp>
        <p:pic>
          <p:nvPicPr>
            <p:cNvPr id="19463" name="Picture 11">
              <a:extLst>
                <a:ext uri="{FF2B5EF4-FFF2-40B4-BE49-F238E27FC236}">
                  <a16:creationId xmlns:a16="http://schemas.microsoft.com/office/drawing/2014/main" id="{1683E5EE-AF54-437E-AFE6-8EA00460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389"/>
              <a:ext cx="3455" cy="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4362"/>
            <a:ext cx="46558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Получение касательной к параболе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Пусть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– точка на параболе с фокусом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 и директрисой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– перпендикуляр, опущенный на директрису. Тогда касательной к параболе, проходящей через 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будет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687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81000" y="571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Проведите доказательство теоремы, используя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Фокальное свойство параболы используется при изготовлении отражающих поверхностей прожекторов, автомобильных фар, карманных фонариков, телескопов, параболических антенн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E26B6D-BD0D-45DB-8B2E-4E0B3404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19FB74E-CC3B-40DC-9A2C-9EC00347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03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параболе, заданной фокусом </a:t>
            </a:r>
            <a:r>
              <a:rPr lang="en-US" altLang="ru-RU" sz="2800" i="1" dirty="0"/>
              <a:t>F</a:t>
            </a:r>
            <a:r>
              <a:rPr lang="ru-RU" altLang="ru-RU" sz="2800" dirty="0"/>
              <a:t> 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DA084AC-247A-45F1-A198-7FC62A96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>
            <a:extLst>
              <a:ext uri="{FF2B5EF4-FFF2-40B4-BE49-F238E27FC236}">
                <a16:creationId xmlns:a16="http://schemas.microsoft.com/office/drawing/2014/main" id="{B993E3D2-6C4C-484F-B58F-9C76EF83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2" y="332656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1. 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364" name="Picture 1036">
            <a:extLst>
              <a:ext uri="{FF2B5EF4-FFF2-40B4-BE49-F238E27FC236}">
                <a16:creationId xmlns:a16="http://schemas.microsoft.com/office/drawing/2014/main" id="{DDB2E73C-AA6F-49F3-B373-C568C72A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038">
            <a:extLst>
              <a:ext uri="{FF2B5EF4-FFF2-40B4-BE49-F238E27FC236}">
                <a16:creationId xmlns:a16="http://schemas.microsoft.com/office/drawing/2014/main" id="{F95BAB8E-CB23-4611-9777-5C064E76FE2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1029">
              <a:extLst>
                <a:ext uri="{FF2B5EF4-FFF2-40B4-BE49-F238E27FC236}">
                  <a16:creationId xmlns:a16="http://schemas.microsoft.com/office/drawing/2014/main" id="{4C631FF8-E808-404D-BA85-A8EE9A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367" name="Picture 1037">
              <a:extLst>
                <a:ext uri="{FF2B5EF4-FFF2-40B4-BE49-F238E27FC236}">
                  <a16:creationId xmlns:a16="http://schemas.microsoft.com/office/drawing/2014/main" id="{70953494-6A8E-48DE-8E70-49531E0E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6EC22C5B-0312-4978-891D-A610B880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43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2. 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0A40A76-462E-495F-987E-BD23FF47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ABCBDC23-1DC7-48B2-A8AB-25A7E6924C6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390" name="Text Box 6">
              <a:extLst>
                <a:ext uri="{FF2B5EF4-FFF2-40B4-BE49-F238E27FC236}">
                  <a16:creationId xmlns:a16="http://schemas.microsoft.com/office/drawing/2014/main" id="{AA44E5B2-9775-4735-8EC5-BBCB6A767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51771AB9-1ED6-435A-9394-0A77A1C1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3EA9E355-9048-46D9-952F-4DE55D30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0364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412" name="Picture 11">
            <a:extLst>
              <a:ext uri="{FF2B5EF4-FFF2-40B4-BE49-F238E27FC236}">
                <a16:creationId xmlns:a16="http://schemas.microsoft.com/office/drawing/2014/main" id="{7038C5B1-5D0C-4E18-971E-8F8474E7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E7398563-7F15-49E0-86E6-70B142A605C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632F5CBC-A94F-4330-828F-7DF92198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15" name="Picture 14">
              <a:extLst>
                <a:ext uri="{FF2B5EF4-FFF2-40B4-BE49-F238E27FC236}">
                  <a16:creationId xmlns:a16="http://schemas.microsoft.com/office/drawing/2014/main" id="{17295CA7-28C1-4905-BEF4-B513A825B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0634" y="548680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1.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Найдите геометрическое место центров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окружностей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проходящих через данную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2FCFF-CDD0-C12E-5BEB-6A3FD363A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085645"/>
            <a:ext cx="2985234" cy="26867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ECFC74D-7766-05A3-B952-6CD956E9B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Окружности и круги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1924957-E9EB-86DF-AC16-D7503FFBA232}"/>
              </a:ext>
            </a:extLst>
          </p:cNvPr>
          <p:cNvGrpSpPr/>
          <p:nvPr/>
        </p:nvGrpSpPr>
        <p:grpSpPr>
          <a:xfrm>
            <a:off x="0" y="2085644"/>
            <a:ext cx="9144000" cy="4025655"/>
            <a:chOff x="0" y="2085644"/>
            <a:chExt cx="9144000" cy="402565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18CA013-52AA-71C8-FDEC-C14EF672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6874" y="2085644"/>
              <a:ext cx="4022208" cy="2686709"/>
            </a:xfrm>
            <a:prstGeom prst="rect">
              <a:avLst/>
            </a:prstGeom>
          </p:spPr>
        </p:pic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DE921B5D-EFFF-458B-0BEA-2C3EC0C07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57192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sz="2800" dirty="0"/>
                <a:t>о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кружность с центром в точке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 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 радиусом </a:t>
              </a:r>
              <a:r>
                <a:rPr lang="en-US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</a:t>
              </a:r>
              <a:r>
                <a: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4. Найдите геометрическое место точек, из которых парабола видна под прямым углом.</a:t>
            </a:r>
          </a:p>
        </p:txBody>
      </p:sp>
      <p:pic>
        <p:nvPicPr>
          <p:cNvPr id="20484" name="Picture 11">
            <a:extLst>
              <a:ext uri="{FF2B5EF4-FFF2-40B4-BE49-F238E27FC236}">
                <a16:creationId xmlns:a16="http://schemas.microsoft.com/office/drawing/2014/main" id="{CE318EAB-EA27-8C2C-6015-76E08D1E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62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7" name="Group 13">
            <a:extLst>
              <a:ext uri="{FF2B5EF4-FFF2-40B4-BE49-F238E27FC236}">
                <a16:creationId xmlns:a16="http://schemas.microsoft.com/office/drawing/2014/main" id="{744E2161-6123-EB87-D9D3-93EED63F8CAE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567591"/>
            <a:ext cx="7696200" cy="4024313"/>
            <a:chOff x="480" y="1632"/>
            <a:chExt cx="4848" cy="2535"/>
          </a:xfrm>
        </p:grpSpPr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24297A71-2D71-C8FC-3ED7-32D8D637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837"/>
              <a:ext cx="4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Все точки </a:t>
              </a:r>
              <a:r>
                <a:rPr lang="en-US" altLang="ru-RU" sz="2800" i="1" dirty="0"/>
                <a:t>C </a:t>
              </a:r>
              <a:r>
                <a:rPr lang="ru-RU" altLang="ru-RU" sz="2800" dirty="0"/>
                <a:t>директрисы.</a:t>
              </a:r>
            </a:p>
          </p:txBody>
        </p:sp>
        <p:pic>
          <p:nvPicPr>
            <p:cNvPr id="20487" name="Picture 12">
              <a:extLst>
                <a:ext uri="{FF2B5EF4-FFF2-40B4-BE49-F238E27FC236}">
                  <a16:creationId xmlns:a16="http://schemas.microsoft.com/office/drawing/2014/main" id="{F2604B26-5BD5-4250-3953-D5C5C2F31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52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3EE4784B-D006-1E1C-EB69-AF080175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Использование программы </a:t>
            </a:r>
            <a:r>
              <a:rPr lang="en-US" altLang="ru-RU" sz="3200" dirty="0">
                <a:cs typeface="Times New Roman" panose="02020603050405020304" pitchFamily="18" charset="0"/>
              </a:rPr>
              <a:t>GeoGebra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61953-02B5-245A-045E-93F38BA5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42" y="1052736"/>
            <a:ext cx="7640116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41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CC1AE7-BAF0-3984-534C-7AC5CA09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8219BD0-852B-9BCF-FF1E-2FA2696B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65" y="383087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Возьмём лист бумаги прямоугольной формы и отметим около его большой стороны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AFE95F63-B48F-943A-04FA-964F06DB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86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Сложим лист так, чтобы точка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200" dirty="0"/>
              <a:t>точкой </a:t>
            </a:r>
            <a:r>
              <a:rPr lang="en-US" altLang="ru-RU" sz="2200" i="1" dirty="0"/>
              <a:t>D</a:t>
            </a:r>
            <a:r>
              <a:rPr lang="ru-RU" altLang="ru-RU" sz="2200" dirty="0"/>
              <a:t> большой  стороны листа</a:t>
            </a:r>
            <a:r>
              <a:rPr lang="en-US" altLang="ru-RU" sz="2200" dirty="0"/>
              <a:t>.</a:t>
            </a:r>
            <a:r>
              <a:rPr lang="en-US" altLang="ru-RU" sz="2000" dirty="0"/>
              <a:t>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7FC1A34D-EE09-9692-F4D9-C0BB4689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С</a:t>
            </a:r>
            <a:r>
              <a:rPr lang="ru-RU" altLang="ru-RU" sz="2200" dirty="0">
                <a:cs typeface="Times New Roman" panose="02020603050405020304" pitchFamily="18" charset="0"/>
              </a:rPr>
              <a:t>нова согнём </a:t>
            </a:r>
            <a:r>
              <a:rPr lang="ru-RU" altLang="ru-RU" sz="2200" dirty="0"/>
              <a:t>и разогнём лист</a:t>
            </a:r>
            <a:r>
              <a:rPr lang="ru-RU" altLang="ru-RU" sz="2200" dirty="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i="1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большой стороны. </a:t>
            </a:r>
          </a:p>
        </p:txBody>
      </p:sp>
      <p:pic>
        <p:nvPicPr>
          <p:cNvPr id="22534" name="Picture 14">
            <a:extLst>
              <a:ext uri="{FF2B5EF4-FFF2-40B4-BE49-F238E27FC236}">
                <a16:creationId xmlns:a16="http://schemas.microsoft.com/office/drawing/2014/main" id="{03B5AEB2-2934-DCFA-5CD6-264C3188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4" name="Picture 16">
            <a:extLst>
              <a:ext uri="{FF2B5EF4-FFF2-40B4-BE49-F238E27FC236}">
                <a16:creationId xmlns:a16="http://schemas.microsoft.com/office/drawing/2014/main" id="{0669479F-6E7E-D19C-5178-80C1187D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E74B140A-87C2-279D-FA32-FDCE473A1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Разогнём лист.</a:t>
            </a:r>
            <a:r>
              <a:rPr lang="ru-RU" altLang="ru-RU" sz="2200" dirty="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200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серединным перпендикуляром к отрезку </a:t>
            </a:r>
            <a:r>
              <a:rPr lang="ru-RU" altLang="ru-RU" sz="2200" i="1" dirty="0">
                <a:cs typeface="Times New Roman" panose="02020603050405020304" pitchFamily="18" charset="0"/>
              </a:rPr>
              <a:t>FD </a:t>
            </a:r>
            <a:r>
              <a:rPr lang="ru-RU" altLang="ru-RU" sz="2200" dirty="0">
                <a:cs typeface="Times New Roman" panose="02020603050405020304" pitchFamily="18" charset="0"/>
              </a:rPr>
              <a:t>и, следовательно, касательной к параболе.</a:t>
            </a:r>
          </a:p>
        </p:txBody>
      </p:sp>
      <p:pic>
        <p:nvPicPr>
          <p:cNvPr id="165908" name="Picture 20">
            <a:extLst>
              <a:ext uri="{FF2B5EF4-FFF2-40B4-BE49-F238E27FC236}">
                <a16:creationId xmlns:a16="http://schemas.microsoft.com/office/drawing/2014/main" id="{E3AAC1D8-97A2-6418-CCDC-612A0AE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0" name="Picture 22">
            <a:extLst>
              <a:ext uri="{FF2B5EF4-FFF2-40B4-BE49-F238E27FC236}">
                <a16:creationId xmlns:a16="http://schemas.microsoft.com/office/drawing/2014/main" id="{5A03AFB9-7BB0-0BC4-D831-202D95A3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11" name="Text Box 23">
            <a:extLst>
              <a:ext uri="{FF2B5EF4-FFF2-40B4-BE49-F238E27FC236}">
                <a16:creationId xmlns:a16="http://schemas.microsoft.com/office/drawing/2014/main" id="{C5245A8D-7A67-3EB5-DB73-D617F5A8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altLang="ru-RU" sz="2200" dirty="0"/>
              <a:t>Чем больше будет линий сгибов тем больше г</a:t>
            </a:r>
            <a:r>
              <a:rPr lang="ru-RU" altLang="ru-RU" sz="22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200" dirty="0"/>
              <a:t>приближаться к</a:t>
            </a:r>
            <a:r>
              <a:rPr lang="ru-RU" altLang="ru-RU" sz="2200" dirty="0">
                <a:cs typeface="Times New Roman" panose="02020603050405020304" pitchFamily="18" charset="0"/>
              </a:rPr>
              <a:t> парабол</a:t>
            </a:r>
            <a:r>
              <a:rPr lang="ru-RU" altLang="ru-RU" sz="2200" dirty="0"/>
              <a:t>е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5912" name="Picture 24">
            <a:extLst>
              <a:ext uri="{FF2B5EF4-FFF2-40B4-BE49-F238E27FC236}">
                <a16:creationId xmlns:a16="http://schemas.microsoft.com/office/drawing/2014/main" id="{B45C314C-5F38-CCB7-CC60-C0129E8A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A55245B6-1A4F-45C4-FE33-2686756B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indent="542925" algn="just">
              <a:spcBef>
                <a:spcPct val="50000"/>
              </a:spcBef>
            </a:pPr>
            <a:r>
              <a:rPr lang="ru-RU" altLang="ru-RU" sz="2800" dirty="0"/>
              <a:t>Изобразите ГМТ,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92AC319C-0BF3-67B7-D24C-ED3C3709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CCD52D4E-530D-56A3-4900-7BE85F6F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BDBF08D8-BA7D-8668-8363-B0F532F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F4DB6DE9-E5E1-79F6-FD38-A38F7178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14861CF8-A597-747D-1618-AF69A4D6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3B58D0E3-1828-F264-DB33-487193225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Использование программы </a:t>
            </a:r>
            <a:r>
              <a:rPr lang="en-US" altLang="ru-RU" sz="3600" dirty="0">
                <a:solidFill>
                  <a:srgbClr val="FF3300"/>
                </a:solidFill>
              </a:rPr>
              <a:t>GeoGebra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36467-76F2-8B07-05E5-60FD44E1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08720"/>
            <a:ext cx="6804286" cy="56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0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1A5D61CB-4A86-1098-52A5-7BCB2838F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F062A863-726F-F8C9-A964-D77EA2B4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Геометрическое место точек плоскости, сумма расстояний от которых до двух заданных точек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2</a:t>
            </a:r>
            <a:r>
              <a:rPr lang="ru-RU" altLang="ru-RU" sz="280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>
                <a:cs typeface="Times New Roman" panose="02020603050405020304" pitchFamily="18" charset="0"/>
              </a:rPr>
              <a:t>Точки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2</a:t>
            </a:r>
            <a:r>
              <a:rPr lang="ru-RU" altLang="ru-RU" sz="280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эллипса.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BD60F480-36F5-BDF0-54C9-B63B960D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C534D364-153E-9136-1DD2-139FF35C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Таким образом, для точек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сумма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+ </a:t>
            </a:r>
            <a:r>
              <a:rPr lang="en-US" altLang="ru-RU" i="1">
                <a:cs typeface="Times New Roman" panose="02020603050405020304" pitchFamily="18" charset="0"/>
              </a:rPr>
              <a:t>AF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постоянна и равна некоторому заданному отрезку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/>
              <a:t>, большему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E5F0766-FF8A-1558-649D-813603494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эллипс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2689DFA6-9AFB-F328-55ED-FF744E26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145C5C4E-16AA-1CF3-289A-4D9AEF4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7A87AD2-E9BA-03D7-615E-D8C3982A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C4930433-0D64-F137-A130-D2FD66B0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Прямая, имеющая с </a:t>
            </a:r>
            <a:r>
              <a:rPr lang="ru-RU" altLang="ru-RU"/>
              <a:t>эллипсом</a:t>
            </a:r>
            <a:r>
              <a:rPr lang="ru-RU" altLang="ru-RU">
                <a:cs typeface="Times New Roman" panose="02020603050405020304" pitchFamily="18" charset="0"/>
              </a:rPr>
              <a:t> только одну общую точку,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к </a:t>
            </a:r>
            <a:r>
              <a:rPr lang="ru-RU" altLang="ru-RU"/>
              <a:t>эллипсу</a:t>
            </a:r>
            <a:r>
              <a:rPr lang="ru-RU" altLang="ru-RU">
                <a:cs typeface="Times New Roman" panose="02020603050405020304" pitchFamily="18" charset="0"/>
              </a:rPr>
              <a:t>. Общая точка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</a:t>
            </a:r>
          </a:p>
        </p:txBody>
      </p: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D5413689-F0FA-F0D7-1245-DED6A493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02907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2" name="Group 18">
            <a:extLst>
              <a:ext uri="{FF2B5EF4-FFF2-40B4-BE49-F238E27FC236}">
                <a16:creationId xmlns:a16="http://schemas.microsoft.com/office/drawing/2014/main" id="{06A26B85-5F7D-5C84-07B4-B26D1BE4240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10600" cy="4143375"/>
            <a:chOff x="192" y="1296"/>
            <a:chExt cx="5424" cy="2610"/>
          </a:xfrm>
        </p:grpSpPr>
        <p:sp>
          <p:nvSpPr>
            <p:cNvPr id="139270" name="Text Box 6">
              <a:extLst>
                <a:ext uri="{FF2B5EF4-FFF2-40B4-BE49-F238E27FC236}">
                  <a16:creationId xmlns:a16="http://schemas.microsoft.com/office/drawing/2014/main" id="{B2E7A09A-2099-28EC-7F79-8A24D0E54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28"/>
              <a:ext cx="542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b="1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ru-RU" altLang="ru-RU" i="1">
                  <a:cs typeface="Times New Roman" panose="02020603050405020304" pitchFamily="18" charset="0"/>
                </a:rPr>
                <a:t>А</a:t>
              </a:r>
              <a:r>
                <a:rPr lang="ru-RU" altLang="ru-RU">
                  <a:cs typeface="Times New Roman" panose="02020603050405020304" pitchFamily="18" charset="0"/>
                </a:rPr>
                <a:t> - произвольная точка эллипса с фокусами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,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 Тогда касательной к эллипсу, проходящей через точку </a:t>
              </a:r>
              <a:r>
                <a:rPr lang="en-US" altLang="ru-RU" i="1">
                  <a:cs typeface="Times New Roman" panose="02020603050405020304" pitchFamily="18" charset="0"/>
                </a:rPr>
                <a:t>A </a:t>
              </a:r>
              <a:r>
                <a:rPr lang="ru-RU" altLang="ru-RU">
                  <a:cs typeface="Times New Roman" panose="02020603050405020304" pitchFamily="18" charset="0"/>
                </a:rPr>
                <a:t>является прямая, содержащая биссектрису угла, смежного с углом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AF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1" name="Picture 17">
              <a:extLst>
                <a:ext uri="{FF2B5EF4-FFF2-40B4-BE49-F238E27FC236}">
                  <a16:creationId xmlns:a16="http://schemas.microsoft.com/office/drawing/2014/main" id="{3B5A91B0-5AD4-7956-8EBE-077E00D34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598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84" name="Group 20">
            <a:extLst>
              <a:ext uri="{FF2B5EF4-FFF2-40B4-BE49-F238E27FC236}">
                <a16:creationId xmlns:a16="http://schemas.microsoft.com/office/drawing/2014/main" id="{58159908-74B4-F687-DEF4-E6B2BCC5EE2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57400"/>
            <a:ext cx="8610600" cy="4572000"/>
            <a:chOff x="240" y="1296"/>
            <a:chExt cx="5424" cy="2880"/>
          </a:xfrm>
        </p:grpSpPr>
        <p:sp>
          <p:nvSpPr>
            <p:cNvPr id="139273" name="Text Box 9">
              <a:extLst>
                <a:ext uri="{FF2B5EF4-FFF2-40B4-BE49-F238E27FC236}">
                  <a16:creationId xmlns:a16="http://schemas.microsoft.com/office/drawing/2014/main" id="{0193C38C-26AF-C6C5-FDC8-A44E9A2F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Проведите доказательство теоремы, используя рисунок.</a:t>
              </a:r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F10AC5DC-CACE-3A39-F7D2-8BDA2A09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598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BB0F1978-021B-18B0-A653-CC75FAD3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3579BA98-E568-A11C-B0B1-821B8D42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фокус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то лучи, отразившись от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ru-RU" altLang="ru-RU" sz="2800"/>
              <a:t>соберутся в другом фокусе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6D7DCDFC-57F0-8399-E0D6-CC15C9A1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D00190D-C117-FF2C-B7D2-B880D2BCD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67BA09FB-ED06-F933-41E0-F848F0C7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По данному рисунку укажите способ построения касательной к эллипсу, заданному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, проходящей через точку </a:t>
            </a:r>
            <a:r>
              <a:rPr lang="en-US" altLang="ru-RU" sz="2800" i="1"/>
              <a:t>C</a:t>
            </a:r>
            <a:r>
              <a:rPr lang="ru-RU" altLang="ru-RU" sz="280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C16CEE37-FC61-B3E5-D394-8D46B220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4892</Words>
  <Application>Microsoft Office PowerPoint</Application>
  <PresentationFormat>Экран (4:3)</PresentationFormat>
  <Paragraphs>493</Paragraphs>
  <Slides>117</Slides>
  <Notes>113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22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Демоверсия 2024, задача 18</vt:lpstr>
      <vt:lpstr>Презентация PowerPoint</vt:lpstr>
      <vt:lpstr>Окружности и 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Серединный перпендикуляр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Биссектриса угла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Использованием программы GeoGebra</vt:lpstr>
      <vt:lpstr>Определение параболы</vt:lpstr>
      <vt:lpstr>Рисуем параболу</vt:lpstr>
      <vt:lpstr>Получение параболы с использованием программы GeoGebra</vt:lpstr>
      <vt:lpstr>Презентация PowerPoint</vt:lpstr>
      <vt:lpstr>Презентация PowerPoint</vt:lpstr>
      <vt:lpstr>Презентация PowerPoint</vt:lpstr>
      <vt:lpstr>Касательная к параболе</vt:lpstr>
      <vt:lpstr>Презентация PowerPoint</vt:lpstr>
      <vt:lpstr>Презентация PowerPoint</vt:lpstr>
      <vt:lpstr>Фокальное свойство параболы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</vt:lpstr>
      <vt:lpstr>Упражнение*</vt:lpstr>
      <vt:lpstr>Использование программы GeoGebra</vt:lpstr>
      <vt:lpstr>Определение эллипса</vt:lpstr>
      <vt:lpstr>Рисуем эллипс</vt:lpstr>
      <vt:lpstr>Касательная к эллипсу</vt:lpstr>
      <vt:lpstr>Фокальное свойство эллипса</vt:lpstr>
      <vt:lpstr>Построение касательной</vt:lpstr>
      <vt:lpstr>Упражнение 1</vt:lpstr>
      <vt:lpstr>Упражнение 2</vt:lpstr>
      <vt:lpstr>Упражнение 7</vt:lpstr>
      <vt:lpstr>Лабораторная работа</vt:lpstr>
      <vt:lpstr>Упражнение</vt:lpstr>
      <vt:lpstr>Можно использовать программу GeoGebra</vt:lpstr>
      <vt:lpstr>Определение гиперболы</vt:lpstr>
      <vt:lpstr>Рисуем гиперболу</vt:lpstr>
      <vt:lpstr>Упражнение</vt:lpstr>
      <vt:lpstr>Касательная к гиперболе</vt:lpstr>
      <vt:lpstr>Фокальное свойство гиперболы</vt:lpstr>
      <vt:lpstr>Построение касательной</vt:lpstr>
      <vt:lpstr>Упражнение</vt:lpstr>
      <vt:lpstr>Упражнение</vt:lpstr>
      <vt:lpstr>Упражнение</vt:lpstr>
      <vt:lpstr>Упражнение</vt:lpstr>
      <vt:lpstr>Упражнение</vt:lpstr>
      <vt:lpstr>Лабораторная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192</cp:revision>
  <dcterms:created xsi:type="dcterms:W3CDTF">2009-11-04T05:06:28Z</dcterms:created>
  <dcterms:modified xsi:type="dcterms:W3CDTF">2024-11-13T03:04:10Z</dcterms:modified>
</cp:coreProperties>
</file>