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1073" r:id="rId2"/>
    <p:sldId id="1194" r:id="rId3"/>
    <p:sldId id="1294" r:id="rId4"/>
    <p:sldId id="1266" r:id="rId5"/>
    <p:sldId id="1239" r:id="rId6"/>
    <p:sldId id="1240" r:id="rId7"/>
    <p:sldId id="1209" r:id="rId8"/>
    <p:sldId id="435" r:id="rId9"/>
    <p:sldId id="1241" r:id="rId10"/>
    <p:sldId id="1246" r:id="rId11"/>
    <p:sldId id="1247" r:id="rId12"/>
    <p:sldId id="1248" r:id="rId13"/>
    <p:sldId id="1249" r:id="rId14"/>
    <p:sldId id="1250" r:id="rId15"/>
    <p:sldId id="1242" r:id="rId16"/>
    <p:sldId id="1243" r:id="rId17"/>
    <p:sldId id="1251" r:id="rId18"/>
    <p:sldId id="1252" r:id="rId19"/>
    <p:sldId id="1244" r:id="rId20"/>
    <p:sldId id="1253" r:id="rId21"/>
    <p:sldId id="1254" r:id="rId22"/>
    <p:sldId id="1255" r:id="rId23"/>
    <p:sldId id="1256" r:id="rId24"/>
    <p:sldId id="1257" r:id="rId25"/>
    <p:sldId id="1258" r:id="rId26"/>
    <p:sldId id="1259" r:id="rId27"/>
    <p:sldId id="1260" r:id="rId28"/>
    <p:sldId id="1262" r:id="rId29"/>
    <p:sldId id="1263" r:id="rId30"/>
    <p:sldId id="1264" r:id="rId31"/>
    <p:sldId id="1265" r:id="rId32"/>
    <p:sldId id="1267" r:id="rId33"/>
    <p:sldId id="1268" r:id="rId34"/>
    <p:sldId id="1269" r:id="rId35"/>
    <p:sldId id="1270" r:id="rId36"/>
    <p:sldId id="1271" r:id="rId37"/>
    <p:sldId id="1272" r:id="rId38"/>
    <p:sldId id="1273" r:id="rId39"/>
    <p:sldId id="1274" r:id="rId40"/>
    <p:sldId id="1285" r:id="rId41"/>
    <p:sldId id="1291" r:id="rId42"/>
    <p:sldId id="1288" r:id="rId43"/>
    <p:sldId id="1289" r:id="rId44"/>
    <p:sldId id="1287" r:id="rId45"/>
    <p:sldId id="1293" r:id="rId46"/>
    <p:sldId id="1275" r:id="rId47"/>
    <p:sldId id="1276" r:id="rId48"/>
    <p:sldId id="1278" r:id="rId49"/>
    <p:sldId id="1280" r:id="rId50"/>
    <p:sldId id="553" r:id="rId51"/>
    <p:sldId id="1281" r:id="rId52"/>
    <p:sldId id="1283" r:id="rId53"/>
    <p:sldId id="1282" r:id="rId54"/>
    <p:sldId id="377" r:id="rId55"/>
    <p:sldId id="1284" r:id="rId56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0929"/>
  </p:normalViewPr>
  <p:slideViewPr>
    <p:cSldViewPr>
      <p:cViewPr varScale="1">
        <p:scale>
          <a:sx n="95" d="100"/>
          <a:sy n="95" d="100"/>
        </p:scale>
        <p:origin x="4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FD9051-4E0E-429C-8F38-7BDC4F84EA9E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BE2F24-7E28-4A1B-AB59-8A9A4C7D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A6C7A35-D4CA-4BF0-9EA2-C6F3256BB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AE1440-408F-4164-86D6-C3D90FF68D26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1BEB111-1F5A-461E-92AF-9ECEDC512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4729D83-2278-4C6A-B643-22BE1883B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02023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8242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901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0655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842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983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4269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6880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16904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2709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2504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148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2556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40422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352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00993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23887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6729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66269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8346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3995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2106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4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6913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9345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186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8943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37691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26491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41495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8839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9429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0272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832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28644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22791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653836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7267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940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03903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482400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34269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83133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4258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7257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98311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75316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1250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1856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5157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3423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42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4AB2F-94B6-46BD-9AAC-16ECFF892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15540D-BCB8-4F19-A7F8-958436CF8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56C990-CEFA-4DF0-9860-688FF1499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02B-467B-4602-A49A-33D081D0B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59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ACCB2-B760-4029-B8F5-37B18AFB5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65E28-DAEF-4539-A33F-7742198A1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9830AA-520E-4DD0-B5BD-9BFD3B0C6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6193-9614-4763-8124-41B27555EE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61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B6F1CE-6817-4043-9F32-AFD8ABA70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0C08D-45A1-4720-8292-0ED1E5FCE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9550D-EECA-444C-8DED-15791AA6B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3F41-BA6B-4E79-83C4-D31B63250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87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4A180-0E82-4B73-BBA4-9F4436E8F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087D3E-578F-4F61-AFB3-A3F84B47D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E34E4C-883F-4138-A059-57DE15673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279D5-2922-4125-A385-096E1D438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D33DA-F2D2-4648-94C8-BCCF2231E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7AA02-9D73-4E27-A1BE-847D4EDEE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D115C-CEEF-486F-B4C8-F5EB5A303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2578-26FB-434C-9D09-FE636FB68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01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2D791-4C3D-4226-85BA-816A4B1AC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01BB4-04E7-4F6E-A6EE-5E7398480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22D92-A8CF-43B6-B3BB-EE8D2C2AE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D8BA-FAF5-4FDA-8453-A7CB56DFD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64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099B07-A3B2-45AD-8471-A0C0D5546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CF7286-D5D0-44E9-921F-A4A0A2579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051BF8-06D4-4A36-AFCA-DAB88F426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D1FE-4996-4466-8BC3-47BC3809DC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1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84CF4B-F98E-41A2-B556-646510FC7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8FD4CC-070E-4D22-A535-A5796F152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545952-FA41-4704-BE9B-85D6D859D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5555-047A-4182-83D2-16A513EEC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3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B7AD03-E61A-4D40-A02D-E6AEE4F11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932C9B-FECC-4769-8499-E758CCC14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73FC2D-F77E-4194-BEFB-8C174783D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E4E2-FB90-42F9-8CF8-4D6AD18CE3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13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DEA6F-6E87-46A7-AB3B-2138B212B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E8859-3F0A-4D99-A533-269030CA2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D1B7C-0C2E-4E2D-ACAD-5071B43AB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93D7-B8D1-432F-9F3C-DAF752AD6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98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0D722-D176-4F19-9004-3B72F14B3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B3A6D-FE32-40CE-B9C6-F9DB1614B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7B84E-2DA8-4C16-B878-BC826534C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96DE9-40B6-4416-BA75-15157B6C43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C34A98-7735-4044-A2C0-A29FCB79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2E92BC-9099-42BC-A81F-92AF042D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438260-C399-4E7E-B35B-B10C7FDA46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8D9CC7-E675-47A5-BE05-48F0FDB41E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05FD64-2833-4EF9-9091-4F6987925F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EE2086F-05F7-4507-BE55-8D5DFB1A9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2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gebr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4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1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0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20.12.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48873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6"/>
                </a:solidFill>
              </a:rPr>
              <a:t>Решение задач с практическим содержанием с</a:t>
            </a:r>
            <a:r>
              <a:rPr lang="ru-RU" sz="3600" dirty="0">
                <a:solidFill>
                  <a:schemeClr val="accent6"/>
                </a:solidFill>
                <a:effectLst/>
              </a:rPr>
              <a:t> использованием компьютерной программы </a:t>
            </a:r>
            <a:r>
              <a:rPr lang="en-US" sz="3600" dirty="0">
                <a:solidFill>
                  <a:schemeClr val="accent6"/>
                </a:solidFill>
                <a:effectLst/>
              </a:rPr>
              <a:t>GeoGebra </a:t>
            </a:r>
            <a:endParaRPr lang="ru-RU" sz="3600" dirty="0">
              <a:solidFill>
                <a:schemeClr val="accent6"/>
              </a:solidFill>
              <a:effectLst/>
            </a:endParaRPr>
          </a:p>
          <a:p>
            <a:pPr algn="ctr"/>
            <a:r>
              <a:rPr lang="ru-RU" sz="3600" dirty="0">
                <a:solidFill>
                  <a:schemeClr val="accent6"/>
                </a:solidFill>
                <a:effectLst/>
              </a:rPr>
              <a:t>и без неё.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50215" algn="just">
                  <a:spcAft>
                    <a:spcPts val="0"/>
                  </a:spcAft>
                </a:pPr>
                <a:r>
                  <a:rPr lang="ru-RU" b="1" dirty="0"/>
                  <a:t>2.</a:t>
                </a:r>
                <a:r>
                  <a:rPr lang="ru-RU" dirty="0"/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Найдём наименьшее расстояние, которое будет между кораблями. </a:t>
                </a:r>
                <a:r>
                  <a:rPr lang="ru-RU" dirty="0"/>
                  <a:t>Рассмотрим общую ситуацию. Пусть из портов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1</a:t>
                </a:r>
                <a:r>
                  <a:rPr lang="ru-RU" dirty="0"/>
                  <a:t>), </a:t>
                </a:r>
                <a:r>
                  <a:rPr lang="ru-RU" i="1" dirty="0"/>
                  <a:t>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2</a:t>
                </a:r>
                <a:r>
                  <a:rPr lang="ru-RU" dirty="0"/>
                  <a:t>) одновременно отплыли корабли </a:t>
                </a:r>
                <a:r>
                  <a:rPr lang="en-US" i="1" dirty="0"/>
                  <a:t>K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K</a:t>
                </a:r>
                <a:r>
                  <a:rPr lang="ru-RU" baseline="-25000" dirty="0"/>
                  <a:t>2</a:t>
                </a:r>
                <a:r>
                  <a:rPr lang="ru-RU" i="1" dirty="0"/>
                  <a:t> </a:t>
                </a:r>
                <a:r>
                  <a:rPr lang="ru-RU" dirty="0"/>
                  <a:t>в направлении и скоростью, задаваемыми направляющими векторами соответственно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ru-RU"/>
                      <m:t>(</m:t>
                    </m:r>
                    <m:r>
                      <m:rPr>
                        <m:nor/>
                      </m:rPr>
                      <a:rPr lang="en-US" i="1"/>
                      <m:t>a</m:t>
                    </m:r>
                    <m:r>
                      <m:rPr>
                        <m:nor/>
                      </m:rPr>
                      <a:rPr lang="ru-RU" baseline="-25000"/>
                      <m:t>1</m:t>
                    </m:r>
                    <m:r>
                      <m:rPr>
                        <m:nor/>
                      </m:rPr>
                      <a:rPr lang="ru-RU"/>
                      <m:t>,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i="1"/>
                      <m:t>b</m:t>
                    </m:r>
                    <m:r>
                      <m:rPr>
                        <m:nor/>
                      </m:rPr>
                      <a:rPr lang="ru-RU" baseline="-25000"/>
                      <m:t>1</m:t>
                    </m:r>
                    <m:r>
                      <m:rPr>
                        <m:nor/>
                      </m:rPr>
                      <a:rPr lang="ru-RU"/>
                      <m:t>)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ru-RU"/>
                      <m:t>(</m:t>
                    </m:r>
                    <m:r>
                      <m:rPr>
                        <m:nor/>
                      </m:rPr>
                      <a:rPr lang="en-US" i="1"/>
                      <m:t>a</m:t>
                    </m:r>
                    <m:r>
                      <m:rPr>
                        <m:nor/>
                      </m:rPr>
                      <a:rPr lang="ru-RU" baseline="-25000"/>
                      <m:t>2</m:t>
                    </m:r>
                    <m:r>
                      <m:rPr>
                        <m:nor/>
                      </m:rPr>
                      <a:rPr lang="ru-RU"/>
                      <m:t>,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i="1"/>
                      <m:t>b</m:t>
                    </m:r>
                    <m:r>
                      <m:rPr>
                        <m:nor/>
                      </m:rPr>
                      <a:rPr lang="ru-RU" baseline="-25000"/>
                      <m:t>2</m:t>
                    </m:r>
                    <m:r>
                      <m:rPr>
                        <m:nor/>
                      </m:rPr>
                      <a:rPr lang="ru-RU"/>
                      <m:t>)</m:t>
                    </m:r>
                  </m:oMath>
                </a14:m>
                <a:r>
                  <a:rPr lang="ru-RU" dirty="0"/>
                  <a:t>.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938992"/>
              </a:xfrm>
              <a:prstGeom prst="rect">
                <a:avLst/>
              </a:prstGeom>
              <a:blipFill>
                <a:blip r:embed="rId3"/>
                <a:stretch>
                  <a:fillRect l="-1000" t="-2516" r="-1000" b="-59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>
            <a:extLst>
              <a:ext uri="{FF2B5EF4-FFF2-40B4-BE49-F238E27FC236}">
                <a16:creationId xmlns:a16="http://schemas.microsoft.com/office/drawing/2014/main" id="{5AFAB9D5-5822-819C-F6FD-A1D02633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32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Воспользуемся заданием прямой с помощью параметрических уравнений.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283F59-42EC-F358-B3ED-04863960B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415111"/>
            <a:ext cx="4977510" cy="29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24787"/>
                <a:ext cx="9144000" cy="2024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/>
                  <a:t>	Прямую, проходящую через точку </a:t>
                </a:r>
                <a:r>
                  <a:rPr lang="en-US" i="1" dirty="0"/>
                  <a:t>A</a:t>
                </a:r>
                <a:r>
                  <a:rPr lang="ru-RU" baseline="-25000" dirty="0"/>
                  <a:t>0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0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0</a:t>
                </a:r>
                <a:r>
                  <a:rPr lang="ru-RU" dirty="0"/>
                  <a:t>), с направляющим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ru-RU" dirty="0"/>
                  <a:t>(</a:t>
                </a:r>
                <a:r>
                  <a:rPr lang="en-US" i="1" dirty="0"/>
                  <a:t>a</a:t>
                </a:r>
                <a:r>
                  <a:rPr lang="ru-RU" dirty="0"/>
                  <a:t>, </a:t>
                </a:r>
                <a:r>
                  <a:rPr lang="en-US" i="1" dirty="0"/>
                  <a:t>b</a:t>
                </a:r>
                <a:r>
                  <a:rPr lang="ru-RU" dirty="0"/>
                  <a:t>) можно задать параметрическими уравнениями  (рис. 3).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787"/>
                <a:ext cx="9144000" cy="2024144"/>
              </a:xfrm>
              <a:prstGeom prst="rect">
                <a:avLst/>
              </a:prstGeom>
              <a:blipFill>
                <a:blip r:embed="rId3"/>
                <a:stretch>
                  <a:fillRect l="-1000" t="-241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53C7F7D-6913-37CE-35FE-B2CF8F65F0B7}"/>
              </a:ext>
            </a:extLst>
          </p:cNvPr>
          <p:cNvGrpSpPr/>
          <p:nvPr/>
        </p:nvGrpSpPr>
        <p:grpSpPr>
          <a:xfrm>
            <a:off x="19748" y="2208673"/>
            <a:ext cx="9185096" cy="4000026"/>
            <a:chOff x="19748" y="2208673"/>
            <a:chExt cx="9185096" cy="400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id="{8C4774D8-73A2-51AA-F16F-5B610D86C6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48" y="4639039"/>
                  <a:ext cx="9185096" cy="1569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Следовательно, данная прямая задаётся указанными параметрическими уравнениями.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	С физической точки зрения, направляющий вектор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</m:oMath>
                  </a14:m>
                  <a:r>
                    <a:rPr lang="ru-RU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i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ru-RU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i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lang="ru-RU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является вектором скорости движения точки по прямой.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id="{8C4774D8-73A2-51AA-F16F-5B610D86C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748" y="4639039"/>
                  <a:ext cx="9185096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995" t="-3113" r="-1062" b="-81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9BF71B0F-156F-81BD-73C7-B1EAED4FCC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3451" y="2208673"/>
                  <a:ext cx="5944816" cy="1986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 Действительно, точка </a:t>
                  </a:r>
                  <a:r>
                    <a:rPr lang="en-US" altLang="ru-RU" i="1" dirty="0"/>
                    <a:t>A</a:t>
                  </a:r>
                  <a:r>
                    <a:rPr lang="en-US" altLang="ru-RU" dirty="0"/>
                    <a:t>(</a:t>
                  </a:r>
                  <a:r>
                    <a:rPr lang="en-US" altLang="ru-RU" i="1" dirty="0"/>
                    <a:t>x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y</a:t>
                  </a:r>
                  <a:r>
                    <a:rPr lang="en-US" altLang="ru-RU" dirty="0"/>
                    <a:t>)</a:t>
                  </a:r>
                  <a:r>
                    <a:rPr lang="ru-RU" altLang="ru-RU" dirty="0"/>
                    <a:t> принадлежит указанной прямой, если вектор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alt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en-US" altLang="ru-RU" dirty="0"/>
                    <a:t> </a:t>
                  </a:r>
                  <a:r>
                    <a:rPr lang="ru-RU" altLang="ru-RU" dirty="0" err="1"/>
                    <a:t>коллинеарен</a:t>
                  </a:r>
                  <a:r>
                    <a:rPr lang="ru-RU" altLang="ru-RU" dirty="0"/>
                    <a:t> вектору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a14:m>
                  <a:r>
                    <a:rPr lang="ru-RU" altLang="ru-RU" dirty="0"/>
                    <a:t>. Значит, для некоторого числа </a:t>
                  </a:r>
                  <a:r>
                    <a:rPr lang="en-US" altLang="ru-RU" i="1" dirty="0"/>
                    <a:t>t </a:t>
                  </a:r>
                  <a:r>
                    <a:rPr lang="ru-RU" altLang="ru-RU" dirty="0"/>
                    <a:t>выполняются равенства </a:t>
                  </a:r>
                  <a:r>
                    <a:rPr lang="en-US" altLang="ru-RU" i="1" dirty="0"/>
                    <a:t>x – x</a:t>
                  </a:r>
                  <a:r>
                    <a:rPr lang="en-US" altLang="ru-RU" baseline="-25000" dirty="0"/>
                    <a:t>0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at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y – y</a:t>
                  </a:r>
                  <a:r>
                    <a:rPr lang="en-US" altLang="ru-RU" baseline="-25000" dirty="0"/>
                    <a:t>0 </a:t>
                  </a:r>
                  <a:r>
                    <a:rPr lang="en-US" altLang="ru-RU" dirty="0"/>
                    <a:t>= </a:t>
                  </a:r>
                  <a:r>
                    <a:rPr lang="en-US" altLang="ru-RU" i="1" dirty="0" err="1"/>
                    <a:t>bt</a:t>
                  </a:r>
                  <a:r>
                    <a:rPr lang="en-US" altLang="ru-RU" dirty="0" err="1"/>
                    <a:t>.</a:t>
                  </a:r>
                  <a:r>
                    <a:rPr lang="en-US" altLang="ru-RU" dirty="0"/>
                    <a:t>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9BF71B0F-156F-81BD-73C7-B1EAED4FCC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3451" y="2208673"/>
                  <a:ext cx="5944816" cy="1986185"/>
                </a:xfrm>
                <a:prstGeom prst="rect">
                  <a:avLst/>
                </a:prstGeom>
                <a:blipFill>
                  <a:blip r:embed="rId6"/>
                  <a:stretch>
                    <a:fillRect l="-1641" t="-2454" r="-1538" b="-613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A9A91A-3EAF-D8AB-76F0-D4EB903B6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18961"/>
            <a:ext cx="316024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51371" y="1844824"/>
                <a:ext cx="9144000" cy="2224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/>
                  <a:t>	Квадрат расстояния между этими кораблями в момент времени </a:t>
                </a:r>
                <a:r>
                  <a:rPr lang="en-US" i="1" dirty="0"/>
                  <a:t>t </a:t>
                </a:r>
                <a:r>
                  <a:rPr lang="ru-RU" dirty="0"/>
                  <a:t>равен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algn="just"/>
                <a:r>
                  <a:rPr lang="ru-RU" dirty="0"/>
                  <a:t>	Перепишем это выражение в виде квадратного трёхчлена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/>
                  <a:t>.</a:t>
                </a:r>
                <a:r>
                  <a:rPr lang="ru-RU" dirty="0"/>
                  <a:t>	</a:t>
                </a:r>
                <a:endParaRPr lang="ru-RU" sz="2000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71" y="1844824"/>
                <a:ext cx="9144000" cy="2224840"/>
              </a:xfrm>
              <a:prstGeom prst="rect">
                <a:avLst/>
              </a:prstGeom>
              <a:blipFill>
                <a:blip r:embed="rId3"/>
                <a:stretch>
                  <a:fillRect l="-1000" t="-2192" r="-1067" b="-35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F21444A7-BF1D-CD0F-1AFE-0276E2D90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1586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Движение этих кораблей задаётся параметрическими уравнениями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spcAft>
                    <a:spcPts val="0"/>
                  </a:spcAft>
                </a:pPr>
                <a:r>
                  <a:rPr lang="en-US" sz="22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F21444A7-BF1D-CD0F-1AFE-0276E2D90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1586203"/>
              </a:xfrm>
              <a:prstGeom prst="rect">
                <a:avLst/>
              </a:prstGeom>
              <a:blipFill>
                <a:blip r:embed="rId4"/>
                <a:stretch>
                  <a:fillRect l="-1000" t="-307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AA3CB9A-1CAA-9E0F-653C-FCD81B9E2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71" y="4069664"/>
                <a:ext cx="9144000" cy="1478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dirty="0"/>
                  <a:t>	Его наименьшее значение принимается в случае, если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r>
                  <a:rPr lang="ru-RU" dirty="0"/>
                  <a:t>	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AA3CB9A-1CAA-9E0F-653C-FCD81B9E2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71" y="4069664"/>
                <a:ext cx="9144000" cy="1478610"/>
              </a:xfrm>
              <a:prstGeom prst="rect">
                <a:avLst/>
              </a:prstGeom>
              <a:blipFill>
                <a:blip r:embed="rId5"/>
                <a:stretch>
                  <a:fillRect t="-33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F1FD9489-91ED-C7F3-902C-8DADBE9E6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71" y="5229200"/>
                <a:ext cx="9144000" cy="12825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dirty="0"/>
                  <a:t>	Оно равно</a:t>
                </a:r>
                <a:endParaRPr lang="ru-RU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F1FD9489-91ED-C7F3-902C-8DADBE9E6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71" y="5229200"/>
                <a:ext cx="9144000" cy="1282595"/>
              </a:xfrm>
              <a:prstGeom prst="rect">
                <a:avLst/>
              </a:prstGeom>
              <a:blipFill>
                <a:blip r:embed="rId6"/>
                <a:stretch>
                  <a:fillRect t="-38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524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 нашем случае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10,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10. </a:t>
                </a: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Подставляя эти значения в найденные выражения, получим, что наименьшее значение квадрата расстояния между кораблями принимается в случае, если 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(10</m:t>
                          </m:r>
                          <m:rad>
                            <m:radPr>
                              <m:degHide m:val="on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10−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≈0,397 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ч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23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82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мин</m:t>
                          </m:r>
                        </m:e>
                      </m:d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524491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3E3D603-D955-3D09-7C08-684BBEFD96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9144000" cy="2255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Оно равно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10−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=100−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ru-RU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1,43.</m:t>
                      </m:r>
                    </m:oMath>
                  </m:oMathPara>
                </a14:m>
                <a:endParaRPr lang="ru-RU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200" dirty="0">
                    <a:ea typeface="Calibri" panose="020F0502020204030204" pitchFamily="34" charset="0"/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3E3D603-D955-3D09-7C08-684BBEFD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29000"/>
                <a:ext cx="9144000" cy="2255810"/>
              </a:xfrm>
              <a:prstGeom prst="rect">
                <a:avLst/>
              </a:prstGeom>
              <a:blipFill>
                <a:blip r:embed="rId4"/>
                <a:stretch>
                  <a:fillRect t="-24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3">
            <a:extLst>
              <a:ext uri="{FF2B5EF4-FFF2-40B4-BE49-F238E27FC236}">
                <a16:creationId xmlns:a16="http://schemas.microsoft.com/office/drawing/2014/main" id="{8770DECC-3A87-DD3D-0033-E6E9AE00E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72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dirty="0"/>
              <a:t>	</a:t>
            </a:r>
            <a:r>
              <a:rPr lang="ru-RU" sz="2200" dirty="0">
                <a:ea typeface="Calibri" panose="020F0502020204030204" pitchFamily="34" charset="0"/>
              </a:rPr>
              <a:t> Искомое наименьшее расстояние меж</a:t>
            </a:r>
            <a:r>
              <a:rPr lang="ru-RU" dirty="0">
                <a:ea typeface="Calibri" panose="020F0502020204030204" pitchFamily="34" charset="0"/>
              </a:rPr>
              <a:t>ду кораблями приближённо равно квадратному корню из 1,43, т. е. приближённо равно 1,2 км.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dirty="0"/>
                  <a:t>	</a:t>
                </a:r>
                <a:r>
                  <a:rPr lang="ru-RU" b="1" dirty="0"/>
                  <a:t>3.</a:t>
                </a:r>
                <a:r>
                  <a:rPr lang="ru-RU" dirty="0"/>
                  <a:t> Выясним, под каким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к направлению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 должен идти второй корабль, чтобы, не меняя курса, встретиться с первым кораблём. Рассмотрим треугольник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en-US" i="1" dirty="0"/>
                  <a:t>C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200329"/>
              </a:xfrm>
              <a:prstGeom prst="rect">
                <a:avLst/>
              </a:prstGeom>
              <a:blipFill>
                <a:blip r:embed="rId3"/>
                <a:stretch>
                  <a:fillRect l="-1000" t="-4061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BA6DA207-3605-74FA-955A-FBC9516CC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81128"/>
                <a:ext cx="9144000" cy="1626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/>
                  <a:t>	Получим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60°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из которого следует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>
                        <a:latin typeface="Cambria Math" panose="02040503050406030204" pitchFamily="18" charset="0"/>
                      </a:rPr>
                      <m:t>≈0,65</m:t>
                    </m:r>
                  </m:oMath>
                </a14:m>
                <a:r>
                  <a:rPr lang="ru-RU" dirty="0"/>
                  <a:t>. Используя таблицу тригонометрических функций, находим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≈40,5°</m:t>
                    </m:r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BA6DA207-3605-74FA-955A-FBC9516CC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81128"/>
                <a:ext cx="9144000" cy="1626279"/>
              </a:xfrm>
              <a:prstGeom prst="rect">
                <a:avLst/>
              </a:prstGeom>
              <a:blipFill>
                <a:blip r:embed="rId4"/>
                <a:stretch>
                  <a:fillRect l="-1000" r="-1000" b="-74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>
            <a:extLst>
              <a:ext uri="{FF2B5EF4-FFF2-40B4-BE49-F238E27FC236}">
                <a16:creationId xmlns:a16="http://schemas.microsoft.com/office/drawing/2014/main" id="{209491FD-13C0-586E-6C21-6A234FE4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06346"/>
            <a:ext cx="435597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За время </a:t>
            </a:r>
            <a:r>
              <a:rPr lang="en-US" i="1" dirty="0"/>
              <a:t>t </a:t>
            </a:r>
            <a:r>
              <a:rPr lang="ru-RU" dirty="0"/>
              <a:t>ч первый корабль пройдёт 15</a:t>
            </a:r>
            <a:r>
              <a:rPr lang="en-US" i="1" dirty="0"/>
              <a:t>t </a:t>
            </a:r>
            <a:r>
              <a:rPr lang="ru-RU" dirty="0"/>
              <a:t>км,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i="1" dirty="0"/>
              <a:t> = </a:t>
            </a:r>
            <a:r>
              <a:rPr lang="ru-RU" dirty="0"/>
              <a:t>15</a:t>
            </a:r>
            <a:r>
              <a:rPr lang="en-US" i="1" dirty="0"/>
              <a:t>t</a:t>
            </a:r>
            <a:r>
              <a:rPr lang="ru-RU" dirty="0"/>
              <a:t>. Для того чтобы второй корабль встретился с первым, нужно, чтобы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en-US" i="1" dirty="0"/>
              <a:t>C</a:t>
            </a:r>
            <a:r>
              <a:rPr lang="ru-RU" dirty="0"/>
              <a:t> = 20</a:t>
            </a:r>
            <a:r>
              <a:rPr lang="en-US" i="1" dirty="0"/>
              <a:t>t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ru-RU" dirty="0"/>
              <a:t>Воспользуемся теоремой синусов, применённой к треугольнику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en-US" i="1" dirty="0"/>
              <a:t>C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40B134-A2C9-CA3C-D253-6C819CB54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24" y="1494447"/>
            <a:ext cx="402537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767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50215" algn="just">
                  <a:spcAft>
                    <a:spcPts val="0"/>
                  </a:spcAft>
                </a:pPr>
                <a:r>
                  <a:rPr lang="ru-RU" sz="22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 с помощью </a:t>
                </a:r>
                <a:r>
                  <a:rPr lang="en-US" sz="22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</a:t>
                </a:r>
                <a:r>
                  <a:rPr lang="ru-RU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компьютерной программе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отметим точки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(0, 0) 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(10, 0). 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Проведём прямую </a:t>
                </a:r>
                <a:r>
                  <a:rPr lang="en-US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Повернём её вокруг точки </a:t>
                </a:r>
                <a:r>
                  <a:rPr lang="en-US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на угол 60</a:t>
                </a:r>
                <a:r>
                  <a:rPr lang="ru-RU" sz="2200" baseline="30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против часовой стрелки и на угол 30</a:t>
                </a:r>
                <a:r>
                  <a:rPr lang="ru-RU" sz="2200" baseline="30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вокруг точки </a:t>
                </a:r>
                <a:r>
                  <a:rPr lang="en-US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по часовой стрелке.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Обозначим </a:t>
                </a:r>
                <a:r>
                  <a:rPr lang="en-US" sz="22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ru-RU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точку пересечения этих прямых.</a:t>
                </a:r>
                <a:endParaRPr lang="ru-RU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Создадим ползунок </a:t>
                </a:r>
                <a:r>
                  <a:rPr lang="en-US" sz="2200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изменяющийся от 0 до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 с шагом 0,1. Параметр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будем считать в минутах от начала движения.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Построим окружность с центром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радиусом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окружность с центром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радиусом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767378"/>
              </a:xfrm>
              <a:prstGeom prst="rect">
                <a:avLst/>
              </a:prstGeom>
              <a:blipFill>
                <a:blip r:embed="rId3"/>
                <a:stretch>
                  <a:fillRect l="-867" t="-1294" r="-867" b="-3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3">
            <a:extLst>
              <a:ext uri="{FF2B5EF4-FFF2-40B4-BE49-F238E27FC236}">
                <a16:creationId xmlns:a16="http://schemas.microsoft.com/office/drawing/2014/main" id="{7614B07E-7E97-8F90-4CFC-96B64EED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63493"/>
            <a:ext cx="4572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Найдём точки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пересечения соответственно с первой и второй прямыми. Они показывают место положения кораблей в момент времени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Меняя значение ползунка получим движение кораблей, которые в точку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придут в разное время. Следовательно, корабли не столкнутся.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9CBE8F-39BB-E876-2ECE-957D1660D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3" y="3767378"/>
            <a:ext cx="451354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200" b="1" dirty="0"/>
              <a:t>2.</a:t>
            </a:r>
            <a:r>
              <a:rPr lang="ru-RU" sz="2200" dirty="0"/>
              <a:t> Найдём расстояние между точками </a:t>
            </a:r>
            <a:r>
              <a:rPr lang="en-US" sz="2200" i="1" dirty="0"/>
              <a:t>K</a:t>
            </a:r>
            <a:r>
              <a:rPr lang="ru-RU" sz="2200" baseline="-25000" dirty="0"/>
              <a:t>1</a:t>
            </a:r>
            <a:r>
              <a:rPr lang="ru-RU" sz="2200" dirty="0"/>
              <a:t>, </a:t>
            </a:r>
            <a:r>
              <a:rPr lang="en-US" sz="2200" i="1" dirty="0"/>
              <a:t>K</a:t>
            </a:r>
            <a:r>
              <a:rPr lang="ru-RU" sz="2200" baseline="-25000" dirty="0"/>
              <a:t>2</a:t>
            </a:r>
            <a:r>
              <a:rPr lang="ru-RU" sz="2200" dirty="0"/>
              <a:t> в момент времени </a:t>
            </a:r>
            <a:r>
              <a:rPr lang="en-US" sz="2200" i="1" dirty="0"/>
              <a:t>t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/>
              <a:t>	Меняя значение </a:t>
            </a:r>
            <a:r>
              <a:rPr lang="en-US" sz="2200" i="1" dirty="0"/>
              <a:t>t </a:t>
            </a:r>
            <a:r>
              <a:rPr lang="ru-RU" sz="2200" dirty="0"/>
              <a:t>ползунка, найдём наименьшее расстояние между </a:t>
            </a:r>
            <a:r>
              <a:rPr lang="en-US" sz="2200" i="1" dirty="0"/>
              <a:t>K</a:t>
            </a:r>
            <a:r>
              <a:rPr lang="ru-RU" sz="2200" baseline="-25000" dirty="0"/>
              <a:t>1</a:t>
            </a:r>
            <a:r>
              <a:rPr lang="ru-RU" sz="2200" dirty="0"/>
              <a:t> и </a:t>
            </a:r>
            <a:r>
              <a:rPr lang="en-US" sz="2200" i="1" dirty="0"/>
              <a:t>K</a:t>
            </a:r>
            <a:r>
              <a:rPr lang="ru-RU" sz="2200" baseline="-25000" dirty="0"/>
              <a:t>2</a:t>
            </a:r>
            <a:r>
              <a:rPr lang="ru-RU" sz="2200" dirty="0"/>
              <a:t>. Оно примерно равно 1,2 км. Это соответствует расстоянию, найденному с помощью математического решения.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465A4-2AEF-5EC1-01D5-4BD9912AF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16832"/>
            <a:ext cx="6308117" cy="38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20548" y="0"/>
                <a:ext cx="9144000" cy="3680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sz="2000" b="1" dirty="0">
                    <a:latin typeface="+mj-lt"/>
                  </a:rPr>
                  <a:t>3.</a:t>
                </a:r>
                <a:r>
                  <a:rPr lang="ru-RU" sz="2000" dirty="0">
                    <a:latin typeface="+mj-lt"/>
                  </a:rPr>
                  <a:t> Выясним, под каким углом к направлению </a:t>
                </a:r>
                <a:r>
                  <a:rPr lang="en-US" sz="2000" i="1" dirty="0">
                    <a:latin typeface="+mj-lt"/>
                  </a:rPr>
                  <a:t>A</a:t>
                </a:r>
                <a:r>
                  <a:rPr lang="ru-RU" sz="2000" baseline="-25000" dirty="0">
                    <a:latin typeface="+mj-lt"/>
                  </a:rPr>
                  <a:t>2</a:t>
                </a:r>
                <a:r>
                  <a:rPr lang="en-US" sz="2000" i="1" dirty="0">
                    <a:latin typeface="+mj-lt"/>
                  </a:rPr>
                  <a:t>A</a:t>
                </a:r>
                <a:r>
                  <a:rPr lang="ru-RU" sz="2000" baseline="-25000" dirty="0">
                    <a:latin typeface="+mj-lt"/>
                  </a:rPr>
                  <a:t>1</a:t>
                </a:r>
                <a:r>
                  <a:rPr lang="ru-RU" sz="2000" dirty="0">
                    <a:latin typeface="+mj-lt"/>
                  </a:rPr>
                  <a:t> должен идти второй корабль, чтобы, не меняя курса, встретиться с первым кораблём.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+mj-lt"/>
                  </a:rPr>
                  <a:t>	Для этого отметим точки </a:t>
                </a:r>
                <a:r>
                  <a:rPr lang="en-US" sz="2000" i="1" dirty="0">
                    <a:latin typeface="+mj-lt"/>
                  </a:rPr>
                  <a:t>A</a:t>
                </a:r>
                <a:r>
                  <a:rPr lang="ru-RU" sz="2000" baseline="-25000" dirty="0">
                    <a:latin typeface="+mj-lt"/>
                  </a:rPr>
                  <a:t>1</a:t>
                </a:r>
                <a:r>
                  <a:rPr lang="ru-RU" sz="2000" dirty="0">
                    <a:latin typeface="+mj-lt"/>
                  </a:rPr>
                  <a:t>(0, 0) и </a:t>
                </a:r>
                <a:r>
                  <a:rPr lang="en-US" sz="2000" i="1" dirty="0">
                    <a:latin typeface="+mj-lt"/>
                  </a:rPr>
                  <a:t>A</a:t>
                </a:r>
                <a:r>
                  <a:rPr lang="ru-RU" sz="2000" baseline="-25000" dirty="0">
                    <a:latin typeface="+mj-lt"/>
                  </a:rPr>
                  <a:t>2</a:t>
                </a:r>
                <a:r>
                  <a:rPr lang="ru-RU" sz="2000" dirty="0">
                    <a:latin typeface="+mj-lt"/>
                  </a:rPr>
                  <a:t>(10, 0). </a:t>
                </a:r>
                <a:r>
                  <a:rPr lang="ru-RU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Проведём прямую </a:t>
                </a:r>
                <a:r>
                  <a:rPr lang="en-US" sz="20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Повернём её вокруг точки </a:t>
                </a:r>
                <a:r>
                  <a:rPr lang="en-US" sz="20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на угол 60</a:t>
                </a:r>
                <a:r>
                  <a:rPr lang="ru-RU" sz="2000" baseline="30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против часовой стрелки.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+mj-lt"/>
                  </a:rPr>
                  <a:t>	Создадим ползунок </a:t>
                </a:r>
                <a:r>
                  <a:rPr lang="en-US" sz="2000" i="1" dirty="0">
                    <a:latin typeface="+mj-lt"/>
                  </a:rPr>
                  <a:t>t</a:t>
                </a:r>
                <a:r>
                  <a:rPr lang="ru-RU" sz="2000" dirty="0">
                    <a:latin typeface="+mj-lt"/>
                  </a:rPr>
                  <a:t>, изменяющийся от 0 до 60. 	Параметр </a:t>
                </a:r>
                <a:r>
                  <a:rPr lang="en-US" sz="2000" i="1" dirty="0">
                    <a:latin typeface="+mj-lt"/>
                  </a:rPr>
                  <a:t>t </a:t>
                </a:r>
                <a:r>
                  <a:rPr lang="ru-RU" sz="2000" dirty="0">
                    <a:latin typeface="+mj-lt"/>
                  </a:rPr>
                  <a:t>будем считать в минутах от начала движения.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+mj-lt"/>
                  </a:rPr>
                  <a:t>	Построим окружность с центром </a:t>
                </a:r>
                <a:r>
                  <a:rPr lang="en-US" sz="2000" i="1" dirty="0">
                    <a:latin typeface="+mj-lt"/>
                  </a:rPr>
                  <a:t>A</a:t>
                </a:r>
                <a:r>
                  <a:rPr lang="ru-RU" sz="2000" baseline="-25000" dirty="0">
                    <a:latin typeface="+mj-lt"/>
                  </a:rPr>
                  <a:t>1</a:t>
                </a:r>
                <a:r>
                  <a:rPr lang="ru-RU" sz="2000" dirty="0">
                    <a:latin typeface="+mj-lt"/>
                  </a:rPr>
                  <a:t>  радиусом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000" dirty="0">
                    <a:latin typeface="+mj-lt"/>
                  </a:rPr>
                  <a:t>.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+mj-lt"/>
                  </a:rPr>
                  <a:t>	Найдём точку </a:t>
                </a:r>
                <a:r>
                  <a:rPr lang="en-US" sz="2000" i="1" dirty="0">
                    <a:latin typeface="+mj-lt"/>
                  </a:rPr>
                  <a:t>K</a:t>
                </a:r>
                <a:r>
                  <a:rPr lang="ru-RU" sz="2000" baseline="-25000" dirty="0">
                    <a:latin typeface="+mj-lt"/>
                  </a:rPr>
                  <a:t>1</a:t>
                </a:r>
                <a:r>
                  <a:rPr lang="ru-RU" sz="2000" dirty="0">
                    <a:latin typeface="+mj-lt"/>
                  </a:rPr>
                  <a:t> её пересечения с построенной прямой. Она показывает место положения корабля в момент времени </a:t>
                </a:r>
                <a:r>
                  <a:rPr lang="en-US" sz="2000" i="1" dirty="0">
                    <a:latin typeface="+mj-lt"/>
                  </a:rPr>
                  <a:t>t</a:t>
                </a:r>
                <a:r>
                  <a:rPr lang="ru-RU" sz="2000" dirty="0">
                    <a:latin typeface="+mj-lt"/>
                  </a:rPr>
                  <a:t> мин.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+mj-lt"/>
                  </a:rPr>
                  <a:t>	Проведём отрезок </a:t>
                </a:r>
                <a:r>
                  <a:rPr lang="en-US" sz="2000" i="1" dirty="0">
                    <a:latin typeface="+mj-lt"/>
                  </a:rPr>
                  <a:t>A</a:t>
                </a:r>
                <a:r>
                  <a:rPr lang="ru-RU" sz="2000" baseline="-25000" dirty="0">
                    <a:latin typeface="+mj-lt"/>
                  </a:rPr>
                  <a:t>2</a:t>
                </a:r>
                <a:r>
                  <a:rPr lang="en-US" sz="2000" i="1" dirty="0">
                    <a:latin typeface="+mj-lt"/>
                  </a:rPr>
                  <a:t>K</a:t>
                </a:r>
                <a:r>
                  <a:rPr lang="ru-RU" sz="2000" baseline="-25000" dirty="0">
                    <a:latin typeface="+mj-lt"/>
                  </a:rPr>
                  <a:t>1</a:t>
                </a:r>
                <a:r>
                  <a:rPr lang="ru-RU" sz="2000" dirty="0">
                    <a:latin typeface="+mj-lt"/>
                  </a:rPr>
                  <a:t>.</a:t>
                </a:r>
                <a:r>
                  <a:rPr lang="ru-RU" sz="2000" i="1" dirty="0">
                    <a:latin typeface="+mj-lt"/>
                  </a:rPr>
                  <a:t> </a:t>
                </a:r>
                <a:r>
                  <a:rPr lang="ru-RU" sz="2000" dirty="0">
                    <a:latin typeface="+mj-lt"/>
                  </a:rPr>
                  <a:t>Найдём его длину </a:t>
                </a:r>
                <a:r>
                  <a:rPr lang="en-US" sz="2000" i="1" dirty="0">
                    <a:latin typeface="+mj-lt"/>
                  </a:rPr>
                  <a:t>s</a:t>
                </a:r>
                <a:r>
                  <a:rPr lang="ru-RU" sz="2000" dirty="0">
                    <a:latin typeface="+mj-lt"/>
                  </a:rPr>
                  <a:t>.</a:t>
                </a:r>
                <a:r>
                  <a:rPr lang="ru-RU" sz="2000" i="1" dirty="0">
                    <a:latin typeface="+mj-lt"/>
                  </a:rPr>
                  <a:t> </a:t>
                </a:r>
                <a:endParaRPr lang="ru-RU" sz="2000" dirty="0">
                  <a:latin typeface="+mj-lt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000" dirty="0">
                    <a:latin typeface="+mj-lt"/>
                  </a:rPr>
                  <a:t>	Найдём угол </a:t>
                </a:r>
                <a:r>
                  <a:rPr lang="en-US" sz="2000" i="1" dirty="0">
                    <a:latin typeface="+mj-lt"/>
                  </a:rPr>
                  <a:t>K</a:t>
                </a:r>
                <a:r>
                  <a:rPr lang="ru-RU" sz="2000" baseline="-25000" dirty="0">
                    <a:latin typeface="+mj-lt"/>
                  </a:rPr>
                  <a:t>1</a:t>
                </a:r>
                <a:r>
                  <a:rPr lang="en-US" sz="2000" i="1" dirty="0">
                    <a:latin typeface="+mj-lt"/>
                  </a:rPr>
                  <a:t>A</a:t>
                </a:r>
                <a:r>
                  <a:rPr lang="ru-RU" sz="2000" baseline="-25000" dirty="0">
                    <a:latin typeface="+mj-lt"/>
                  </a:rPr>
                  <a:t>2</a:t>
                </a:r>
                <a:r>
                  <a:rPr lang="en-US" sz="2000" i="1" dirty="0">
                    <a:latin typeface="+mj-lt"/>
                  </a:rPr>
                  <a:t>A</a:t>
                </a:r>
                <a:r>
                  <a:rPr lang="ru-RU" sz="2000" baseline="-25000" dirty="0">
                    <a:latin typeface="+mj-lt"/>
                  </a:rPr>
                  <a:t>1</a:t>
                </a:r>
                <a:r>
                  <a:rPr lang="ru-RU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48" y="0"/>
                <a:ext cx="9144000" cy="3680816"/>
              </a:xfrm>
              <a:prstGeom prst="rect">
                <a:avLst/>
              </a:prstGeom>
              <a:blipFill>
                <a:blip r:embed="rId3"/>
                <a:stretch>
                  <a:fillRect l="-667" r="-733" b="-18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355ECE0-8B8F-597A-7C11-EF1F028C3AFB}"/>
              </a:ext>
            </a:extLst>
          </p:cNvPr>
          <p:cNvGrpSpPr/>
          <p:nvPr/>
        </p:nvGrpSpPr>
        <p:grpSpPr>
          <a:xfrm>
            <a:off x="-4565" y="3533711"/>
            <a:ext cx="9127395" cy="3170099"/>
            <a:chOff x="-4565" y="3533711"/>
            <a:chExt cx="9127395" cy="3170099"/>
          </a:xfrm>
        </p:grpSpPr>
        <p:sp>
          <p:nvSpPr>
            <p:cNvPr id="2" name="Text Box 3">
              <a:extLst>
                <a:ext uri="{FF2B5EF4-FFF2-40B4-BE49-F238E27FC236}">
                  <a16:creationId xmlns:a16="http://schemas.microsoft.com/office/drawing/2014/main" id="{E5C3A5C0-5D70-E19D-BB30-DAD91047F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04" y="3533711"/>
              <a:ext cx="5414926" cy="3170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indent="450215" algn="just"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окне «Текст» поставим галочку в строчке «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LaTeX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-формула».</a:t>
              </a:r>
            </a:p>
            <a:p>
              <a:pPr indent="450215" algn="just"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Напишем: 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_2=\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frac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{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_2\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cdot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60}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=. </a:t>
              </a:r>
            </a:p>
            <a:p>
              <a:pPr indent="450215" algn="just"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«Объектах» выберем пустую рамку. В ней напишем: 60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_2/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Нажмём «ОК».</a:t>
              </a:r>
            </a:p>
            <a:p>
              <a:pPr indent="450215" algn="just"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В результате на экране появится соответствующая надпись, показывающая скорость второго корабля, с которой он должен двигаться, чтобы встретиться с первым кораблём.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8F8F344-70C1-EF7A-2875-54D0CCA60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565" y="3680816"/>
              <a:ext cx="3712469" cy="288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3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0548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Меняя значение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ползунка, найдём угол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при котором скорость второго корабля приближённо равна 20 км/ч. Он примерно равен 40,5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Это соответствует углу, найденному с помощью математического решения.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406B4D-1CE0-E235-A3D6-50BB8A9F5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79" y="2348880"/>
            <a:ext cx="6744641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2.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Ширина участка реки с параллельными берегами равна 1 км. Расстояние между двумя пунктами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одном берегу равно 1 км. Из пункта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выходит катер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направлении противоположного берега со скоростью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км/ч. Из пункта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то же время на перехват первому катеру выходит катер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 скоростью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км/ч.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Сможет ли первый катер достичь противоположного берега так, чтобы второй катер его не перехватил?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Какую наименьшую скорость должен иметь второй катер, чтобы он мог перехватить первый катер при любом его направлении движения?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Найдите максимальное расстояние между пунктами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котором катер, выходящий из пункта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может перехватить катер, выходящий из пункта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1­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вне зависимости от направления его движения.</a:t>
            </a: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726E46-C51E-B755-68DE-C0E53B1D7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321427"/>
            <a:ext cx="3960440" cy="24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1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2716F5-363B-C510-7798-0255EA507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67" y="0"/>
            <a:ext cx="4760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3087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50215" algn="just">
                  <a:spcAft>
                    <a:spcPts val="0"/>
                  </a:spcAft>
                </a:pPr>
                <a:r>
                  <a:rPr lang="ru-RU" b="1" dirty="0">
                    <a:effectLst/>
                    <a:ea typeface="Calibri" panose="020F0502020204030204" pitchFamily="34" charset="0"/>
                  </a:rPr>
                  <a:t>Математическое решение.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ru-RU" b="1" dirty="0">
                    <a:effectLst/>
                    <a:ea typeface="Calibri" panose="020F0502020204030204" pitchFamily="34" charset="0"/>
                  </a:rPr>
                  <a:t>1.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 Если первый катер будет двигаться в направлении, перпендикулярном берегам реки, то он достигнет противоположного берега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(ч)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(мин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). 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того чтобы достичь того же места на противоположном берегу, второму кораблю потребуется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(ч)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≈5,66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мин). Следовательно, второй корабль сможет перехватить первый.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endParaRPr lang="ru-RU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3087127"/>
              </a:xfrm>
              <a:prstGeom prst="rect">
                <a:avLst/>
              </a:prstGeom>
              <a:blipFill>
                <a:blip r:embed="rId3"/>
                <a:stretch>
                  <a:fillRect l="-1000" t="-1578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C14582-6917-C071-E081-79942D60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208" y="3222193"/>
            <a:ext cx="49495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5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59101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/>
                  <a:t>	Выясним, существует ли направление движения первого катера, при котором второму катеру не удастся его перехватить.</a:t>
                </a:r>
              </a:p>
              <a:p>
                <a:pPr algn="just"/>
                <a:r>
                  <a:rPr lang="ru-RU" dirty="0"/>
                  <a:t>	Обозначим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угол между направлением движения первого катера и направления, перпендикулярного берегам реки.</a:t>
                </a:r>
                <a:endParaRPr lang="ru-RU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101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B76A8C2B-6EE5-FD6A-BF00-E20C22542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80836"/>
                <a:ext cx="9144000" cy="786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/>
                  <a:t>	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Получим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den>
                    </m:f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+1−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90°+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B76A8C2B-6EE5-FD6A-BF00-E20C22542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80836"/>
                <a:ext cx="9144000" cy="786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4E11235-5013-8A00-CB95-27B1330CA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7904" y="1630892"/>
                <a:ext cx="5436096" cy="2876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/>
                  <a:t>	</a:t>
                </a:r>
                <a:r>
                  <a:rPr lang="ru-RU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Тогда путь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который пройдёт первый катер будет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(км), </a:t>
                </a:r>
              </a:p>
              <a:p>
                <a:pPr algn="just"/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нахождения пути </a:t>
                </a:r>
                <a:r>
                  <a:rPr lang="en-US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который пройдёт второй катер воспользуемся теоремой косинусов, применённой к треугольнику </a:t>
                </a:r>
                <a:r>
                  <a:rPr lang="en-US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4E11235-5013-8A00-CB95-27B1330C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1630892"/>
                <a:ext cx="5436096" cy="2876878"/>
              </a:xfrm>
              <a:prstGeom prst="rect">
                <a:avLst/>
              </a:prstGeom>
              <a:blipFill>
                <a:blip r:embed="rId6"/>
                <a:stretch>
                  <a:fillRect l="-1682" t="-1699" r="-1794" b="-4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E900B0-814B-D66D-B79D-39DB0198F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73" y="1901827"/>
            <a:ext cx="3448531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59101"/>
                <a:ext cx="9144000" cy="2718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скорость второго катера в 1,5 раза больше скорости первого катера, то для того чтобы второй катер не смог перехватить первый, нужно, </a:t>
                </a:r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чтобы выполнялось неравенство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&gt;1,5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следовательно.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90°+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равносильно неравенству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101"/>
                <a:ext cx="9144000" cy="2718245"/>
              </a:xfrm>
              <a:prstGeom prst="rect">
                <a:avLst/>
              </a:prstGeom>
              <a:blipFill>
                <a:blip r:embed="rId3"/>
                <a:stretch>
                  <a:fillRect l="-1000" t="-1794" r="-1000" b="-4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EFDD39A9-692A-A8BA-316C-2D220A81B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299157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Используя таблицу тригонометрических функций, находим приближённые значения углов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≈8°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≈56°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Если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находится между этими значениями, то второй катер не сможет перехватить первый.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EFDD39A9-692A-A8BA-316C-2D220A81B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99157"/>
                <a:ext cx="9144000" cy="1569660"/>
              </a:xfrm>
              <a:prstGeom prst="rect">
                <a:avLst/>
              </a:prstGeom>
              <a:blipFill>
                <a:blip r:embed="rId4"/>
                <a:stretch>
                  <a:fillRect l="-1000" t="-3101" r="-1000" b="-7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E145F0-7C49-F975-0F6B-0B75A9963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755829"/>
            <a:ext cx="3419952" cy="2314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68337D8-B627-DA49-9D4D-16FC711EB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3968" y="2953126"/>
                <a:ext cx="4860032" cy="1978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Решая это неравенство, получаем, что для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должны выполняться неравенства 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4−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68337D8-B627-DA49-9D4D-16FC711E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2953126"/>
                <a:ext cx="4860032" cy="1978490"/>
              </a:xfrm>
              <a:prstGeom prst="rect">
                <a:avLst/>
              </a:prstGeom>
              <a:blipFill>
                <a:blip r:embed="rId6"/>
                <a:stretch>
                  <a:fillRect l="-2008" t="-2462" r="-1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2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59101"/>
                <a:ext cx="9144000" cy="2842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sz="2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Найдём наименьшую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скорость, которую должен иметь второй катер, чтобы он мог перехватить первый катер при любом его направлении движения.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общую ситуацию, в которой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скорости катеров равны соответственно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угол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равен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время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за которое первый катер достигнет пункта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101"/>
                <a:ext cx="9144000" cy="2842958"/>
              </a:xfrm>
              <a:prstGeom prst="rect">
                <a:avLst/>
              </a:prstGeom>
              <a:blipFill>
                <a:blip r:embed="rId3"/>
                <a:stretch>
                  <a:fillRect l="-867" t="-1502" r="-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28AF1ED2-9D5D-B96F-7306-FB98C075B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229200"/>
                <a:ext cx="9144000" cy="1506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нахождения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воспользуемся теоремой косинусов, применённой к треугольнику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Получим 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func>
                            <m:func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</m:den>
                      </m:f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28AF1ED2-9D5D-B96F-7306-FB98C075B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29200"/>
                <a:ext cx="9144000" cy="1506053"/>
              </a:xfrm>
              <a:prstGeom prst="rect">
                <a:avLst/>
              </a:prstGeom>
              <a:blipFill>
                <a:blip r:embed="rId5"/>
                <a:stretch>
                  <a:fillRect l="-867" t="-2834" r="-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464F26-49DA-A530-B2F1-F3B36FCA6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024" y="2798493"/>
            <a:ext cx="3419952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59101"/>
                <a:ext cx="9144000" cy="166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Квадрат времени, за которое второй катер достигнет пункта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равен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den>
                          </m:f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𝑎𝑏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101"/>
                <a:ext cx="9144000" cy="1668342"/>
              </a:xfrm>
              <a:prstGeom prst="rect">
                <a:avLst/>
              </a:prstGeom>
              <a:blipFill>
                <a:blip r:embed="rId3"/>
                <a:stretch>
                  <a:fillRect l="-1000" t="-293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2CEC8309-4449-7C24-1506-1A7BE515B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760658"/>
                <a:ext cx="9144000" cy="166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Для того чтобы второй катер смог перехватить первый катер в пункте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нужно, чтобы выполнялось равенство 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den>
                          </m:f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𝑎𝑏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2CEC8309-4449-7C24-1506-1A7BE515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60658"/>
                <a:ext cx="9144000" cy="1668342"/>
              </a:xfrm>
              <a:prstGeom prst="rect">
                <a:avLst/>
              </a:prstGeom>
              <a:blipFill>
                <a:blip r:embed="rId4"/>
                <a:stretch>
                  <a:fillRect l="-1000" t="-292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37138152-5510-0D7F-B271-F433FA6BB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73016"/>
                <a:ext cx="9144000" cy="1946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Выразим из него скорость второго катера. Получим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Наибольшее значение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принимается, когда наибольшее значение принимает функция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37138152-5510-0D7F-B271-F433FA6BB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73016"/>
                <a:ext cx="9144000" cy="1946815"/>
              </a:xfrm>
              <a:prstGeom prst="rect">
                <a:avLst/>
              </a:prstGeom>
              <a:blipFill>
                <a:blip r:embed="rId5"/>
                <a:stretch>
                  <a:fillRect l="-1000" t="-2821" r="-1000" b="-5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59101"/>
                <a:ext cx="9144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Для его нахождения воспользуемся производной. Имеем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e>
                      <m:sup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101"/>
                <a:ext cx="9144000" cy="830997"/>
              </a:xfrm>
              <a:prstGeom prst="rect">
                <a:avLst/>
              </a:prstGeom>
              <a:blipFill>
                <a:blip r:embed="rId3"/>
                <a:stretch>
                  <a:fillRect t="-6618" b="-15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669563-BE3E-EC9F-934F-E6F3D7276D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052736"/>
                <a:ext cx="9144000" cy="108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Эта производная обращается в нуль, если обращается в нуль функция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tg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e>
                      <m:sup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669563-BE3E-EC9F-934F-E6F3D7276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52736"/>
                <a:ext cx="9144000" cy="1082476"/>
              </a:xfrm>
              <a:prstGeom prst="rect">
                <a:avLst/>
              </a:prstGeom>
              <a:blipFill>
                <a:blip r:embed="rId4"/>
                <a:stretch>
                  <a:fillRect l="-1000" t="-4520" r="-1000" b="-5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2A88CBBD-E596-2190-A003-EC71E21955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356955"/>
                <a:ext cx="9144000" cy="1193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Обозначим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Решая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tg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находим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tg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2A88CBBD-E596-2190-A003-EC71E2195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356955"/>
                <a:ext cx="9144000" cy="1193147"/>
              </a:xfrm>
              <a:prstGeom prst="rect">
                <a:avLst/>
              </a:prstGeom>
              <a:blipFill>
                <a:blip r:embed="rId5"/>
                <a:stretch>
                  <a:fillRect l="-1000" t="-513" r="-1000"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01064486-F960-3DE6-59E1-ED0297309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771845"/>
                <a:ext cx="9144000" cy="1277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Перепишем выражение для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виде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tg</m:t>
                              </m:r>
                            </m:e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tg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01064486-F960-3DE6-59E1-ED029730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71845"/>
                <a:ext cx="9144000" cy="1277979"/>
              </a:xfrm>
              <a:prstGeom prst="rect">
                <a:avLst/>
              </a:prstGeom>
              <a:blipFill>
                <a:blip r:embed="rId6"/>
                <a:stretch>
                  <a:fillRect t="-38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6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59101"/>
                <a:ext cx="9144000" cy="2422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Подставляя в него значение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tg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получим формулу, выражающую квадрат скорости второго катера, при которой  он может перехватить первый катер при любом его направлении движения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+2+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+4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101"/>
                <a:ext cx="9144000" cy="2422651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951E74D2-D82D-4DD2-842F-C561364BBB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58694"/>
                <a:ext cx="9144000" cy="1990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нашем конкретном случае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10,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Следовательно,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=150+50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Искомая скорость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выражается формулой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+2+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+4</m:t>
                                    </m:r>
                                  </m:e>
                                </m:rad>
                              </m:e>
                            </m: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16,18 (км/ч).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951E74D2-D82D-4DD2-842F-C561364BB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58694"/>
                <a:ext cx="9144000" cy="1990738"/>
              </a:xfrm>
              <a:prstGeom prst="rect">
                <a:avLst/>
              </a:prstGeom>
              <a:blipFill>
                <a:blip r:embed="rId4"/>
                <a:stretch>
                  <a:fillRect t="-2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8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59101"/>
                <a:ext cx="9144000" cy="3589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 </a:t>
                </a:r>
                <a:r>
                  <a:rPr lang="ru-RU" b="1" dirty="0"/>
                  <a:t>3.</a:t>
                </a:r>
                <a:r>
                  <a:rPr lang="ru-RU" dirty="0"/>
                  <a:t> Найдём максимальное расстояние между пунктами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i="1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, при котором катер, выходящий из пункта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 со скоростью 15 км/ч, может перехватить катер, выходящий из пункта </a:t>
                </a:r>
                <a:r>
                  <a:rPr lang="en-US" i="1" dirty="0"/>
                  <a:t>A</a:t>
                </a:r>
                <a:r>
                  <a:rPr lang="ru-RU" baseline="-25000" dirty="0"/>
                  <a:t>1­</a:t>
                </a:r>
                <a:r>
                  <a:rPr lang="ru-RU" dirty="0"/>
                  <a:t>, вне зависимости от направления его движения.</a:t>
                </a:r>
              </a:p>
              <a:p>
                <a:r>
                  <a:rPr lang="ru-RU" dirty="0"/>
                  <a:t>	Воспользуемся найденной формулой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+2+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в которой </a:t>
                </a:r>
                <a:r>
                  <a:rPr lang="en-US" i="1" dirty="0"/>
                  <a:t>c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a </a:t>
                </a:r>
                <a:r>
                  <a:rPr lang="ru-RU" dirty="0"/>
                  <a:t>– расстояние между пунктами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b </a:t>
                </a:r>
                <a:r>
                  <a:rPr lang="ru-RU" dirty="0"/>
                  <a:t>– ширина реки, равная 1 км. 		</a:t>
                </a: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101"/>
                <a:ext cx="9144000" cy="3589509"/>
              </a:xfrm>
              <a:prstGeom prst="rect">
                <a:avLst/>
              </a:prstGeom>
              <a:blipFill>
                <a:blip r:embed="rId3"/>
                <a:stretch>
                  <a:fillRect l="-1000" t="-1358" r="-1000" b="-28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8DC8689E-9C59-D032-8EAE-8E8BFC096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648610"/>
                <a:ext cx="9144000" cy="2305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 Подставляя в эту формулу значения </a:t>
                </a:r>
                <a:r>
                  <a:rPr lang="en-US" i="1" dirty="0"/>
                  <a:t>v</a:t>
                </a:r>
                <a:r>
                  <a:rPr lang="ru-RU" baseline="-25000" dirty="0"/>
                  <a:t>1</a:t>
                </a:r>
                <a:r>
                  <a:rPr lang="ru-RU" dirty="0"/>
                  <a:t> = 10, </a:t>
                </a:r>
                <a:r>
                  <a:rPr lang="en-US" i="1" dirty="0"/>
                  <a:t>v</a:t>
                </a:r>
                <a:r>
                  <a:rPr lang="ru-RU" baseline="-25000" dirty="0"/>
                  <a:t>2</a:t>
                </a:r>
                <a:r>
                  <a:rPr lang="ru-RU" dirty="0"/>
                  <a:t> = 15, получим уравнение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5=2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ru-RU" dirty="0"/>
                  <a:t>,</a:t>
                </a:r>
              </a:p>
              <a:p>
                <a:pPr algn="just"/>
                <a:r>
                  <a:rPr lang="ru-RU" dirty="0"/>
                  <a:t>решая которое находим </a:t>
                </a:r>
                <a:r>
                  <a:rPr lang="en-US" i="1" dirty="0"/>
                  <a:t>c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/>
                  <a:t>, Следовательно, искомое расстояние </a:t>
                </a:r>
                <a:r>
                  <a:rPr lang="en-US" i="1" dirty="0"/>
                  <a:t>a </a:t>
                </a:r>
                <a:r>
                  <a:rPr lang="ru-RU" dirty="0"/>
                  <a:t>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/>
                  <a:t> км.</a:t>
                </a: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8DC8689E-9C59-D032-8EAE-8E8BFC096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648610"/>
                <a:ext cx="9144000" cy="2305246"/>
              </a:xfrm>
              <a:prstGeom prst="rect">
                <a:avLst/>
              </a:prstGeom>
              <a:blipFill>
                <a:blip r:embed="rId4"/>
                <a:stretch>
                  <a:fillRect l="-1000" t="-2116" r="-1000" b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9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-5058"/>
                <a:ext cx="9144000" cy="3139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sz="2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 </a:t>
                </a:r>
                <a:r>
                  <a:rPr lang="ru-RU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 помощью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Отметим точки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(0, 0) 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(1, 0).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Проведём две прямые, заданные уравнениями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Через точку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проведём прямую, перпендикулярную первой прямой.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Найдём точку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её пересечения со второй прямой.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Отметим точку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второй прямой.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Проведём отрезки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Найдём отношение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их длин.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Найдём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058"/>
                <a:ext cx="9144000" cy="3139321"/>
              </a:xfrm>
              <a:prstGeom prst="rect">
                <a:avLst/>
              </a:prstGeom>
              <a:blipFill>
                <a:blip r:embed="rId3"/>
                <a:stretch>
                  <a:fillRect t="-1359" b="-29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71BF435-1E19-E221-FB2B-48D829D0F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0032" y="2831923"/>
                <a:ext cx="4139952" cy="4059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Перемещая точку </a:t>
                </a:r>
                <a:r>
                  <a:rPr lang="en-US" sz="22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ru-RU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 второй прямой, найдём положения, при которых </a:t>
                </a:r>
                <a:r>
                  <a:rPr lang="en-US" sz="22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ru-RU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1,5. Таких положений будет два, при которых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≈8°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≈56°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Для положений </a:t>
                </a:r>
                <a:r>
                  <a:rPr lang="en-US" sz="22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для которых</a:t>
                </a:r>
                <a:r>
                  <a:rPr lang="ru-RU" sz="22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заключён между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отношение </a:t>
                </a:r>
                <a:r>
                  <a:rPr lang="en-US" sz="22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ru-RU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будет больше 1,5. Следовательно, для этих углов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второй катер не сможет перехватить первый.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71BF435-1E19-E221-FB2B-48D829D0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2831923"/>
                <a:ext cx="4139952" cy="4059573"/>
              </a:xfrm>
              <a:prstGeom prst="rect">
                <a:avLst/>
              </a:prstGeom>
              <a:blipFill>
                <a:blip r:embed="rId5"/>
                <a:stretch>
                  <a:fillRect l="-1915" t="-1053" r="-1915" b="-21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2A555-128C-70DC-48BC-1D4F6542D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0" y="3169579"/>
            <a:ext cx="4791633" cy="28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41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5058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Отметим точки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(0, 0) 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(1, 0).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две прямые, заданные уравнениями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точку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проведём прямую, перпендикулярную первой прямой.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Найдём точку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пересечения со второй прямой.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Отметим точку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второй прямой.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отрезки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Обозначим эти отрезки соответственно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Выберем инструмент «Текст». В открывшемся окне поставим галочку в строчке 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LaTeX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-формула». Напишем: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=\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{10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_2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}{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}=. После этого в «Объектах» выберем пустую рамку. В ней напишем: 10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_2/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_1.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D0CFD-076B-FE90-A35D-B42A747E8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65041"/>
            <a:ext cx="4680520" cy="36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последние годы всё большее распространение получает, так называемая, «экспериментальная математика», в которой для решения математических задач используется компьютерное моделирование и компьютерные эксперименты.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	В докладе будут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приведены задачи с практическим содержанием. математическое решение которых, оказывается довольно сложным. Использование же компьютерных программ может сделать их решение доступными и для учащихся основной школы.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качестве компьютерной программы будет использоваться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свободно распространяемая программа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которую можно скачать с официального сайта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geogebra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tabLst>
                <a:tab pos="-3330575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Она позволяет моделировать и решать различные алгебраические и геометрические задачи, строить графики функций, находить наибольшие и наименьшие значения, пределы, производные интегралы, получать изображения плоских и пространственных фигур, проводить дополнительные построения, создавать анимацию рисунков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ставить геометрические опыты, проводить эксперименты.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73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505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Нажмём «ОК». В результате на экране появится соответствующая надпись, показывающая скорость второго корабля, с которой он должен двигаться, чтобы встретиться с первым кораблём.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4CB25EF-E126-9235-B22C-8AC8E6CF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486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Меняя положение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найдём такое, при котором скорость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наибольшая. Она примерно равна 16,18 км/ч.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совпадает с приближённым значением скорости, найденным с помощью математического решения.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607CB5-0C15-D312-143A-3A4EA28C2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1504311"/>
            <a:ext cx="5616624" cy="34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4CB25EF-E126-9235-B22C-8AC8E6CF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подтверждения ответа, полученного при математическом решении, в качестве координат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напишем (5/6, 0). Перемещая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убеждаемся, что скорость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будет превосходить 15 км/ч.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98EF27-72F0-CFB3-EA2D-ABB27762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95583"/>
            <a:ext cx="5904656" cy="39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93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4CB25EF-E126-9235-B22C-8AC8E6CF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3.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легковой автомобиль, у которого: радиус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колёс равен 32 см; расстояние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центрами передних и задних колёс равно 253 см; расстояние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нижним краем кузова и дорогой 14 см (рис. 1).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7FECE374-F8BB-1106-9D66-5B6C3ED1E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72362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Сможет ли такая машина преодолеть участок спуска дороги под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=14°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не задев покрытия дороги кузовом?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Найдите наибольший возможный угол наклона дороги в градусах, при котором машина не заденет покрытия дороги кузовом. 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7FECE374-F8BB-1106-9D66-5B6C3ED1E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72362"/>
                <a:ext cx="9144000" cy="1569660"/>
              </a:xfrm>
              <a:prstGeom prst="rect">
                <a:avLst/>
              </a:prstGeom>
              <a:blipFill>
                <a:blip r:embed="rId4"/>
                <a:stretch>
                  <a:fillRect l="-1000" t="-3101" r="-1000" b="-7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AD0679-5726-CC46-03EA-775DC7905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774280"/>
            <a:ext cx="8244408" cy="23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61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4CB25EF-E126-9235-B22C-8AC8E6CF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0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точку пересечения прямых, проходящих через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параллельные прямым соответственно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опустим перпендикуляр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прямую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проведём прямую, перпендикулярную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точку пересечения с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0D193F0D-5C30-DD55-934B-2D597BE51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09234"/>
                <a:ext cx="9144000" cy="2048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. Наша задача состоит в том, чтобы найти наименьшее значение длины перпендикуляра </a:t>
                </a:r>
                <a:r>
                  <a:rPr lang="en-US" i="1" dirty="0"/>
                  <a:t>CH</a:t>
                </a:r>
                <a:r>
                  <a:rPr lang="ru-RU" dirty="0"/>
                  <a:t> при изменении </a:t>
                </a:r>
                <a:r>
                  <a:rPr lang="en-US" i="1" dirty="0"/>
                  <a:t>x </a:t>
                </a:r>
                <a:r>
                  <a:rPr lang="ru-RU" dirty="0"/>
                  <a:t>от 0 до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. Если это значение будет больше </a:t>
                </a:r>
                <a:r>
                  <a:rPr lang="en-US" i="1" dirty="0"/>
                  <a:t>R</a:t>
                </a:r>
                <a:r>
                  <a:rPr lang="ru-RU" i="1" dirty="0"/>
                  <a:t> - </a:t>
                </a:r>
                <a:r>
                  <a:rPr lang="en-US" i="1" dirty="0"/>
                  <a:t>d</a:t>
                </a:r>
                <a:r>
                  <a:rPr lang="ru-RU" dirty="0"/>
                  <a:t>, то машина сможет преодолеть участок спуска дороги под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, не задев покрытие дороги кузовом.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0D193F0D-5C30-DD55-934B-2D597BE51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09234"/>
                <a:ext cx="9144000" cy="2048766"/>
              </a:xfrm>
              <a:prstGeom prst="rect">
                <a:avLst/>
              </a:prstGeom>
              <a:blipFill>
                <a:blip r:embed="rId3"/>
                <a:stretch>
                  <a:fillRect l="-1000" t="-2381" r="-1000" b="-5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01CB9A-4784-9643-4F40-EC68B0CAB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353574"/>
            <a:ext cx="6044180" cy="24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46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4474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dirty="0"/>
                  <a:t>	В прямоугольном треугольнике </a:t>
                </a:r>
                <a:r>
                  <a:rPr lang="en-US" i="1" dirty="0"/>
                  <a:t>EO</a:t>
                </a:r>
                <a:r>
                  <a:rPr lang="ru-RU" baseline="-25000" dirty="0"/>
                  <a:t>2</a:t>
                </a:r>
                <a:r>
                  <a:rPr lang="en-US" i="1" dirty="0"/>
                  <a:t>H</a:t>
                </a:r>
                <a:r>
                  <a:rPr lang="ru-RU" baseline="-25000" dirty="0"/>
                  <a:t>2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H</a:t>
                </a:r>
                <a:r>
                  <a:rPr lang="ru-RU" baseline="-25000" dirty="0"/>
                  <a:t>2</a:t>
                </a:r>
                <a:r>
                  <a:rPr lang="en-US" i="1" dirty="0"/>
                  <a:t>E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/>
                  <a:t>.</a:t>
                </a:r>
              </a:p>
              <a:p>
                <a:r>
                  <a:rPr lang="ru-RU" dirty="0"/>
                  <a:t>	В треугольнике </a:t>
                </a:r>
                <a:r>
                  <a:rPr lang="en-US" i="1" dirty="0"/>
                  <a:t>O</a:t>
                </a:r>
                <a:r>
                  <a:rPr lang="ru-RU" baseline="-25000" dirty="0"/>
                  <a:t>1</a:t>
                </a:r>
                <a:r>
                  <a:rPr lang="en-US" i="1" dirty="0"/>
                  <a:t>O</a:t>
                </a:r>
                <a:r>
                  <a:rPr lang="ru-RU" baseline="-25000" dirty="0"/>
                  <a:t>2</a:t>
                </a:r>
                <a:r>
                  <a:rPr lang="en-US" i="1" dirty="0"/>
                  <a:t>D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.</a:t>
                </a:r>
              </a:p>
              <a:p>
                <a:r>
                  <a:rPr lang="ru-RU" dirty="0"/>
                  <a:t>	Применяя теорему синусов к треугольнику </a:t>
                </a:r>
                <a:r>
                  <a:rPr lang="en-US" i="1" dirty="0"/>
                  <a:t>O</a:t>
                </a:r>
                <a:r>
                  <a:rPr lang="ru-RU" baseline="-25000" dirty="0"/>
                  <a:t>1</a:t>
                </a:r>
                <a:r>
                  <a:rPr lang="en-US" i="1" dirty="0"/>
                  <a:t>O</a:t>
                </a:r>
                <a:r>
                  <a:rPr lang="ru-RU" baseline="-25000" dirty="0"/>
                  <a:t>2</a:t>
                </a:r>
                <a:r>
                  <a:rPr lang="en-US" i="1" dirty="0"/>
                  <a:t>D</a:t>
                </a:r>
                <a:r>
                  <a:rPr lang="ru-RU" dirty="0"/>
                  <a:t>, получим</a:t>
                </a:r>
              </a:p>
              <a:p>
                <a:pPr algn="ctr"/>
                <a:r>
                  <a:rPr lang="en-US" i="1" dirty="0"/>
                  <a:t>O</a:t>
                </a:r>
                <a:r>
                  <a:rPr lang="en-US" baseline="-25000" dirty="0"/>
                  <a:t>2</a:t>
                </a:r>
                <a:r>
                  <a:rPr lang="en-US" i="1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r>
                  <a:rPr lang="ru-RU" dirty="0"/>
                  <a:t>	В прямоугольном треугольнике </a:t>
                </a:r>
                <a:r>
                  <a:rPr lang="en-US" i="1" dirty="0"/>
                  <a:t>DO</a:t>
                </a:r>
                <a:r>
                  <a:rPr lang="ru-RU" baseline="-25000" dirty="0"/>
                  <a:t>2</a:t>
                </a:r>
                <a:r>
                  <a:rPr lang="en-US" i="1" dirty="0"/>
                  <a:t>G </a:t>
                </a:r>
                <a:r>
                  <a:rPr lang="ru-RU" dirty="0"/>
                  <a:t>находим</a:t>
                </a:r>
              </a:p>
              <a:p>
                <a:pPr algn="ctr"/>
                <a:r>
                  <a:rPr lang="en-US" i="1" dirty="0"/>
                  <a:t>DG</a:t>
                </a:r>
                <a:r>
                  <a:rPr lang="ru-RU" i="1" dirty="0"/>
                  <a:t> =</a:t>
                </a:r>
                <a:r>
                  <a:rPr lang="en-US" i="1" dirty="0"/>
                  <a:t>O</a:t>
                </a:r>
                <a:r>
                  <a:rPr lang="ru-RU" baseline="-25000" dirty="0"/>
                  <a:t>2</a:t>
                </a:r>
                <a:r>
                  <a:rPr lang="en-US" i="1" dirty="0"/>
                  <a:t>D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/>
                  <a:t>.</a:t>
                </a:r>
              </a:p>
              <a:p>
                <a:r>
                  <a:rPr lang="ru-RU" dirty="0"/>
                  <a:t>	Следовательно, </a:t>
                </a:r>
              </a:p>
              <a:p>
                <a:pPr algn="ctr"/>
                <a:r>
                  <a:rPr lang="en-US" i="1" dirty="0"/>
                  <a:t>CH</a:t>
                </a:r>
                <a:r>
                  <a:rPr lang="ru-RU" i="1" dirty="0"/>
                  <a:t> = </a:t>
                </a:r>
                <a:r>
                  <a:rPr lang="en-US" i="1" dirty="0"/>
                  <a:t>H</a:t>
                </a:r>
                <a:r>
                  <a:rPr lang="ru-RU" baseline="-25000" dirty="0"/>
                  <a:t>2</a:t>
                </a:r>
                <a:r>
                  <a:rPr lang="en-US" i="1" dirty="0"/>
                  <a:t>E</a:t>
                </a:r>
                <a:r>
                  <a:rPr lang="ru-RU" i="1" dirty="0"/>
                  <a:t> – </a:t>
                </a:r>
                <a:r>
                  <a:rPr lang="en-US" i="1" dirty="0"/>
                  <a:t>DG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func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4474366"/>
              </a:xfrm>
              <a:prstGeom prst="rect">
                <a:avLst/>
              </a:prstGeom>
              <a:blipFill>
                <a:blip r:embed="rId3"/>
                <a:stretch>
                  <a:fillRect t="-1090" b="-2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9D54E8-2BEE-0424-4B76-41CF658A8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517538"/>
            <a:ext cx="5760640" cy="23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5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4154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/>
                  <a:t>	Математическими методами найти наименьшее значение этой функции не представляется возможным. Воспользуемся программой </a:t>
                </a:r>
                <a:r>
                  <a:rPr lang="en-US" dirty="0"/>
                  <a:t>GeoGebra</a:t>
                </a:r>
                <a:r>
                  <a:rPr lang="ru-RU" dirty="0"/>
                  <a:t>. Для этого создадим ползунок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, изменяющийся от 0</a:t>
                </a:r>
                <a:r>
                  <a:rPr lang="ru-RU" baseline="30000" dirty="0"/>
                  <a:t>о</a:t>
                </a:r>
                <a:r>
                  <a:rPr lang="ru-RU" dirty="0"/>
                  <a:t> до 20</a:t>
                </a:r>
                <a:r>
                  <a:rPr lang="ru-RU" baseline="30000" dirty="0"/>
                  <a:t>о</a:t>
                </a:r>
                <a:r>
                  <a:rPr lang="ru-RU" dirty="0"/>
                  <a:t>. Зафиксируем его значение, равное 14</a:t>
                </a:r>
                <a:r>
                  <a:rPr lang="ru-RU" baseline="30000" dirty="0"/>
                  <a:t>о</a:t>
                </a:r>
                <a:r>
                  <a:rPr lang="ru-RU" dirty="0"/>
                  <a:t>. 	В строке «Ввод» наберём следующие команды:</a:t>
                </a:r>
              </a:p>
              <a:p>
                <a:r>
                  <a:rPr lang="ru-RU" dirty="0"/>
                  <a:t>	</a:t>
                </a:r>
                <a:r>
                  <a:rPr lang="en-US" dirty="0"/>
                  <a:t>1) </a:t>
                </a:r>
                <a:r>
                  <a:rPr lang="en-US" i="1" dirty="0"/>
                  <a:t>R = </a:t>
                </a:r>
                <a:r>
                  <a:rPr lang="ru-RU" dirty="0"/>
                  <a:t>3.2</a:t>
                </a:r>
                <a:r>
                  <a:rPr lang="en-US" dirty="0"/>
                  <a:t>;</a:t>
                </a:r>
                <a:endParaRPr lang="ru-RU" dirty="0"/>
              </a:p>
              <a:p>
                <a:r>
                  <a:rPr lang="ru-RU" dirty="0"/>
                  <a:t>	</a:t>
                </a:r>
                <a:r>
                  <a:rPr lang="en-US" dirty="0"/>
                  <a:t>2) </a:t>
                </a:r>
                <a:r>
                  <a:rPr lang="en-US" i="1" dirty="0"/>
                  <a:t>l = </a:t>
                </a:r>
                <a:r>
                  <a:rPr lang="en-US" dirty="0"/>
                  <a:t>25/3;</a:t>
                </a:r>
                <a:endParaRPr lang="ru-RU" dirty="0"/>
              </a:p>
              <a:p>
                <a:r>
                  <a:rPr lang="ru-RU" dirty="0"/>
                  <a:t>	</a:t>
                </a:r>
                <a:r>
                  <a:rPr lang="en-US" dirty="0"/>
                  <a:t>3) g(x)=R/cos(x)-</a:t>
                </a:r>
                <a:r>
                  <a:rPr lang="en-US" i="1" dirty="0" err="1"/>
                  <a:t>l</a:t>
                </a:r>
                <a:r>
                  <a:rPr lang="en-US" dirty="0" err="1"/>
                  <a:t>sin</a:t>
                </a:r>
                <a:r>
                  <a:rPr lang="en-US" dirty="0"/>
                  <a:t>(α-x)sin(x) /sin(α) </a:t>
                </a:r>
              </a:p>
              <a:p>
                <a:r>
                  <a:rPr lang="ru-RU" dirty="0"/>
                  <a:t>и нажмём</a:t>
                </a:r>
                <a:r>
                  <a:rPr lang="en-US" dirty="0"/>
                  <a:t> «Enter».</a:t>
                </a:r>
                <a:endParaRPr lang="ru-RU" dirty="0"/>
              </a:p>
              <a:p>
                <a:pPr algn="just"/>
                <a:r>
                  <a:rPr lang="ru-RU" dirty="0"/>
                  <a:t>	В результате получим график </a:t>
                </a:r>
                <a:endParaRPr lang="en-US" dirty="0"/>
              </a:p>
              <a:p>
                <a:pPr algn="just"/>
                <a:r>
                  <a:rPr lang="ru-RU" dirty="0"/>
                  <a:t>функции, изображённый на рисунке. 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4154984"/>
              </a:xfrm>
              <a:prstGeom prst="rect">
                <a:avLst/>
              </a:prstGeom>
              <a:blipFill>
                <a:blip r:embed="rId3"/>
                <a:stretch>
                  <a:fillRect l="-1000" t="-1173" r="-1000" b="-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07668C-65A6-03C6-CFCA-9CB62996245C}"/>
                  </a:ext>
                </a:extLst>
              </p:cNvPr>
              <p:cNvSpPr txBox="1"/>
              <p:nvPr/>
            </p:nvSpPr>
            <p:spPr>
              <a:xfrm>
                <a:off x="107504" y="4367107"/>
                <a:ext cx="56886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Приближённое наименьшее значение этой функции можно найти, используя программу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Для этого в строке «Ввод» наберём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),0,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нажмём «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Получим приближённое значение, равное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1,67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07668C-65A6-03C6-CFCA-9CB62996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67107"/>
                <a:ext cx="5688632" cy="2308324"/>
              </a:xfrm>
              <a:prstGeom prst="rect">
                <a:avLst/>
              </a:prstGeom>
              <a:blipFill>
                <a:blip r:embed="rId4"/>
                <a:stretch>
                  <a:fillRect l="-1715" t="-2111" r="-1608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EB0603-CC9C-54AB-D0B9-4B0577EFA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976659"/>
            <a:ext cx="3024336" cy="47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000" dirty="0"/>
                  <a:t>	</a:t>
                </a:r>
                <a:r>
                  <a:rPr lang="ru-RU" dirty="0"/>
                  <a:t>Это меньше, чем </a:t>
                </a:r>
                <a:r>
                  <a:rPr lang="en-US" i="1" dirty="0"/>
                  <a:t>R </a:t>
                </a:r>
                <a:r>
                  <a:rPr lang="ru-RU" i="1" dirty="0"/>
                  <a:t>– </a:t>
                </a:r>
                <a:r>
                  <a:rPr lang="en-US" i="1" dirty="0"/>
                  <a:t>d = </a:t>
                </a:r>
                <a:r>
                  <a:rPr lang="en-US" dirty="0"/>
                  <a:t>1,8</a:t>
                </a:r>
                <a:r>
                  <a:rPr lang="ru-RU" dirty="0"/>
                  <a:t>. Следовательно, данная машина не сможет преодолеть участок спуска дороги под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α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=14°</m:t>
                    </m:r>
                  </m:oMath>
                </a14:m>
                <a:r>
                  <a:rPr lang="ru-RU" dirty="0"/>
                  <a:t>, не задев покрытие дороги кузовом.	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200329"/>
              </a:xfrm>
              <a:prstGeom prst="rect">
                <a:avLst/>
              </a:prstGeom>
              <a:blipFill>
                <a:blip r:embed="rId3"/>
                <a:stretch>
                  <a:fillRect l="-1000" t="-4061" r="-100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024BEB-1EE5-DFA1-9D8F-AF0AED625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10435"/>
            <a:ext cx="4215911" cy="5530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66A55E89-C581-82C9-0336-E7B13BFEE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4268" y="1210435"/>
                <a:ext cx="4323413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000" dirty="0"/>
                  <a:t>	</a:t>
                </a:r>
                <a:r>
                  <a:rPr lang="ru-RU" dirty="0"/>
                  <a:t> Меняя значение ползунка, найдём приближённое значение наибольшего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dirty="0"/>
                  <a:t>, выражаемое целым числом градусов, при котором наименьшее значение функции больше </a:t>
                </a:r>
                <a:r>
                  <a:rPr lang="en-US" dirty="0"/>
                  <a:t>1,8</a:t>
                </a:r>
                <a:r>
                  <a:rPr lang="ru-RU" dirty="0"/>
                  <a:t>.  Оно равно 12</a:t>
                </a:r>
                <a:r>
                  <a:rPr lang="ru-RU" baseline="30000" dirty="0"/>
                  <a:t>о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66A55E89-C581-82C9-0336-E7B13BFEE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4268" y="1210435"/>
                <a:ext cx="4323413" cy="3046988"/>
              </a:xfrm>
              <a:prstGeom prst="rect">
                <a:avLst/>
              </a:prstGeom>
              <a:blipFill>
                <a:blip r:embed="rId5"/>
                <a:stretch>
                  <a:fillRect l="-2113" t="-1603" r="-2113" b="-38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005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863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 с </a:t>
                </a:r>
                <a:r>
                  <a:rPr lang="ru-RU" sz="2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помощью</a:t>
                </a:r>
                <a:r>
                  <a:rPr lang="ru-RU" sz="2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2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Выполним следующие действия.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Создадим ползунок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 строке «Ввод» наберём </a:t>
                </a:r>
                <a:r>
                  <a:rPr lang="en-US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R=3.2, l=25.3, d=1.4</a:t>
                </a:r>
                <a:endParaRPr lang="ru-RU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роведём луч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Повернём луч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вокруг точки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часовой стрелке. Отметим на нём точку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Проведём прямые,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проходящие через точки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перпендикулярные прямым соответственно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Отметим на них точки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отстоящие от точек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расстояние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Через них проведём прямые, параллельные прямым </a:t>
                </a:r>
                <a:r>
                  <a:rPr lang="en-US" sz="22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BC.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 на первой прямой точку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Построим окружность с центром в точке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радиусом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Обозначим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её точку пересечения со второй прямой, параллельной прямой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8. 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Проведём отрезок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Построим окружност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 центрами в точках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радиусом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Проведём отрезок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Найдём расстояние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 точки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 прямой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того, чтобы машина не задела </a:t>
                </a:r>
                <a:r>
                  <a:rPr lang="ru-RU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кузовом за покрытие дороги, нужно, чтобы выполнялось неравенство </a:t>
                </a:r>
                <a:r>
                  <a:rPr lang="en-US" sz="22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 &gt; R – d = </a:t>
                </a:r>
                <a:r>
                  <a:rPr lang="en-US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1,8.</a:t>
                </a:r>
                <a:endParaRPr lang="ru-RU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6863417"/>
              </a:xfrm>
              <a:prstGeom prst="rect">
                <a:avLst/>
              </a:prstGeom>
              <a:blipFill>
                <a:blip r:embed="rId3"/>
                <a:stretch>
                  <a:fillRect l="-867" t="-710" r="-867" b="-7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91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4CB25EF-E126-9235-B22C-8AC8E6CF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рисунке показан результат этих действий.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909CB2B-A7AF-D6B0-DFE9-C6263FCA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588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Изменяя положение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можно найти приближённое наименьшее значение расстояния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Оно равно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1,67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, что меньше 1,8.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Следовательно, машина заденет кузовом покрытие дороги.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98287B-328F-DE57-DC8D-FC1FC819C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99531"/>
            <a:ext cx="7106642" cy="2314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B29A85-C07D-04E1-E19B-B043BE2D8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58" y="4373273"/>
            <a:ext cx="7049484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4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4439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4958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Меняя значение ползунка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можно найти приближённое значение наибольшего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выражаемое целым числом градусов, при котором данная машина сможет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преодолеть участок спуска дороги, не задев покрытия дороги кузовом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Это значение равно 12</a:t>
                </a:r>
                <a:r>
                  <a:rPr lang="ru-RU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Наименьшее расстояние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этом случае приближённо равн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1,89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443939"/>
              </a:xfrm>
              <a:prstGeom prst="rect">
                <a:avLst/>
              </a:prstGeom>
              <a:blipFill>
                <a:blip r:embed="rId3"/>
                <a:stretch>
                  <a:fillRect l="-1000" t="-1995" r="-1000" b="-44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A7C7C-2E15-EC1B-7E64-402D24386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16" y="2852936"/>
            <a:ext cx="7116168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2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79705" algn="just">
              <a:tabLst>
                <a:tab pos="-33305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u-RU" dirty="0">
                <a:ea typeface="Times New Roman" panose="02020603050405020304" pitchFamily="18" charset="0"/>
              </a:rPr>
              <a:t>На экране показано  рабочее окно программы </a:t>
            </a:r>
            <a:r>
              <a:rPr lang="en-US" dirty="0">
                <a:ea typeface="Times New Roman" panose="02020603050405020304" pitchFamily="18" charset="0"/>
              </a:rPr>
              <a:t>GeoGebra.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A2CC67-C085-0C85-F743-E8EF904B1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65" y="764704"/>
            <a:ext cx="713207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2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sz="2800" dirty="0"/>
              <a:t> </a:t>
            </a:r>
            <a:r>
              <a:rPr lang="ru-RU" sz="2800" b="1" dirty="0"/>
              <a:t>Задача 4. </a:t>
            </a:r>
            <a:r>
              <a:rPr lang="ru-RU" sz="2800" dirty="0"/>
              <a:t>Какой из городов ближе к Москве –  Анадырь или Владивосток?</a:t>
            </a:r>
            <a:endParaRPr lang="ru-RU" sz="2800" dirty="0">
              <a:cs typeface="Times New Roman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DAEC92-34A4-3F8B-A6AA-BD44F1363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758"/>
            <a:ext cx="9144000" cy="52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63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sz="2800" dirty="0"/>
              <a:t> Найдите кратчайшее расстояние между двумя пунктами м заданными координатами на поверхности Земли, считая длины больших окружностей на поверхности Земли равными 40 000 км.</a:t>
            </a:r>
            <a:endParaRPr lang="ru-RU" sz="2800" dirty="0">
              <a:cs typeface="Times New Roman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18C95771-4BAB-F46E-F61B-60AFA37EA4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88840"/>
                <a:ext cx="91440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/>
                <a:r>
                  <a:rPr lang="ru-RU" sz="2800" dirty="0">
                    <a:cs typeface="Times New Roman" charset="0"/>
                  </a:rPr>
                  <a:t>	</a:t>
                </a:r>
                <a:r>
                  <a:rPr lang="ru-RU" sz="2800" dirty="0"/>
                  <a:t> Для математического решения н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айдём формулу для сферического расстояния между точками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ru-RU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на сфере с заданными сферическими координатами.</a:t>
                </a:r>
                <a:endParaRPr lang="ru-RU" sz="2800" dirty="0">
                  <a:latin typeface="+mj-lt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18C95771-4BAB-F46E-F61B-60AFA37E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88840"/>
                <a:ext cx="9144000" cy="1815882"/>
              </a:xfrm>
              <a:prstGeom prst="rect">
                <a:avLst/>
              </a:prstGeom>
              <a:blipFill>
                <a:blip r:embed="rId3"/>
                <a:stretch>
                  <a:fillRect l="-1333" t="-3356" r="-1333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6F7DF-EEF2-A7F9-27CC-9825E823F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650233"/>
            <a:ext cx="3312368" cy="32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61B54A9-0024-B1AC-1ECF-6A97252E0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29139"/>
                <a:ext cx="914400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/>
                <a:r>
                  <a:rPr lang="ru-RU" sz="2800" dirty="0">
                    <a:cs typeface="Times New Roman" charset="0"/>
                  </a:rPr>
                  <a:t>	</a:t>
                </a:r>
                <a:r>
                  <a:rPr lang="ru-RU" dirty="0"/>
                  <a:t>Положим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. В треугольнике </a:t>
                </a:r>
                <a:r>
                  <a:rPr lang="en-US" i="1" dirty="0"/>
                  <a:t>NC</a:t>
                </a:r>
                <a:r>
                  <a:rPr lang="ru-RU" i="1" dirty="0"/>
                  <a:t>’</a:t>
                </a:r>
                <a:r>
                  <a:rPr lang="en-US" i="1" dirty="0"/>
                  <a:t>C</a:t>
                </a:r>
                <a:r>
                  <a:rPr lang="ru-RU" i="1" dirty="0"/>
                  <a:t>’’ </a:t>
                </a:r>
                <a:r>
                  <a:rPr lang="en-US" i="1" dirty="0"/>
                  <a:t>NC</a:t>
                </a:r>
                <a:r>
                  <a:rPr lang="ru-RU" i="1" dirty="0"/>
                  <a:t>’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ctg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NC</a:t>
                </a:r>
                <a:r>
                  <a:rPr lang="ru-RU" i="1" dirty="0"/>
                  <a:t>’’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ctg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 Применим теорему косинусов к этому треугольнику. Получим равенство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ctg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ctg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ctg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ctg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latin typeface="+mj-lt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61B54A9-0024-B1AC-1ECF-6A97252E0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29139"/>
                <a:ext cx="9144000" cy="1631216"/>
              </a:xfrm>
              <a:prstGeom prst="rect">
                <a:avLst/>
              </a:prstGeom>
              <a:blipFill>
                <a:blip r:embed="rId3"/>
                <a:stretch>
                  <a:fillRect l="-1000" r="-1000" b="-48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3">
            <a:extLst>
              <a:ext uri="{FF2B5EF4-FFF2-40B4-BE49-F238E27FC236}">
                <a16:creationId xmlns:a16="http://schemas.microsoft.com/office/drawing/2014/main" id="{8F790C94-792F-C7D7-E796-D618B0B3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sz="2800" dirty="0"/>
              <a:t> </a:t>
            </a:r>
            <a:r>
              <a:rPr lang="ru-RU" dirty="0"/>
              <a:t>Через точку </a:t>
            </a:r>
            <a:r>
              <a:rPr lang="en-US" i="1" dirty="0"/>
              <a:t>N </a:t>
            </a:r>
            <a:r>
              <a:rPr lang="ru-RU" dirty="0"/>
              <a:t>проведём касательные </a:t>
            </a:r>
            <a:r>
              <a:rPr lang="en-US" i="1" dirty="0"/>
              <a:t>c</a:t>
            </a:r>
            <a:r>
              <a:rPr lang="ru-RU" i="1" dirty="0"/>
              <a:t>’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i="1" dirty="0"/>
              <a:t>’’ </a:t>
            </a:r>
            <a:r>
              <a:rPr lang="ru-RU" dirty="0"/>
              <a:t>к сферическим прямым соответственно 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baseline="-25000" dirty="0"/>
              <a:t>2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. Обозначим </a:t>
            </a:r>
            <a:r>
              <a:rPr lang="en-US" i="1" dirty="0"/>
              <a:t>C</a:t>
            </a:r>
            <a:r>
              <a:rPr lang="ru-RU" i="1" dirty="0"/>
              <a:t>’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i="1" dirty="0"/>
              <a:t>’’ </a:t>
            </a:r>
            <a:r>
              <a:rPr lang="ru-RU" dirty="0"/>
              <a:t>их точки пересечения с лучами соответственно </a:t>
            </a:r>
            <a:r>
              <a:rPr lang="en-US" i="1" dirty="0"/>
              <a:t>OC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OC</a:t>
            </a:r>
            <a:r>
              <a:rPr lang="ru-RU" baseline="-25000" dirty="0"/>
              <a:t>2</a:t>
            </a:r>
            <a:r>
              <a:rPr lang="ru-RU" dirty="0"/>
              <a:t>. </a:t>
            </a:r>
            <a:endParaRPr lang="ru-RU" dirty="0">
              <a:latin typeface="+mj-lt"/>
              <a:cs typeface="Times New Roman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ECD3AA-855E-7FF4-F71A-81CEAC9C9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550" y="1340768"/>
            <a:ext cx="3538900" cy="36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46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Text Box 3"/>
              <p:cNvSpPr txBox="1">
                <a:spLocks noChangeArrowheads="1"/>
              </p:cNvSpPr>
              <p:nvPr/>
            </p:nvSpPr>
            <p:spPr bwMode="auto">
              <a:xfrm>
                <a:off x="-9625" y="27827"/>
                <a:ext cx="9144000" cy="2524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/>
                <a:r>
                  <a:rPr lang="ru-RU" sz="2800" dirty="0">
                    <a:cs typeface="Times New Roman" charset="0"/>
                  </a:rPr>
                  <a:t>	</a:t>
                </a:r>
                <a:r>
                  <a:rPr lang="ru-RU" dirty="0"/>
                  <a:t> В треугольнике </a:t>
                </a:r>
                <a:r>
                  <a:rPr lang="en-US" i="1" dirty="0"/>
                  <a:t>OC</a:t>
                </a:r>
                <a:r>
                  <a:rPr lang="ru-RU" i="1" dirty="0"/>
                  <a:t>’</a:t>
                </a:r>
                <a:r>
                  <a:rPr lang="en-US" i="1" dirty="0"/>
                  <a:t>C</a:t>
                </a:r>
                <a:r>
                  <a:rPr lang="ru-RU" i="1" dirty="0"/>
                  <a:t>’’ </a:t>
                </a:r>
                <a:r>
                  <a:rPr lang="en-US" i="1" dirty="0"/>
                  <a:t>OC</a:t>
                </a:r>
                <a:r>
                  <a:rPr lang="ru-RU" i="1" dirty="0"/>
                  <a:t>’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OC</a:t>
                </a:r>
                <a:r>
                  <a:rPr lang="ru-RU" i="1" dirty="0"/>
                  <a:t>’’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ru-RU" dirty="0"/>
                  <a:t>. Найдём величину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ru-RU" dirty="0"/>
                  <a:t> угла </a:t>
                </a:r>
                <a:r>
                  <a:rPr lang="en-US" i="1" dirty="0"/>
                  <a:t>C</a:t>
                </a:r>
                <a:r>
                  <a:rPr lang="ru-RU" i="1" dirty="0"/>
                  <a:t>’</a:t>
                </a:r>
                <a:r>
                  <a:rPr lang="en-US" i="1" dirty="0"/>
                  <a:t>OC</a:t>
                </a:r>
                <a:r>
                  <a:rPr lang="ru-RU" i="1" dirty="0"/>
                  <a:t>’’</a:t>
                </a:r>
                <a:r>
                  <a:rPr lang="ru-RU" dirty="0"/>
                  <a:t>, которая выражает сферическое расстояние между точками </a:t>
                </a:r>
                <a:r>
                  <a:rPr lang="en-US" i="1" dirty="0"/>
                  <a:t>C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C</a:t>
                </a:r>
                <a:r>
                  <a:rPr lang="ru-RU" baseline="-25000" dirty="0"/>
                  <a:t>2</a:t>
                </a:r>
                <a:r>
                  <a:rPr lang="ru-RU" dirty="0"/>
                  <a:t>. Для этого</a:t>
                </a:r>
                <a:r>
                  <a:rPr lang="ru-RU" i="1" dirty="0"/>
                  <a:t> </a:t>
                </a:r>
                <a:r>
                  <a:rPr lang="ru-RU" dirty="0"/>
                  <a:t>применим к этому треугольнику теорему косинусов. Получим равенство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−2 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∙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latin typeface="+mj-lt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93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27827"/>
                <a:ext cx="9144000" cy="2524922"/>
              </a:xfrm>
              <a:prstGeom prst="rect">
                <a:avLst/>
              </a:prstGeom>
              <a:blipFill>
                <a:blip r:embed="rId3"/>
                <a:stretch>
                  <a:fillRect l="-1000" r="-10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50312890-16F1-E92E-79CA-8BC4D2B41C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928" y="2852936"/>
                <a:ext cx="5111937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/>
                <a:r>
                  <a:rPr lang="ru-RU" sz="2800" dirty="0">
                    <a:cs typeface="Times New Roman" charset="0"/>
                  </a:rPr>
                  <a:t>	</a:t>
                </a:r>
                <a:r>
                  <a:rPr lang="ru-RU" dirty="0"/>
                  <a:t> Подставляя в это равенство выражение для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,  получим формулу, выражающую косинус сферического расстояния между точками </a:t>
                </a:r>
                <a:r>
                  <a:rPr lang="en-US" i="1" dirty="0"/>
                  <a:t>C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en-US" i="1" dirty="0"/>
                  <a:t>C</a:t>
                </a:r>
                <a:r>
                  <a:rPr lang="ru-RU" baseline="-25000" dirty="0"/>
                  <a:t>2</a:t>
                </a:r>
                <a:r>
                  <a:rPr lang="ru-RU" dirty="0"/>
                  <a:t> через сферические координаты этих точек.</a:t>
                </a: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50312890-16F1-E92E-79CA-8BC4D2B41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2852936"/>
                <a:ext cx="5111937" cy="2369880"/>
              </a:xfrm>
              <a:prstGeom prst="rect">
                <a:avLst/>
              </a:prstGeom>
              <a:blipFill>
                <a:blip r:embed="rId4"/>
                <a:stretch>
                  <a:fillRect l="-1909" r="-1790" b="-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BFF2F6-144C-57B7-AC57-C9E054395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20" y="2552749"/>
            <a:ext cx="3344960" cy="3466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65A7062D-9807-F356-53F8-D85EC0FE9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67" y="6165304"/>
                <a:ext cx="903586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func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ru-RU" sz="2800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ru-RU" sz="28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ru-RU" sz="2800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ru-RU" sz="2800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65A7062D-9807-F356-53F8-D85EC0FE9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67" y="6165304"/>
                <a:ext cx="903586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088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Text Box 3"/>
              <p:cNvSpPr txBox="1">
                <a:spLocks noChangeArrowheads="1"/>
              </p:cNvSpPr>
              <p:nvPr/>
            </p:nvSpPr>
            <p:spPr bwMode="auto">
              <a:xfrm>
                <a:off x="-9625" y="27827"/>
                <a:ext cx="9144000" cy="326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/>
                <a:r>
                  <a:rPr lang="ru-RU" sz="2800" dirty="0">
                    <a:cs typeface="Times New Roman" charset="0"/>
                  </a:rPr>
                  <a:t>	</a:t>
                </a:r>
                <a:r>
                  <a:rPr lang="ru-RU" sz="2800" dirty="0"/>
                  <a:t> </a:t>
                </a:r>
                <a:r>
                  <a:rPr lang="ru-RU" dirty="0"/>
                  <a:t>Пути между Москвой и Анадырем, Москвой и Владивостоком можно построить в компьютерной программе </a:t>
                </a:r>
                <a:r>
                  <a:rPr lang="en-US" dirty="0"/>
                  <a:t>GeoGebra. </a:t>
                </a:r>
                <a:r>
                  <a:rPr lang="ru-RU" dirty="0"/>
                  <a:t>В строке «Ввод» наберём: М=(1; 38</a:t>
                </a:r>
                <a:r>
                  <a:rPr lang="ru-RU" baseline="30000" dirty="0"/>
                  <a:t>о</a:t>
                </a:r>
                <a:r>
                  <a:rPr lang="ru-RU" dirty="0"/>
                  <a:t>; 56</a:t>
                </a:r>
                <a:r>
                  <a:rPr lang="ru-RU" baseline="30000" dirty="0"/>
                  <a:t>о</a:t>
                </a:r>
                <a:r>
                  <a:rPr lang="ru-RU" dirty="0"/>
                  <a:t>), </a:t>
                </a:r>
                <a:r>
                  <a:rPr lang="en-US" dirty="0"/>
                  <a:t>V=(1; 132</a:t>
                </a:r>
                <a:r>
                  <a:rPr lang="ru-RU" baseline="30000" dirty="0"/>
                  <a:t>о</a:t>
                </a:r>
                <a:r>
                  <a:rPr lang="en-US" dirty="0"/>
                  <a:t>; 43</a:t>
                </a:r>
                <a:r>
                  <a:rPr lang="ru-RU" baseline="30000" dirty="0"/>
                  <a:t>о</a:t>
                </a:r>
                <a:r>
                  <a:rPr lang="ru-RU" dirty="0"/>
                  <a:t>), </a:t>
                </a:r>
                <a:r>
                  <a:rPr lang="en-US" dirty="0"/>
                  <a:t>An=(1; 177</a:t>
                </a:r>
                <a:r>
                  <a:rPr lang="ru-RU" baseline="30000" dirty="0"/>
                  <a:t>о</a:t>
                </a:r>
                <a:r>
                  <a:rPr lang="ru-RU" dirty="0"/>
                  <a:t>; 65</a:t>
                </a:r>
                <a:r>
                  <a:rPr lang="ru-RU" baseline="30000" dirty="0"/>
                  <a:t>о</a:t>
                </a:r>
                <a:r>
                  <a:rPr lang="ru-RU" dirty="0"/>
                  <a:t>).</a:t>
                </a:r>
              </a:p>
              <a:p>
                <a:pPr algn="just" eaLnBrk="1" hangingPunct="1"/>
                <a:r>
                  <a:rPr lang="ru-RU" dirty="0"/>
                  <a:t>	Проведём дуги </a:t>
                </a:r>
                <a:r>
                  <a:rPr lang="en-US" dirty="0"/>
                  <a:t>MV </a:t>
                </a:r>
                <a:r>
                  <a:rPr lang="ru-RU" dirty="0"/>
                  <a:t>и </a:t>
                </a:r>
                <a:r>
                  <a:rPr lang="en-US" dirty="0" err="1"/>
                  <a:t>MAn.</a:t>
                </a:r>
                <a:r>
                  <a:rPr lang="en-US" dirty="0"/>
                  <a:t> </a:t>
                </a:r>
                <a:r>
                  <a:rPr lang="ru-RU" dirty="0"/>
                  <a:t>С</a:t>
                </a:r>
                <a:r>
                  <a:rPr lang="ru-RU" dirty="0">
                    <a:cs typeface="Times New Roman" charset="0"/>
                  </a:rPr>
                  <a:t> помощью инструмента «Угол» найдём центральные углы. 	Искомые длины путей равны соответственно</a:t>
                </a:r>
              </a:p>
              <a:p>
                <a:pPr algn="ctr" eaLnBrk="1" hangingPunct="1"/>
                <a:r>
                  <a:rPr lang="ru-RU" dirty="0">
                    <a:cs typeface="Times New Roman" charset="0"/>
                  </a:rPr>
                  <a:t>М-Ан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55,4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360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cs typeface="Times New Roman" charset="0"/>
                      </a:rPr>
                      <m:t>40000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≈6155</m:t>
                    </m:r>
                  </m:oMath>
                </a14:m>
                <a:r>
                  <a:rPr lang="ru-RU" dirty="0">
                    <a:cs typeface="Times New Roman" charset="0"/>
                  </a:rPr>
                  <a:t> (км), М-</a:t>
                </a:r>
                <a:r>
                  <a:rPr lang="ru-RU" dirty="0" err="1">
                    <a:cs typeface="Times New Roman" charset="0"/>
                  </a:rPr>
                  <a:t>Вл</a:t>
                </a:r>
                <a:r>
                  <a:rPr lang="ru-RU" dirty="0"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57,53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360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cs typeface="Times New Roman" charset="0"/>
                      </a:rPr>
                      <m:t>40000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≈6</m:t>
                    </m:r>
                  </m:oMath>
                </a14:m>
                <a:r>
                  <a:rPr lang="ru-RU" dirty="0">
                    <a:cs typeface="Times New Roman" charset="0"/>
                  </a:rPr>
                  <a:t>392 (км),</a:t>
                </a:r>
              </a:p>
            </p:txBody>
          </p:sp>
        </mc:Choice>
        <mc:Fallback xmlns="">
          <p:sp>
            <p:nvSpPr>
              <p:cNvPr id="593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27827"/>
                <a:ext cx="9144000" cy="3269100"/>
              </a:xfrm>
              <a:prstGeom prst="rect">
                <a:avLst/>
              </a:prstGeom>
              <a:blipFill>
                <a:blip r:embed="rId3"/>
                <a:stretch>
                  <a:fillRect l="-1000" r="-1067" b="-9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D1C8B-6CB2-E1EA-DB4A-D6BEE6ECF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1" y="3429000"/>
            <a:ext cx="5977498" cy="34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95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sz="2800" dirty="0"/>
              <a:t> Кратчайшие пути между Москвой и Анадырем, Москвой и Владивостоком на карте</a:t>
            </a:r>
            <a:r>
              <a:rPr lang="en-US" sz="2800" dirty="0"/>
              <a:t>. </a:t>
            </a:r>
            <a:endParaRPr lang="ru-RU" sz="2800" dirty="0">
              <a:cs typeface="Times New Roman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DE7CBE-6AD0-2557-CAEE-3BED21B2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81934"/>
            <a:ext cx="6638457" cy="57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58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4CB25EF-E126-9235-B22C-8AC8E6CF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Задача 5 (об автобусной остановке). </a:t>
            </a:r>
            <a:r>
              <a:rPr lang="ru-RU" altLang="ru-RU" dirty="0">
                <a:latin typeface="+mj-lt"/>
              </a:rPr>
              <a:t>Населённые пункты </a:t>
            </a:r>
            <a:r>
              <a:rPr lang="en-US" altLang="ru-RU" i="1" dirty="0">
                <a:latin typeface="+mj-lt"/>
              </a:rPr>
              <a:t>A </a:t>
            </a:r>
            <a:r>
              <a:rPr lang="ru-RU" altLang="ru-RU" dirty="0">
                <a:latin typeface="+mj-lt"/>
              </a:rPr>
              <a:t>и </a:t>
            </a:r>
            <a:r>
              <a:rPr lang="en-US" altLang="ru-RU" i="1" dirty="0">
                <a:latin typeface="+mj-lt"/>
              </a:rPr>
              <a:t>B</a:t>
            </a:r>
            <a:r>
              <a:rPr lang="ru-RU" altLang="ru-RU" dirty="0">
                <a:latin typeface="+mj-lt"/>
              </a:rPr>
              <a:t> расположены по одну сторону от прямолинейного участка шоссе </a:t>
            </a:r>
            <a:r>
              <a:rPr lang="en-US" altLang="ru-RU" i="1" dirty="0">
                <a:latin typeface="+mj-lt"/>
              </a:rPr>
              <a:t>c</a:t>
            </a:r>
            <a:r>
              <a:rPr lang="ru-RU" altLang="ru-RU" dirty="0">
                <a:latin typeface="+mj-lt"/>
              </a:rPr>
              <a:t>. Требуется построить на шоссе автобусную остановку </a:t>
            </a:r>
            <a:r>
              <a:rPr lang="en-US" altLang="ru-RU" i="1" dirty="0">
                <a:latin typeface="+mj-lt"/>
              </a:rPr>
              <a:t>C </a:t>
            </a:r>
            <a:r>
              <a:rPr lang="ru-RU" altLang="ru-RU" dirty="0">
                <a:latin typeface="+mj-lt"/>
              </a:rPr>
              <a:t>и проложить от неё дорожки до населённых пунктов.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Расстояния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AA’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BB’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 населённых пунктов до шоссе равно соответственно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км и 1 км. Расстояние между точками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A’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B’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равно 4 км.</a:t>
            </a:r>
          </a:p>
          <a:p>
            <a:pPr algn="just">
              <a:spcAft>
                <a:spcPts val="0"/>
              </a:spcAft>
            </a:pPr>
            <a:r>
              <a:rPr lang="ru-RU" altLang="ru-RU" dirty="0">
                <a:latin typeface="+mj-lt"/>
              </a:rPr>
              <a:t>	Укажите расположение остановки, при котором суммарная длина дорожек наименьшая. Найдите эту суммарную длину.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ACB980-8A1F-C26A-042C-49F009CD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59" y="3212976"/>
            <a:ext cx="505848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4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4371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Математическое р</a:t>
                </a:r>
                <a:r>
                  <a:rPr lang="ru-RU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ешение</a:t>
                </a:r>
                <a:r>
                  <a:rPr lang="ru-RU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Введём систему координат, полагая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(0, 2),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(4, 1),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(0, 0),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B’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(4, 0).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0).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Тогда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Найдём наименьшее значение функции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этого воспользуемся производной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Решим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Оно равносильно уравнению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=(4−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Возводя в квадрат и приводя подобные члены, получим уравнение </a:t>
                </a:r>
                <a14:m>
                  <m:oMath xmlns:m="http://schemas.openxmlformats.org/officeDocument/2006/math"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−32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+64=0</m:t>
                    </m:r>
                  </m:oMath>
                </a14:m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4CB25EF-E126-9235-B22C-8AC8E6CF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4371261"/>
              </a:xfrm>
              <a:prstGeom prst="rect">
                <a:avLst/>
              </a:prstGeom>
              <a:blipFill>
                <a:blip r:embed="rId3"/>
                <a:stretch>
                  <a:fillRect l="-1000" t="-1116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ACD3A-E60D-EBB9-71B4-4B0FF70B0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270212"/>
            <a:ext cx="4224617" cy="2471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56F54-E96E-C3C8-D503-DA243617227B}"/>
                  </a:ext>
                </a:extLst>
              </p:cNvPr>
              <p:cNvSpPr txBox="1"/>
              <p:nvPr/>
            </p:nvSpPr>
            <p:spPr>
              <a:xfrm>
                <a:off x="4283968" y="4380478"/>
                <a:ext cx="4860032" cy="172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решая которое, находим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Соответствующее значение функции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:r>
                  <a:rPr lang="ru-RU" dirty="0"/>
                  <a:t>равно 5. Оно является искомым наименьшим значением.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56F54-E96E-C3C8-D503-DA243617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380478"/>
                <a:ext cx="4860032" cy="1724511"/>
              </a:xfrm>
              <a:prstGeom prst="rect">
                <a:avLst/>
              </a:prstGeom>
              <a:blipFill>
                <a:blip r:embed="rId5"/>
                <a:stretch>
                  <a:fillRect l="-2008" t="-2837" r="-1882" b="-7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972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4CB25EF-E126-9235-B22C-8AC8E6CF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</a:p>
          <a:p>
            <a:pPr algn="just">
              <a:spcAft>
                <a:spcPts val="0"/>
              </a:spcAft>
            </a:pP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Отметим на ней точки 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B’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расстояние между которыми равно 4.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Через эти точки проведём прямы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е, перпендикулярные прямой 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Отметим на них точки 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которых 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AA’ = 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BB’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= 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Отметим точку 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прямой 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Проведём отрезки 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Выберем инструмент «Текст». В открывшемся окне поставим галочку в строчке 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LaTeX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-формула». Напишем: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AC+BC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=. После этого в «Объектах» выберем пустую рамку. В ней напишем: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h+i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на экране появится надпись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AC + BC =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5,193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Перемещая точку 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прямой 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найдём положение, при котором сумма 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BC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наименьшая.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3BB1AF-E801-AC35-AAB8-5BE64B41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56" y="4005064"/>
            <a:ext cx="4321358" cy="26642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98DFA0-7ACF-6125-8287-5F6D0624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9" y="4021501"/>
            <a:ext cx="4396805" cy="26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5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4CB25EF-E126-9235-B22C-8AC8E6CF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Геометрическое решение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Обозначим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точку, симметричную точке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 прямой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Тогда для любой точки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будут равны отрезки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BC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Следовательно, будут равны суммы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 + BC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 + B</a:t>
            </a:r>
            <a:r>
              <a:rPr lang="en-US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Вторая сумма будет наименьшей, если точка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принадлежит прямой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Искомой точкой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для которой сумма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 + BD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наименьшая, является точка пересечения прямых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Эта наименьшая сумма равна 5.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3F4F1F-BDAB-CCB4-69F4-854BEA9CB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924944"/>
            <a:ext cx="5106113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E9B76A-349F-D88D-ED76-D192593AE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9717"/>
            <a:ext cx="3929125" cy="56886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EEB81B-23C2-BABB-5618-21DE7619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48680"/>
            <a:ext cx="4788024" cy="5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96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14957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 dirty="0"/>
              <a:t>	Задача 6 (о колодце). </a:t>
            </a:r>
            <a:r>
              <a:rPr lang="ru-RU" sz="2800" dirty="0"/>
              <a:t>Три соседа по дачным участкам решили вырыть общий колодец и проложить от него дорожки к своим домикам. Где нужно расположить колодец, чтобы суммарная длина дорожек была наименьшей?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Рассмотрите случай, когда </a:t>
            </a:r>
            <a:r>
              <a:rPr lang="en-US" sz="2800" i="1" dirty="0"/>
              <a:t>AB = </a:t>
            </a:r>
            <a:r>
              <a:rPr lang="en-US" sz="2800" dirty="0"/>
              <a:t>60 </a:t>
            </a:r>
            <a:r>
              <a:rPr lang="ru-RU" sz="2800" dirty="0"/>
              <a:t>м, </a:t>
            </a:r>
            <a:r>
              <a:rPr lang="en-US" sz="2800" i="1" dirty="0"/>
              <a:t>AC = BC = </a:t>
            </a:r>
            <a:r>
              <a:rPr lang="en-US" sz="2800" dirty="0"/>
              <a:t>50 </a:t>
            </a:r>
            <a:r>
              <a:rPr lang="ru-RU" sz="2800" dirty="0"/>
              <a:t>м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A63ED3-1E4C-1B94-DF68-3E9BB099F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140968"/>
            <a:ext cx="4324954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1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Text Box 3"/>
              <p:cNvSpPr txBox="1">
                <a:spLocks noChangeArrowheads="1"/>
              </p:cNvSpPr>
              <p:nvPr/>
            </p:nvSpPr>
            <p:spPr bwMode="auto">
              <a:xfrm>
                <a:off x="0" y="15046"/>
                <a:ext cx="9144000" cy="2079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>
                  <a:spcAft>
                    <a:spcPts val="0"/>
                  </a:spcAft>
                </a:pPr>
                <a:r>
                  <a:rPr lang="ru-RU" sz="2800" dirty="0"/>
                  <a:t>	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Математическое р</a:t>
                </a:r>
                <a:r>
                  <a:rPr lang="ru-RU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ешение</a:t>
                </a:r>
                <a:r>
                  <a:rPr lang="ru-RU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 общем случае введём систему координат, полагая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(0,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ru-RU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Тогда</a:t>
                </a: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i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AK+BK+CK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Наименьшее значение этой функции от </a:t>
                </a:r>
                <a:r>
                  <a:rPr lang="en-US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y </a:t>
                </a: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найти не так просто.</a:t>
                </a:r>
                <a:endParaRPr lang="ru-RU" sz="2800" dirty="0"/>
              </a:p>
            </p:txBody>
          </p:sp>
        </mc:Choice>
        <mc:Fallback xmlns="">
          <p:sp>
            <p:nvSpPr>
              <p:cNvPr id="471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046"/>
                <a:ext cx="9144000" cy="2079608"/>
              </a:xfrm>
              <a:prstGeom prst="rect">
                <a:avLst/>
              </a:prstGeom>
              <a:blipFill>
                <a:blip r:embed="rId3"/>
                <a:stretch>
                  <a:fillRect l="-1000" r="-1000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C9E61C-0781-E834-9214-98B8BA629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492896"/>
            <a:ext cx="4258269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15046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2800" dirty="0"/>
              <a:t>	</a:t>
            </a:r>
            <a:r>
              <a:rPr lang="ru-RU" sz="2800" b="1" dirty="0"/>
              <a:t>Р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ешение с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Отметим точки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ё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 отрезки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 = AK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 = BK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 = CK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Выберем инструмент «Текст». В открывшемся окне поставим галочку в строчке 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LaTeX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-формула». Напишем: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AK+BK+CK=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«Объектах» выберем пустую рамку. В ней напишем: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+ g + h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 экране появится надпись, показывающая значение суммы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 + BK + CK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Меняя положение точки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можно найти такое положение, при котором данная сумма является наименьшей.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6CC0D-D205-980E-FDED-CDAAC748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924944"/>
            <a:ext cx="448690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5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15046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2800" b="1" dirty="0"/>
              <a:t>	Геометрическое р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ешение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общем случае п</a:t>
            </a:r>
            <a:r>
              <a:rPr lang="ru-RU" dirty="0">
                <a:cs typeface="Times New Roman" charset="0"/>
              </a:rPr>
              <a:t>овернём  отрезки </a:t>
            </a:r>
            <a:r>
              <a:rPr lang="en-US" i="1" dirty="0">
                <a:cs typeface="Times New Roman" charset="0"/>
              </a:rPr>
              <a:t>AK</a:t>
            </a:r>
            <a:r>
              <a:rPr lang="en-US" dirty="0">
                <a:cs typeface="Times New Roman" charset="0"/>
              </a:rPr>
              <a:t>,</a:t>
            </a:r>
            <a:r>
              <a:rPr lang="ru-RU" i="1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BK</a:t>
            </a:r>
            <a:r>
              <a:rPr lang="en-US" dirty="0">
                <a:cs typeface="Times New Roman" charset="0"/>
              </a:rPr>
              <a:t>,</a:t>
            </a:r>
            <a:r>
              <a:rPr lang="en-US" i="1" dirty="0">
                <a:cs typeface="Times New Roman" charset="0"/>
              </a:rPr>
              <a:t> CK </a:t>
            </a:r>
            <a:r>
              <a:rPr lang="ru-RU" dirty="0">
                <a:cs typeface="Times New Roman" charset="0"/>
              </a:rPr>
              <a:t>вокруг вершины </a:t>
            </a:r>
            <a:r>
              <a:rPr lang="en-US" i="1" dirty="0">
                <a:cs typeface="Times New Roman" charset="0"/>
              </a:rPr>
              <a:t>C </a:t>
            </a:r>
            <a:r>
              <a:rPr lang="ru-RU" dirty="0">
                <a:cs typeface="Times New Roman" charset="0"/>
              </a:rPr>
              <a:t>на угол 60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При этом точка </a:t>
            </a:r>
            <a:r>
              <a:rPr lang="en-US" i="1" dirty="0">
                <a:cs typeface="Times New Roman" charset="0"/>
              </a:rPr>
              <a:t>A </a:t>
            </a:r>
            <a:r>
              <a:rPr lang="ru-RU" dirty="0">
                <a:cs typeface="Times New Roman" charset="0"/>
              </a:rPr>
              <a:t>перейдёт в точку </a:t>
            </a:r>
            <a:r>
              <a:rPr lang="en-US" i="1" dirty="0"/>
              <a:t>A’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B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B’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K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K’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Треугольник </a:t>
            </a:r>
            <a:r>
              <a:rPr lang="en-US" i="1" dirty="0"/>
              <a:t>CKK’ </a:t>
            </a:r>
            <a:r>
              <a:rPr lang="ru-RU" dirty="0"/>
              <a:t>– равносторонний, следовательно </a:t>
            </a:r>
            <a:r>
              <a:rPr lang="en-US" i="1" dirty="0"/>
              <a:t>CK = KK’</a:t>
            </a:r>
            <a:r>
              <a:rPr lang="en-US" dirty="0"/>
              <a:t>. 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FB6A52-8DCC-FE65-91BD-A105435AA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02" y="1772816"/>
            <a:ext cx="4006106" cy="329967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86B376F-4F47-75B2-DA0F-468F41D1A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728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2800" b="1" dirty="0"/>
              <a:t>	</a:t>
            </a:r>
            <a:r>
              <a:rPr lang="ru-RU" dirty="0"/>
              <a:t> С</a:t>
            </a:r>
            <a:r>
              <a:rPr lang="ru-RU" dirty="0">
                <a:cs typeface="Times New Roman" charset="0"/>
              </a:rPr>
              <a:t>умма расстояний </a:t>
            </a:r>
            <a:r>
              <a:rPr lang="en-US" i="1" dirty="0">
                <a:cs typeface="Times New Roman" charset="0"/>
              </a:rPr>
              <a:t>AK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BK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CK </a:t>
            </a:r>
            <a:r>
              <a:rPr lang="ru-RU" dirty="0">
                <a:cs typeface="Times New Roman" charset="0"/>
              </a:rPr>
              <a:t>равна длине </a:t>
            </a:r>
            <a:r>
              <a:rPr lang="ru-RU" dirty="0"/>
              <a:t>ломаной </a:t>
            </a:r>
            <a:r>
              <a:rPr lang="en-US" i="1" dirty="0"/>
              <a:t>AKK’B’</a:t>
            </a:r>
            <a:r>
              <a:rPr lang="ru-RU" dirty="0"/>
              <a:t>, длина которой будет наименьшей, если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K’</a:t>
            </a:r>
            <a:r>
              <a:rPr lang="en-US" dirty="0"/>
              <a:t>, </a:t>
            </a:r>
            <a:r>
              <a:rPr lang="en-US" i="1" dirty="0"/>
              <a:t>B’ </a:t>
            </a:r>
            <a:r>
              <a:rPr lang="ru-RU" dirty="0"/>
              <a:t>принадлежат одной прямой. Это будет, если углы </a:t>
            </a:r>
            <a:r>
              <a:rPr lang="en-US" i="1" dirty="0"/>
              <a:t>AKC </a:t>
            </a:r>
            <a:r>
              <a:rPr lang="ru-RU" dirty="0"/>
              <a:t>и </a:t>
            </a:r>
            <a:r>
              <a:rPr lang="en-US" i="1" dirty="0"/>
              <a:t>BKC </a:t>
            </a:r>
            <a:r>
              <a:rPr lang="ru-RU" dirty="0"/>
              <a:t>равны 120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308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Полученная точка называется точкой Торричелли треугольника </a:t>
            </a:r>
            <a:r>
              <a:rPr lang="en-US" sz="2800" i="1" dirty="0">
                <a:cs typeface="Times New Roman" charset="0"/>
              </a:rPr>
              <a:t>ABC</a:t>
            </a:r>
            <a:r>
              <a:rPr lang="ru-RU" sz="2800" i="1" dirty="0">
                <a:cs typeface="Times New Roman" charset="0"/>
              </a:rPr>
              <a:t>.</a:t>
            </a:r>
            <a:r>
              <a:rPr lang="en-US" sz="2800" i="1" dirty="0"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Из неё стороны этого треугольника видны под углом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, т. е. углы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ru-RU" sz="2800" dirty="0">
                <a:cs typeface="Times New Roman" charset="0"/>
              </a:rPr>
              <a:t>,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и 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равны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.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5" y="1843709"/>
            <a:ext cx="4683869" cy="41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1321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sz="2800" dirty="0"/>
              <a:t> Рассмотрим случай, когда </a:t>
            </a:r>
            <a:r>
              <a:rPr lang="en-US" sz="2800" i="1" dirty="0"/>
              <a:t>AB = a</a:t>
            </a:r>
            <a:r>
              <a:rPr lang="en-US" sz="2800" dirty="0"/>
              <a:t>,</a:t>
            </a:r>
            <a:r>
              <a:rPr lang="en-US" sz="2800" i="1" dirty="0"/>
              <a:t> AC = BC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ru-RU" sz="2800" dirty="0"/>
              <a:t>высота </a:t>
            </a:r>
            <a:r>
              <a:rPr lang="en-US" sz="2800" i="1" dirty="0"/>
              <a:t>CD = h</a:t>
            </a:r>
            <a:r>
              <a:rPr lang="en-US" sz="2800" dirty="0"/>
              <a:t>.</a:t>
            </a:r>
            <a:endParaRPr lang="ru-RU" sz="2800" dirty="0">
              <a:cs typeface="Times New Roman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B1C7BBE9-7150-E5D3-37EE-72C0B6518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5952" y="4471533"/>
                <a:ext cx="9144000" cy="2327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/>
                <a:r>
                  <a:rPr lang="ru-RU" sz="2800" dirty="0"/>
                  <a:t>	Тогда </a:t>
                </a:r>
                <a:r>
                  <a:rPr lang="en-US" sz="2800" i="1" dirty="0"/>
                  <a:t>AK = BK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/>
                  <a:t>KD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cs typeface="Times New Roman" charset="0"/>
                  </a:rPr>
                  <a:t> </a:t>
                </a:r>
                <a:r>
                  <a:rPr lang="ru-RU" sz="2800" dirty="0">
                    <a:cs typeface="Times New Roman" charset="0"/>
                  </a:rPr>
                  <a:t>	</a:t>
                </a:r>
                <a:endParaRPr lang="en-US" sz="2800" dirty="0">
                  <a:cs typeface="Times New Roman" charset="0"/>
                </a:endParaRPr>
              </a:p>
              <a:p>
                <a:pPr algn="just" eaLnBrk="1" hangingPunct="1"/>
                <a:r>
                  <a:rPr lang="en-US" sz="2800" dirty="0">
                    <a:cs typeface="Times New Roman" charset="0"/>
                  </a:rPr>
                  <a:t>	</a:t>
                </a:r>
                <a:r>
                  <a:rPr lang="ru-RU" sz="2800" dirty="0"/>
                  <a:t>Если </a:t>
                </a:r>
                <a:r>
                  <a:rPr lang="en-US" sz="2800" i="1" dirty="0"/>
                  <a:t>a = </a:t>
                </a:r>
                <a:r>
                  <a:rPr lang="en-US" sz="2800" dirty="0"/>
                  <a:t>6</a:t>
                </a:r>
                <a:r>
                  <a:rPr lang="ru-RU" sz="2800" dirty="0"/>
                  <a:t>0 м, </a:t>
                </a:r>
                <a:r>
                  <a:rPr lang="en-US" sz="2800" i="1" dirty="0"/>
                  <a:t>h = </a:t>
                </a:r>
                <a:r>
                  <a:rPr lang="en-US" sz="2800" dirty="0"/>
                  <a:t>40 </a:t>
                </a:r>
                <a:r>
                  <a:rPr lang="ru-RU" sz="2800" dirty="0"/>
                  <a:t>м, то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≈91,</m:t>
                    </m:r>
                  </m:oMath>
                </a14:m>
                <a:r>
                  <a:rPr lang="ru-RU" sz="2800" dirty="0">
                    <a:cs typeface="Times New Roman" charset="0"/>
                  </a:rPr>
                  <a:t>2</a:t>
                </a:r>
                <a:r>
                  <a:rPr lang="en-US" sz="2800" dirty="0">
                    <a:cs typeface="Times New Roman" charset="0"/>
                  </a:rPr>
                  <a:t> (</a:t>
                </a:r>
                <a:r>
                  <a:rPr lang="ru-RU" sz="2800" dirty="0">
                    <a:cs typeface="Times New Roman" charset="0"/>
                  </a:rPr>
                  <a:t>м).</a:t>
                </a: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B1C7BBE9-7150-E5D3-37EE-72C0B6518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952" y="4471533"/>
                <a:ext cx="9144000" cy="2327560"/>
              </a:xfrm>
              <a:prstGeom prst="rect">
                <a:avLst/>
              </a:prstGeom>
              <a:blipFill>
                <a:blip r:embed="rId3"/>
                <a:stretch>
                  <a:fillRect l="-1333" r="-1400" b="-65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B78946-5547-4BF8-9299-2ED60719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832475"/>
            <a:ext cx="4496427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2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F21219-6CE5-BBE6-A4FF-227FCD38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9" y="548680"/>
            <a:ext cx="4104456" cy="58683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D7B630-C0CE-8ACD-18A4-2EB7ECE2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901" y="490364"/>
            <a:ext cx="440413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Задача  1.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Расстояние между двумя портами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берегу моря равно 10 км. Из порта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отплыл корабль в направлении, составляющем 60</a:t>
            </a:r>
            <a:r>
              <a:rPr lang="ru-RU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 направлением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со скоростью 15 км/ч. Из порта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то же время отплыл корабль в направлении, составляющем 30</a:t>
            </a:r>
            <a:r>
              <a:rPr lang="ru-RU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 направлением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со скоростью 20 км/ч.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Выясните, произойдёт ли столкновение этих кораблей.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Найдите наименьшее расстояние, которое будет между этими кораблями.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Найдите угол к направлению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под которым должен идти второй корабль, чтобы, не меняя курса, встретиться с первым кораблём.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2C7FF4-B867-8438-F590-EE44CCD6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221088"/>
            <a:ext cx="4922776" cy="24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Математическое решение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Рассмотрим треугольник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(рис. 1).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F66EB7E-B63F-E549-95E8-E5C0095341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933056"/>
                <a:ext cx="9144000" cy="1824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 нём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10,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Время, за которое корабли будут в точке </a:t>
                </a:r>
                <a:r>
                  <a:rPr lang="en-US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 соответственно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ч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 мин,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ч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≈26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ми</m:t>
                    </m:r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н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52438" algn="just">
                  <a:spcAft>
                    <a:spcPts val="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Следовательно, корабли не столкнутся.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7F66EB7E-B63F-E549-95E8-E5C00953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33056"/>
                <a:ext cx="9144000" cy="1824987"/>
              </a:xfrm>
              <a:prstGeom prst="rect">
                <a:avLst/>
              </a:prstGeom>
              <a:blipFill>
                <a:blip r:embed="rId4"/>
                <a:stretch>
                  <a:fillRect l="-1000" t="-667" r="-1000" b="-6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9059C-F25E-F427-E13B-42FE4C7E2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027570"/>
            <a:ext cx="4922776" cy="24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5202</Words>
  <Application>Microsoft Office PowerPoint</Application>
  <PresentationFormat>Экран (4:3)</PresentationFormat>
  <Paragraphs>335</Paragraphs>
  <Slides>55</Slides>
  <Notes>52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Calibri</vt:lpstr>
      <vt:lpstr>Cambria Math</vt:lpstr>
      <vt:lpstr>Times New Roman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134</cp:revision>
  <cp:lastPrinted>2024-12-20T03:27:26Z</cp:lastPrinted>
  <dcterms:created xsi:type="dcterms:W3CDTF">2009-11-04T05:06:28Z</dcterms:created>
  <dcterms:modified xsi:type="dcterms:W3CDTF">2024-12-30T15:21:48Z</dcterms:modified>
</cp:coreProperties>
</file>