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9" r:id="rId1"/>
  </p:sldMasterIdLst>
  <p:notesMasterIdLst>
    <p:notesMasterId r:id="rId65"/>
  </p:notesMasterIdLst>
  <p:sldIdLst>
    <p:sldId id="502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9" r:id="rId33"/>
    <p:sldId id="460" r:id="rId34"/>
    <p:sldId id="461" r:id="rId35"/>
    <p:sldId id="462" r:id="rId36"/>
    <p:sldId id="465" r:id="rId37"/>
    <p:sldId id="466" r:id="rId38"/>
    <p:sldId id="469" r:id="rId39"/>
    <p:sldId id="470" r:id="rId40"/>
    <p:sldId id="475" r:id="rId41"/>
    <p:sldId id="503" r:id="rId42"/>
    <p:sldId id="480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1" r:id="rId53"/>
    <p:sldId id="492" r:id="rId54"/>
    <p:sldId id="493" r:id="rId55"/>
    <p:sldId id="494" r:id="rId56"/>
    <p:sldId id="495" r:id="rId57"/>
    <p:sldId id="496" r:id="rId58"/>
    <p:sldId id="497" r:id="rId59"/>
    <p:sldId id="498" r:id="rId60"/>
    <p:sldId id="499" r:id="rId61"/>
    <p:sldId id="500" r:id="rId62"/>
    <p:sldId id="501" r:id="rId63"/>
    <p:sldId id="425" r:id="rId64"/>
  </p:sldIdLst>
  <p:sldSz cx="12192000" cy="6858000"/>
  <p:notesSz cx="6858000" cy="12192000"/>
  <p:embeddedFontLst>
    <p:embeddedFont>
      <p:font typeface="Cambria Math" panose="02040503050406030204" pitchFamily="18" charset="0"/>
      <p:regular r:id="rId66"/>
    </p:embeddedFont>
    <p:embeddedFont>
      <p:font typeface="Helvetica" panose="020B0604020202020204" pitchFamily="34" charset="0"/>
      <p:regular r:id="rId67"/>
      <p:bold r:id="rId68"/>
      <p:italic r:id="rId69"/>
      <p:boldItalic r:id="rId70"/>
    </p:embeddedFont>
    <p:embeddedFont>
      <p:font typeface="Inter 18pt" panose="020B0604020202020204" charset="0"/>
      <p:regular r:id="rId71"/>
      <p:bold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1185" userDrawn="1">
          <p15:clr>
            <a:srgbClr val="A4A3A4"/>
          </p15:clr>
        </p15:guide>
        <p15:guide id="5" pos="380" userDrawn="1">
          <p15:clr>
            <a:srgbClr val="A4A3A4"/>
          </p15:clr>
        </p15:guide>
        <p15:guide id="6" pos="5722" userDrawn="1">
          <p15:clr>
            <a:srgbClr val="A4A3A4"/>
          </p15:clr>
        </p15:guide>
        <p15:guide id="7" orient="horz" pos="1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491"/>
    <a:srgbClr val="06428F"/>
    <a:srgbClr val="074F85"/>
    <a:srgbClr val="B3DDF7"/>
    <a:srgbClr val="021765"/>
    <a:srgbClr val="A2B7CE"/>
    <a:srgbClr val="031561"/>
    <a:srgbClr val="446FA7"/>
    <a:srgbClr val="99CCFF"/>
    <a:srgbClr val="021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3" autoAdjust="0"/>
    <p:restoredTop sz="90000" autoAdjust="0"/>
  </p:normalViewPr>
  <p:slideViewPr>
    <p:cSldViewPr snapToGrid="0">
      <p:cViewPr varScale="1">
        <p:scale>
          <a:sx n="77" d="100"/>
          <a:sy n="77" d="100"/>
        </p:scale>
        <p:origin x="126" y="366"/>
      </p:cViewPr>
      <p:guideLst>
        <p:guide orient="horz" pos="4133"/>
        <p:guide pos="234"/>
        <p:guide orient="horz" pos="1185"/>
        <p:guide pos="380"/>
        <p:guide pos="5722"/>
        <p:guide orient="horz" pos="1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fld id="{7F81EA29-9948-4220-A3C2-0D14F17DDDF8}" type="datetimeFigureOut">
              <a:rPr lang="ru-RU" smtClean="0"/>
              <a:pPr>
                <a:defRPr/>
              </a:pPr>
              <a:t>17.11.2025</a:t>
            </a:fld>
            <a:endParaRPr lang="ru-RU" dirty="0"/>
          </a:p>
        </p:txBody>
      </p:sp>
      <p:sp>
        <p:nvSpPr>
          <p:cNvPr id="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fld id="{A2BBB298-2922-4145-940C-78B0D33D7E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055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4496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838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6821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99765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759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34846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32882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4842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073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352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3160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7538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9875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5616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6768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86733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40417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5080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6448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54588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135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528F5B-1476-4999-98D9-3805CB4D1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409E1-C5AA-4064-B4B9-FA1E6A1F0E1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CB48E35-C5E8-4FAB-9D6A-40A61FDE2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1BF4062-CB8D-4AA4-84ED-0442BBAC7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62467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31279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5316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3942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2872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03858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414DD-BA6B-50DD-6288-69ECF721F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12C7A0-E2ED-48FB-56FC-4CCEA456A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116228F-3AE5-D03C-C1E9-E9E350E0C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39F7ABC-A7EF-DAE0-9ACA-3CDD187A7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5921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8847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945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16000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429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4765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074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271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3953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4186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7704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2713071">
            <a:off x="-807923" y="-162554"/>
            <a:ext cx="1781175" cy="1781175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713071">
            <a:off x="506527" y="1189995"/>
            <a:ext cx="1781175" cy="1781175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 rot="2713071">
            <a:off x="1849552" y="-133980"/>
            <a:ext cx="1781175" cy="17811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 rot="2713071">
            <a:off x="1811452" y="2538412"/>
            <a:ext cx="1781175" cy="178117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rot="2713071">
            <a:off x="8936152" y="3586163"/>
            <a:ext cx="1781175" cy="17811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 rot="2713071">
            <a:off x="10269653" y="4948238"/>
            <a:ext cx="1781175" cy="178117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rot="2713071">
            <a:off x="10279179" y="2224088"/>
            <a:ext cx="1781175" cy="1781175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1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59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/>
        </p:nvSpPr>
        <p:spPr>
          <a:xfrm>
            <a:off x="-338666" y="98890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178952" y="100922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6696570" y="98890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10214187" y="98890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1420143" y="269578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4937761" y="269578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8455379" y="269578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Ромб 13"/>
          <p:cNvSpPr/>
          <p:nvPr userDrawn="1"/>
        </p:nvSpPr>
        <p:spPr>
          <a:xfrm>
            <a:off x="-338666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178952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6696570" y="4460240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10214187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8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 userDrawn="1"/>
        </p:nvSpPr>
        <p:spPr>
          <a:xfrm>
            <a:off x="-1371892" y="626582"/>
            <a:ext cx="4409373" cy="4409373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Ромб 6"/>
          <p:cNvSpPr/>
          <p:nvPr userDrawn="1"/>
        </p:nvSpPr>
        <p:spPr>
          <a:xfrm>
            <a:off x="3331279" y="626583"/>
            <a:ext cx="4409373" cy="4409373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8016690" y="626582"/>
            <a:ext cx="4409373" cy="4409373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Ромб 9"/>
          <p:cNvSpPr/>
          <p:nvPr userDrawn="1"/>
        </p:nvSpPr>
        <p:spPr>
          <a:xfrm>
            <a:off x="1008452" y="3060982"/>
            <a:ext cx="4409373" cy="4409373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5687399" y="3034014"/>
            <a:ext cx="4409373" cy="4409373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 bwMode="auto">
          <a:xfrm>
            <a:off x="928536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A86FFC-87DC-48E0-BC3E-C53546C5619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88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омб 10"/>
          <p:cNvSpPr/>
          <p:nvPr userDrawn="1"/>
        </p:nvSpPr>
        <p:spPr>
          <a:xfrm>
            <a:off x="5781454" y="2658120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rot="2713071">
            <a:off x="9591214" y="3160324"/>
            <a:ext cx="2126747" cy="2126747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 rot="2713071">
            <a:off x="7956992" y="1437069"/>
            <a:ext cx="2126747" cy="2212070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7429296" y="4368765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62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F0AB-3B44-4523-9461-89925AAF6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33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C3034-A32B-4BCB-AB2B-08BCA6F2C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40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A225-6A38-4ADA-AB0B-D9621DEE5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2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20485"/>
            <a:ext cx="1991544" cy="59117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32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7" r:id="rId4"/>
    <p:sldLayoutId id="2147483656" r:id="rId5"/>
    <p:sldLayoutId id="2147483663" r:id="rId6"/>
    <p:sldLayoutId id="2147483664" r:id="rId7"/>
    <p:sldLayoutId id="2147483665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shop.prosv.ru/formirovanie-funkcionalnoj-gramotnosti-sbornik-zadach-po-russkomu-yazyku-dlya-8-11-klassov278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9117" y="1125642"/>
            <a:ext cx="7973414" cy="1197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3600" b="1" dirty="0">
                <a:solidFill>
                  <a:schemeClr val="tx2"/>
                </a:solidFill>
                <a:cs typeface="Arial" panose="020B0604020202020204" pitchFamily="34" charset="0"/>
              </a:rPr>
              <a:t>ЗАМЕЧАТЕЛЬНЫЕ КРИВЫЕ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918888" y="3064245"/>
            <a:ext cx="2611760" cy="55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aleway Medium"/>
                <a:sym typeface="Raleway Medium"/>
              </a:rPr>
              <a:t>17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aleway Medium"/>
                <a:sym typeface="Raleway Medium"/>
              </a:rPr>
              <a:t>.1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aleway Medium"/>
                <a:sym typeface="Raleway Medium"/>
              </a:rPr>
              <a:t>1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aleway Medium"/>
                <a:sym typeface="Raleway Medium"/>
              </a:rPr>
              <a:t>.2025 г.</a:t>
            </a:r>
            <a:endParaRPr lang="ru-RU" sz="2400" dirty="0">
              <a:solidFill>
                <a:schemeClr val="tx2"/>
              </a:solidFill>
              <a:latin typeface="+mj-lt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71D4B-50F6-9EC5-7206-DABDC4E71B3F}"/>
              </a:ext>
            </a:extLst>
          </p:cNvPr>
          <p:cNvSpPr txBox="1"/>
          <p:nvPr/>
        </p:nvSpPr>
        <p:spPr>
          <a:xfrm>
            <a:off x="100658" y="6016352"/>
            <a:ext cx="5688632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бы то ни было форме и какими бы то ни было средствами, включая размещение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в Интернете  и в корпоративных сетях, а также запись в память ЭВМ, для частного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tx2"/>
                </a:solidFill>
                <a:ea typeface="Helvetica" panose="00000500000000000000" pitchFamily="50" charset="0"/>
              </a:rPr>
              <a:t>2</a:t>
            </a: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5 г.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68696" y="3573463"/>
            <a:ext cx="8424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709117" y="3731063"/>
            <a:ext cx="962977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Смирнов Владимир Алексеевич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государственного университета</a:t>
            </a: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6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6" y="0"/>
            <a:ext cx="10354849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Конхоида Никомеда.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Отметим точку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расстоянии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этой прямой. Для произвольной точки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Отложим на ней отрезки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Геометрическое место точек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полученных для всевозможных точек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называется конхоидой Никомеда.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вершиной, а прямая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базисом конхоиды.</a:t>
            </a:r>
            <a:r>
              <a:rPr lang="ru-RU" altLang="ru-RU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278" y="2213490"/>
            <a:ext cx="363672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Никомед – древнегреческий учёный (3 век до н. э.)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занимался классическими математическими проблемами - квадратурой круга, удвоением куба, трисекцией угла и др. Для этого приёма он построил специальную механическую кривую - конхоиду, которую описал в не дошедшем до нас сочинении. Никомед изобрёл и особый механизм для вычерчивания конхоиды.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1" y="2213490"/>
            <a:ext cx="8420967" cy="422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5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859" y="42650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клетчатой бумаге 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зобразите конхоиду Никомеда, для которой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67" y="1718812"/>
            <a:ext cx="9675384" cy="485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5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A526F8-FAC5-3491-B86B-861DEB2E53C4}"/>
              </a:ext>
            </a:extLst>
          </p:cNvPr>
          <p:cNvSpPr txBox="1"/>
          <p:nvPr/>
        </p:nvSpPr>
        <p:spPr>
          <a:xfrm>
            <a:off x="372854" y="542611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4" y="908670"/>
            <a:ext cx="10408237" cy="561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2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041"/>
            <a:ext cx="1066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клетчатой бумаге 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зобразите конхоиду Никомеда, для которой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63" y="1134155"/>
            <a:ext cx="8725273" cy="54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19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663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82" y="968135"/>
            <a:ext cx="904161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2" y="751518"/>
            <a:ext cx="121043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клетчатой бумаге 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зобразите конхоиду Никомеда, для которой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07" y="1274738"/>
            <a:ext cx="8223820" cy="55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4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ECB9E3-69DF-17FA-F099-4D64FD83B4B5}"/>
              </a:ext>
            </a:extLst>
          </p:cNvPr>
          <p:cNvSpPr txBox="1"/>
          <p:nvPr/>
        </p:nvSpPr>
        <p:spPr>
          <a:xfrm>
            <a:off x="0" y="54731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2" y="692497"/>
            <a:ext cx="9036691" cy="598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34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о трисекции угла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05" y="2608726"/>
            <a:ext cx="8589190" cy="407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64" y="554364"/>
            <a:ext cx="1201663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200" dirty="0"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угол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точку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параллельную прямой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Построим конхоиду с вершиной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базисом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центром в точке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радиусом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окружность. Обозначим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точку пересечения с ближней к точке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ветвью конхоиды. Проведём луч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Обозначим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точку пересечения с базисом конхоиды. Докажите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что угол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третью часть угла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48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612" y="563672"/>
                <a:ext cx="106680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ea typeface="Cambria Math"/>
                  </a:rPr>
                  <a:t>	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𝑃𝑂𝐴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𝐴𝑂𝐶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𝑂𝐴𝐶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=2∠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угол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POA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составляет третью часть угла </a:t>
                </a:r>
                <a:r>
                  <a:rPr lang="en-US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POC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612" y="563672"/>
                <a:ext cx="10668000" cy="830997"/>
              </a:xfrm>
              <a:prstGeom prst="rect">
                <a:avLst/>
              </a:prstGeom>
              <a:blipFill>
                <a:blip r:embed="rId3"/>
                <a:stretch>
                  <a:fillRect l="-914" t="-5839" r="-857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8" y="1590806"/>
            <a:ext cx="10287044" cy="488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677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3568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Улитка Паскаля –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кривая, названная в честь Блеза Паскаля – французского математика 17 века.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84" y="1156629"/>
            <a:ext cx="6818435" cy="57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728D2B4-096C-23C3-894C-DDC554E11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7" y="1406120"/>
            <a:ext cx="45385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окружность с радиусом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Отметим на ней точку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произвольной точки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 окружности проведём прямую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Отложим на ней отрезки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Геометрическое место точек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полученных для всевозможных точек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называется улиткой Паскаля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vasmirnov.ru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690350" y="6581775"/>
            <a:ext cx="501650" cy="276225"/>
          </a:xfrm>
        </p:spPr>
        <p:txBody>
          <a:bodyPr/>
          <a:lstStyle/>
          <a:p>
            <a:fld id="{61E1DA6B-3281-4421-9C24-6F83840074F0}" type="slidenum">
              <a:rPr lang="ru-RU" sz="100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15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16" y="560168"/>
            <a:ext cx="11995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клетчатой бумаге 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зобразите улитку Паскаля, для которой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32" y="1320968"/>
            <a:ext cx="6765638" cy="52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07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A526F8-FAC5-3491-B86B-861DEB2E53C4}"/>
              </a:ext>
            </a:extLst>
          </p:cNvPr>
          <p:cNvSpPr txBox="1"/>
          <p:nvPr/>
        </p:nvSpPr>
        <p:spPr>
          <a:xfrm>
            <a:off x="197205" y="539534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17408"/>
            <a:ext cx="6039921" cy="55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75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177"/>
            <a:ext cx="1066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клетчатой бумаге 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зобразите улитку Паскаля, для которой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14" y="1083302"/>
            <a:ext cx="6906127" cy="577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57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A67575-3D4C-148D-04F3-6D33135FDE2F}"/>
              </a:ext>
            </a:extLst>
          </p:cNvPr>
          <p:cNvSpPr txBox="1"/>
          <p:nvPr/>
        </p:nvSpPr>
        <p:spPr>
          <a:xfrm>
            <a:off x="147799" y="567724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95" y="412961"/>
            <a:ext cx="6352673" cy="624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53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B3F86C98-71CF-7AA0-4266-664CB67A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3681"/>
            <a:ext cx="116946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клетчатой бумаге 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зобразите улитку Паскаля, для которой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27" y="1160629"/>
            <a:ext cx="6702489" cy="561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9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ECB9E3-69DF-17FA-F099-4D64FD83B4B5}"/>
              </a:ext>
            </a:extLst>
          </p:cNvPr>
          <p:cNvSpPr txBox="1"/>
          <p:nvPr/>
        </p:nvSpPr>
        <p:spPr>
          <a:xfrm>
            <a:off x="150894" y="515720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69" y="421619"/>
            <a:ext cx="6181552" cy="609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815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52" y="104288"/>
            <a:ext cx="4816643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Строфоида.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Отметим точку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расстоянии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этой прямой. Опустим перпендикуляр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прямую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произвольной точки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Отложим на ней отрезки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CQ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Геометрическое место таких точек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всевозможных точек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называется строфоидой.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клетчатой бумаге 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зобразите строфоиду.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45" y="671037"/>
            <a:ext cx="6183160" cy="593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614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ECB9E3-69DF-17FA-F099-4D64FD83B4B5}"/>
              </a:ext>
            </a:extLst>
          </p:cNvPr>
          <p:cNvSpPr txBox="1"/>
          <p:nvPr/>
        </p:nvSpPr>
        <p:spPr>
          <a:xfrm>
            <a:off x="277014" y="550834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68" y="288758"/>
            <a:ext cx="6642263" cy="62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241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25642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Циссоида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Диоклеса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Диокла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кривая названная в честь древнегреческого математика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Диокла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век до н.э.), который впервые её исследовал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окружность с центром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диаметром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Через точку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перпендикулярную прямой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произвольной точки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05" y="757989"/>
            <a:ext cx="4470516" cy="587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3" y="3477875"/>
            <a:ext cx="615813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Обозначим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точку пересечения этой прямой и окружности. От точки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луче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отложим отрезок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Геометрическое место таких точек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всевозможных точек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называется циссоидой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Диоклеса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клетчатой бумаге 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зобразите циссоиду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Диоклеса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59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ECB9E3-69DF-17FA-F099-4D64FD83B4B5}"/>
              </a:ext>
            </a:extLst>
          </p:cNvPr>
          <p:cNvSpPr txBox="1"/>
          <p:nvPr/>
        </p:nvSpPr>
        <p:spPr>
          <a:xfrm>
            <a:off x="165778" y="478475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38" y="214689"/>
            <a:ext cx="4506000" cy="64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75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C489CD-6897-2A05-D002-799DE07C24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000" y="0"/>
            <a:ext cx="80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1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4418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Подэрой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кривой называется геометрическое место оснований перпендикуляров, опущенных из данной точки на касательные к этой кривой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Какой	 кривой является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подэра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окружности относительно точки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расположенной вне окружности?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94" y="893424"/>
            <a:ext cx="6269441" cy="544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394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литка Паскаля.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55" y="800253"/>
            <a:ext cx="5562316" cy="54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5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16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эта кривая является улиткой Паскаля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0" y="703457"/>
            <a:ext cx="5343537" cy="52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406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8" y="869903"/>
            <a:ext cx="6919320" cy="568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73" y="869903"/>
            <a:ext cx="445569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точки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принадлежащей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подэре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 =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 = R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точка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улитке Паскаля, для которой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R.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87" y="760893"/>
            <a:ext cx="43955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	 кривой является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подэра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окружности относительно точки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расположенной на окружности?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13" y="760893"/>
            <a:ext cx="6432860" cy="544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267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8389" y="0"/>
            <a:ext cx="3914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литка Паскаля.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72" y="667726"/>
            <a:ext cx="5708795" cy="556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04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2370"/>
            <a:ext cx="434741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	 кривой является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подэра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окружности относительно точки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расположенной внутри окружности?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87" y="902370"/>
            <a:ext cx="5737449" cy="549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796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64" y="96252"/>
            <a:ext cx="4371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литка Паскаля.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42" y="722230"/>
            <a:ext cx="6437728" cy="603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582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2" y="617456"/>
            <a:ext cx="505464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кривой является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подэра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параболы относительно точки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пересечения оси и директрисы?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97" y="617456"/>
            <a:ext cx="5411381" cy="62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190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4339" y="344869"/>
            <a:ext cx="3631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Строфоида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53" y="258470"/>
            <a:ext cx="5613099" cy="6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8" y="1628800"/>
            <a:ext cx="3593248" cy="45707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86" y="1629039"/>
            <a:ext cx="3607821" cy="45702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63" y="1628800"/>
            <a:ext cx="3593249" cy="457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1544097" y="-73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новые учебники геометрии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1094531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20" y="530993"/>
            <a:ext cx="43688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кривой является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подэра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параболы относительно её вершины?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44" y="637507"/>
            <a:ext cx="5338723" cy="566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661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7B5AE-D4E9-6ACD-651F-BE7335A0E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930262B-24B5-F5A5-F0E4-B66EB7E6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84" y="243681"/>
            <a:ext cx="5413547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06D3B8B0-9785-D12D-3CD2-6325ECD71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5769532"/>
            <a:ext cx="4480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Циссоида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Диоклеса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1158"/>
            <a:ext cx="100704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кривой является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подэра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параболы относительно её фокуса?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28" y="703458"/>
            <a:ext cx="5367701" cy="592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824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38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Касательная, проходящая через вершину параболы.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99" y="798429"/>
            <a:ext cx="5297224" cy="567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22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эта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подэра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прямой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727159"/>
            <a:ext cx="5431144" cy="581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890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4" y="582067"/>
            <a:ext cx="479317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точки касания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опустим перпендикуляр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директрису параболы. Так как серединный перпендикуляр к отрезку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касательной к параболе, то точка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серединой отрезка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Геометрическим местом таких середин является прямая, параллельная директрисе параболы.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32" y="760531"/>
            <a:ext cx="6069447" cy="59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7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56674" y="705177"/>
            <a:ext cx="1193532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cs typeface="Times New Roman" pitchFamily="18" charset="0"/>
              </a:rPr>
              <a:t>	</a:t>
            </a:r>
            <a:r>
              <a:rPr lang="ru-RU" altLang="ru-RU" sz="2400" dirty="0">
                <a:cs typeface="Times New Roman" pitchFamily="18" charset="0"/>
              </a:rPr>
              <a:t>Многие природные объекты и явления имеют не гладкий, а изломанный характер. Среди них листья деревьев, береговая линия, молния и др. Для описания этих объектов не подходят обычные дифференцируемые функции, с которыми имеет дело классический математический анализ.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itchFamily="18" charset="0"/>
              </a:rPr>
              <a:t>	В последние десятилетия возникло и развивается новое направление в математике – фрактальная геометрия. Слово "фрактал" ввёл в 1975 г. Б. Мандельброт (от латинского слова "</a:t>
            </a:r>
            <a:r>
              <a:rPr lang="en-US" altLang="ru-RU" sz="2400" dirty="0">
                <a:cs typeface="Times New Roman" panose="02020603050405020304" pitchFamily="18" charset="0"/>
              </a:rPr>
              <a:t>fractus</a:t>
            </a:r>
            <a:r>
              <a:rPr lang="ru-RU" altLang="ru-RU" sz="2400" dirty="0">
                <a:cs typeface="Times New Roman" panose="02020603050405020304" pitchFamily="18" charset="0"/>
              </a:rPr>
              <a:t>", означающего изломанный, дробный).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В 2010 году престижную премию Филдса по математике (аналог Нобелевской премии) получил российский ученый С. Смирнов за открытие новых свойств фракталов.</a:t>
            </a:r>
            <a:endParaRPr lang="en-US" altLang="ru-RU" sz="24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Особенностью фракталов является не только их изломанность, но и </a:t>
            </a:r>
            <a:r>
              <a:rPr lang="ru-RU" altLang="ru-RU" sz="2400" dirty="0" err="1">
                <a:cs typeface="Times New Roman" panose="02020603050405020304" pitchFamily="18" charset="0"/>
              </a:rPr>
              <a:t>самоподобность</a:t>
            </a:r>
            <a:r>
              <a:rPr lang="ru-RU" altLang="ru-RU" sz="2400" dirty="0">
                <a:cs typeface="Times New Roman" panose="02020603050405020304" pitchFamily="18" charset="0"/>
              </a:rPr>
              <a:t>, означающая, что каждая часть фрактала подобна целому. Свойство </a:t>
            </a:r>
            <a:r>
              <a:rPr lang="ru-RU" altLang="ru-RU" sz="2400" dirty="0" err="1">
                <a:cs typeface="Times New Roman" panose="02020603050405020304" pitchFamily="18" charset="0"/>
              </a:rPr>
              <a:t>самоподобности</a:t>
            </a:r>
            <a:r>
              <a:rPr lang="ru-RU" altLang="ru-RU" sz="2400" dirty="0">
                <a:cs typeface="Times New Roman" panose="02020603050405020304" pitchFamily="18" charset="0"/>
              </a:rPr>
              <a:t> также отражает особенность природных объектов, когда отдельная клетка растения или животного несет в себе полную информацию обо всем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351818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1" y="693571"/>
            <a:ext cx="4524375" cy="59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27" y="718177"/>
            <a:ext cx="4198938" cy="59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67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070894" y="24564"/>
            <a:ext cx="77724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 Коха</a:t>
            </a:r>
          </a:p>
        </p:txBody>
      </p:sp>
      <p:sp>
        <p:nvSpPr>
          <p:cNvPr id="5123" name="Text Box 1028"/>
          <p:cNvSpPr txBox="1">
            <a:spLocks noChangeArrowheads="1"/>
          </p:cNvSpPr>
          <p:nvPr/>
        </p:nvSpPr>
        <p:spPr bwMode="auto">
          <a:xfrm>
            <a:off x="1676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24" name="Text Box 1029"/>
          <p:cNvSpPr txBox="1">
            <a:spLocks noChangeArrowheads="1"/>
          </p:cNvSpPr>
          <p:nvPr/>
        </p:nvSpPr>
        <p:spPr bwMode="auto">
          <a:xfrm>
            <a:off x="1600200" y="533401"/>
            <a:ext cx="9067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itchFamily="18" charset="0"/>
              </a:rPr>
              <a:t>	Один из первых примеров фракталов был придуман ещё в начале 20-го века немецким математиком Х</a:t>
            </a:r>
            <a:r>
              <a:rPr lang="ru-RU" altLang="ru-RU" sz="2400"/>
              <a:t>.</a:t>
            </a:r>
            <a:r>
              <a:rPr lang="ru-RU" altLang="ru-RU" sz="2400">
                <a:cs typeface="Times New Roman" pitchFamily="18" charset="0"/>
              </a:rPr>
              <a:t> фон Кох (1870-1924) и называется звезда Кох</a:t>
            </a:r>
            <a:r>
              <a:rPr lang="ru-RU" altLang="ru-RU" sz="2400"/>
              <a:t>а (снежинка Коха)</a:t>
            </a:r>
            <a:r>
              <a:rPr lang="ru-RU" altLang="ru-RU" sz="2400">
                <a:cs typeface="Times New Roman" pitchFamily="18" charset="0"/>
              </a:rPr>
              <a:t>. Для ее построения берётся равносторонний треугольник и последовательно добавляются к нему новые, подобные ему, треугольники. </a:t>
            </a:r>
            <a:r>
              <a:rPr lang="ru-RU" altLang="ru-RU" sz="2400"/>
              <a:t>В результате</a:t>
            </a:r>
            <a:r>
              <a:rPr lang="ru-RU" altLang="ru-RU" sz="2400">
                <a:cs typeface="Times New Roman" pitchFamily="18" charset="0"/>
              </a:rPr>
              <a:t> получа</a:t>
            </a:r>
            <a:r>
              <a:rPr lang="ru-RU" altLang="ru-RU" sz="2400"/>
              <a:t>ются</a:t>
            </a:r>
            <a:r>
              <a:rPr lang="ru-RU" altLang="ru-RU" sz="2400">
                <a:cs typeface="Times New Roman" pitchFamily="18" charset="0"/>
              </a:rPr>
              <a:t> все более сложные многоугольники,  приближающиеся к предельному положению – звезде Кох</a:t>
            </a:r>
            <a:r>
              <a:rPr lang="ru-RU" altLang="ru-RU" sz="2400"/>
              <a:t>а</a:t>
            </a:r>
            <a:r>
              <a:rPr lang="ru-RU" altLang="ru-RU" sz="2400">
                <a:cs typeface="Times New Roman" pitchFamily="18" charset="0"/>
              </a:rPr>
              <a:t>. </a:t>
            </a:r>
            <a:endParaRPr lang="ru-RU" altLang="ru-RU" sz="2400"/>
          </a:p>
        </p:txBody>
      </p:sp>
      <p:pic>
        <p:nvPicPr>
          <p:cNvPr id="5125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1"/>
            <a:ext cx="551338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03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8802" y="114301"/>
            <a:ext cx="77724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en-US" altLang="ru-RU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76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327845"/>
            <a:ext cx="5310612" cy="349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24000" y="533401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Найдите длину кривой, ограничивающей звезду Коха, считая стороны исходного треугольника равными 1.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57350" y="4822890"/>
            <a:ext cx="891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>
                <a:solidFill>
                  <a:srgbClr val="FF3300"/>
                </a:solidFill>
              </a:rPr>
              <a:t>	Решение. </a:t>
            </a:r>
            <a:r>
              <a:rPr lang="ru-RU" altLang="ru-RU" sz="2000" dirty="0"/>
              <a:t>На первом шаге каждый сторона заменяется на ломаную, состоящую из четырёх отрезков длины 1/3. Таким образом, периметр получившегося многоугольника равен  4.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57350" y="5838552"/>
            <a:ext cx="8915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>
                <a:solidFill>
                  <a:srgbClr val="FF3300"/>
                </a:solidFill>
              </a:rPr>
              <a:t>	</a:t>
            </a:r>
            <a:r>
              <a:rPr lang="ru-RU" altLang="ru-RU" sz="2000" dirty="0"/>
              <a:t>То же самое происходит на следующих шагах. Каждый раз периметр увеличивается в 4/3 раза. Так как последовательность (4/3)</a:t>
            </a:r>
            <a:r>
              <a:rPr lang="en-US" altLang="ru-RU" sz="2000" i="1" baseline="30000" dirty="0"/>
              <a:t>n</a:t>
            </a:r>
            <a:r>
              <a:rPr lang="ru-RU" altLang="ru-RU" sz="2000" baseline="30000" dirty="0"/>
              <a:t> </a:t>
            </a:r>
            <a:r>
              <a:rPr lang="ru-RU" altLang="ru-RU" sz="2000" dirty="0"/>
              <a:t>стремится к бесконечности, то и длина кривой Коха равна бесконечности. </a:t>
            </a:r>
          </a:p>
        </p:txBody>
      </p:sp>
    </p:spTree>
    <p:extLst>
      <p:ext uri="{BB962C8B-B14F-4D97-AF65-F5344CB8AC3E}">
        <p14:creationId xmlns:p14="http://schemas.microsoft.com/office/powerpoint/2010/main" val="16259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36" y="332655"/>
            <a:ext cx="4632037" cy="64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83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2464" y="114301"/>
            <a:ext cx="77724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en-US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6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0484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0" y="4184387"/>
            <a:ext cx="8915400" cy="2425985"/>
          </a:xfrm>
          <a:prstGeom prst="rect">
            <a:avLst/>
          </a:prstGeom>
          <a:blipFill rotWithShape="1">
            <a:blip r:embed="rId2"/>
            <a:stretch>
              <a:fillRect l="-684" t="-1256" r="-61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524000" y="533401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Найдите площадь звезды Коха, если площадь исходного треугольника равна 1.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374776"/>
            <a:ext cx="4135438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808664" y="1011239"/>
            <a:ext cx="48593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3300"/>
                </a:solidFill>
              </a:rPr>
              <a:t>	Решение. </a:t>
            </a:r>
            <a:r>
              <a:rPr lang="ru-RU" altLang="ru-RU" sz="2000" dirty="0">
                <a:cs typeface="Times New Roman" pitchFamily="18" charset="0"/>
              </a:rPr>
              <a:t>На первом шаге </a:t>
            </a:r>
            <a:r>
              <a:rPr lang="ru-RU" altLang="ru-RU" sz="2000" dirty="0"/>
              <a:t>построения звезды Коха </a:t>
            </a:r>
            <a:r>
              <a:rPr lang="ru-RU" altLang="ru-RU" sz="2000" dirty="0">
                <a:cs typeface="Times New Roman" pitchFamily="18" charset="0"/>
              </a:rPr>
              <a:t>мы добавляем три равносторонних треугольника, со сторонами в три раза меньшими исходных. Площадь каждого такого треугольника равна 1/9. Следовательно, площадь правильного звездчатого шестиугольника равна 1+3/9=4/3. На следующем шаге добавляется двенадцать треугольников, суммарной площади 12/81.</a:t>
            </a:r>
          </a:p>
        </p:txBody>
      </p:sp>
    </p:spTree>
    <p:extLst>
      <p:ext uri="{BB962C8B-B14F-4D97-AF65-F5344CB8AC3E}">
        <p14:creationId xmlns:p14="http://schemas.microsoft.com/office/powerpoint/2010/main" val="14846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676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524000" y="182563"/>
            <a:ext cx="9144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Приведём пример фрактальной кривой, полученной из единичного отрезка.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1338264"/>
            <a:ext cx="790733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1390651"/>
            <a:ext cx="7907337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1484314"/>
            <a:ext cx="7850187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362076"/>
            <a:ext cx="8218487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249364"/>
            <a:ext cx="8412162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336675"/>
            <a:ext cx="872331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152400"/>
            <a:ext cx="4231105" cy="381000"/>
          </a:xfrm>
        </p:spPr>
        <p:txBody>
          <a:bodyPr>
            <a:normAutofit fontScale="90000"/>
          </a:bodyPr>
          <a:lstStyle/>
          <a:p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Ковер </a:t>
            </a:r>
            <a:r>
              <a:rPr lang="ru-RU" altLang="ru-RU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Серпинского</a:t>
            </a:r>
            <a:endParaRPr lang="ru-RU" altLang="ru-RU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524000" y="60960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	Е</a:t>
            </a:r>
            <a:r>
              <a:rPr lang="ru-RU" altLang="ru-RU" sz="2400">
                <a:cs typeface="Times New Roman" pitchFamily="18" charset="0"/>
              </a:rPr>
              <a:t>ще один пример самоподобной фигуры, придума</a:t>
            </a:r>
            <a:r>
              <a:rPr lang="ru-RU" altLang="ru-RU" sz="2400"/>
              <a:t>л</a:t>
            </a:r>
            <a:r>
              <a:rPr lang="ru-RU" altLang="ru-RU" sz="2400">
                <a:cs typeface="Times New Roman" pitchFamily="18" charset="0"/>
              </a:rPr>
              <a:t> польски</a:t>
            </a:r>
            <a:r>
              <a:rPr lang="ru-RU" altLang="ru-RU" sz="2400"/>
              <a:t>й</a:t>
            </a:r>
            <a:r>
              <a:rPr lang="ru-RU" altLang="ru-RU" sz="2400">
                <a:cs typeface="Times New Roman" pitchFamily="18" charset="0"/>
              </a:rPr>
              <a:t> математик В.</a:t>
            </a:r>
            <a:r>
              <a:rPr lang="ru-RU" altLang="ru-RU" sz="2400"/>
              <a:t> </a:t>
            </a:r>
            <a:r>
              <a:rPr lang="ru-RU" altLang="ru-RU" sz="2400">
                <a:cs typeface="Times New Roman" pitchFamily="18" charset="0"/>
              </a:rPr>
              <a:t>Серпински</a:t>
            </a:r>
            <a:r>
              <a:rPr lang="ru-RU" altLang="ru-RU" sz="2400"/>
              <a:t>й </a:t>
            </a:r>
            <a:r>
              <a:rPr lang="ru-RU" altLang="ru-RU" sz="2400">
                <a:cs typeface="Times New Roman" pitchFamily="18" charset="0"/>
              </a:rPr>
              <a:t>(1882-1969)</a:t>
            </a:r>
            <a:r>
              <a:rPr lang="ru-RU" altLang="ru-RU" sz="2400"/>
              <a:t>. Она </a:t>
            </a:r>
            <a:r>
              <a:rPr lang="ru-RU" altLang="ru-RU" sz="2400">
                <a:cs typeface="Times New Roman" pitchFamily="18" charset="0"/>
              </a:rPr>
              <a:t>называе</a:t>
            </a:r>
            <a:r>
              <a:rPr lang="ru-RU" altLang="ru-RU" sz="2400"/>
              <a:t>тся</a:t>
            </a:r>
            <a:r>
              <a:rPr lang="ru-RU" altLang="ru-RU" sz="2400">
                <a:cs typeface="Times New Roman" pitchFamily="18" charset="0"/>
              </a:rPr>
              <a:t> ковром Серпинского</a:t>
            </a:r>
            <a:r>
              <a:rPr lang="ru-RU" altLang="ru-RU" sz="2400"/>
              <a:t> и</a:t>
            </a:r>
            <a:r>
              <a:rPr lang="ru-RU" altLang="ru-RU" sz="2400">
                <a:cs typeface="Times New Roman" pitchFamily="18" charset="0"/>
              </a:rPr>
              <a:t> получается из квадрата последовательным вырезанием серединных квадратов. То, что остается после всех вырезаний, и будет искомым ковром Серпинского.</a:t>
            </a:r>
          </a:p>
        </p:txBody>
      </p:sp>
      <p:pic>
        <p:nvPicPr>
          <p:cNvPr id="1024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4" y="2547939"/>
            <a:ext cx="404653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83313" y="2624138"/>
            <a:ext cx="44513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	</a:t>
            </a:r>
            <a:r>
              <a:rPr lang="ru-RU" altLang="ru-RU" sz="2400">
                <a:cs typeface="Times New Roman" pitchFamily="18" charset="0"/>
              </a:rPr>
              <a:t> Отметим, что поскольку вырезаемые квадраты располагаются все более часто, то в результате на ковре Серпиского не будет ни одного, даже самого маленького, квадрата без дырки.</a:t>
            </a:r>
          </a:p>
        </p:txBody>
      </p:sp>
    </p:spTree>
    <p:extLst>
      <p:ext uri="{BB962C8B-B14F-4D97-AF65-F5344CB8AC3E}">
        <p14:creationId xmlns:p14="http://schemas.microsoft.com/office/powerpoint/2010/main" val="1703673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0" y="115886"/>
            <a:ext cx="777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en-US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76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0" y="3886201"/>
            <a:ext cx="891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FF3300"/>
                </a:solidFill>
              </a:rPr>
              <a:t>	Решение.</a:t>
            </a:r>
            <a:r>
              <a:rPr lang="ru-RU" altLang="ru-RU" sz="2000">
                <a:cs typeface="Times New Roman" pitchFamily="18" charset="0"/>
              </a:rPr>
              <a:t> Для </a:t>
            </a:r>
            <a:r>
              <a:rPr lang="ru-RU" altLang="ru-RU" sz="2000"/>
              <a:t>нахождения площади квадрата Серпинского </a:t>
            </a:r>
            <a:r>
              <a:rPr lang="ru-RU" altLang="ru-RU" sz="2000">
                <a:cs typeface="Times New Roman" pitchFamily="18" charset="0"/>
              </a:rPr>
              <a:t>достаточно вычислить площадь вырезаемых квадратов. На первом шаге вырезается квадрат площади 1/9. На втором шаге вырезается восемь квадратов, каждый из которых имеет площадь 1/81. На каждом следующем шаге число вырезаемых квадратов увеличивается в восемь раз, а площадь каждого из них уменьшается в девять раз. Таким образом, общая площадь вырезаемых квадратов представляет собой сумму геометрической прогрессии с начальном членом 1/9 и знаменателем 8/9. По формуле суммы геометрической прогрессии находим, что это число равно единице</a:t>
            </a:r>
            <a:r>
              <a:rPr lang="ru-RU" altLang="ru-RU" sz="2000"/>
              <a:t>. Следовательно,</a:t>
            </a:r>
            <a:r>
              <a:rPr lang="ru-RU" altLang="ru-RU" sz="2000">
                <a:cs typeface="Times New Roman" pitchFamily="18" charset="0"/>
              </a:rPr>
              <a:t> площадь ковра Серпинского равна нулю.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0" y="501651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Найдите площадь ковра Серпинского, считая стороны исходного квадрата равными 1.</a:t>
            </a:r>
          </a:p>
        </p:txBody>
      </p:sp>
      <p:pic>
        <p:nvPicPr>
          <p:cNvPr id="1127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1301750"/>
            <a:ext cx="25923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1" y="175419"/>
            <a:ext cx="77724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Салфетка </a:t>
            </a:r>
            <a:r>
              <a:rPr lang="ru-RU" altLang="ru-RU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Серпинского</a:t>
            </a:r>
            <a:endParaRPr lang="ru-RU" altLang="ru-RU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1028"/>
          <p:cNvSpPr txBox="1">
            <a:spLocks noChangeArrowheads="1"/>
          </p:cNvSpPr>
          <p:nvPr/>
        </p:nvSpPr>
        <p:spPr bwMode="auto">
          <a:xfrm>
            <a:off x="152400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itchFamily="18" charset="0"/>
              </a:rPr>
              <a:t>	Начиная не с квадрата, а с правильного треугольника, и вырезая центральные треугольники, получим самоподобную фигуру, аналогичную ковру Серпинского и называемую салфеткой Серпинского.</a:t>
            </a:r>
          </a:p>
        </p:txBody>
      </p:sp>
      <p:pic>
        <p:nvPicPr>
          <p:cNvPr id="12292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86000"/>
            <a:ext cx="72231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53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1700" y="76200"/>
            <a:ext cx="77724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en-US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8915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</a:t>
            </a:r>
            <a:r>
              <a:rPr lang="ru-RU" altLang="ru-RU" sz="2800" dirty="0"/>
              <a:t>Найдите площадь салфетки </a:t>
            </a:r>
            <a:r>
              <a:rPr lang="ru-RU" altLang="ru-RU" sz="2800" dirty="0" err="1"/>
              <a:t>Серпинского</a:t>
            </a:r>
            <a:r>
              <a:rPr lang="ru-RU" altLang="ru-RU" sz="2800" dirty="0"/>
              <a:t>, полученной из правильного треугольника площади 1.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905000" y="58674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0.</a:t>
            </a:r>
          </a:p>
        </p:txBody>
      </p:sp>
      <p:pic>
        <p:nvPicPr>
          <p:cNvPr id="13317" name="Picture 10" descr="C:\Documents and Settings\Администратор\Мои документы\Downloads\SierpinskiTri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85" y="1625600"/>
            <a:ext cx="5592846" cy="47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7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8989" y="41277"/>
            <a:ext cx="77724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Пеано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524000" y="381001"/>
            <a:ext cx="9144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П</a:t>
            </a:r>
            <a:r>
              <a:rPr lang="ru-RU" altLang="ru-RU" sz="2400">
                <a:cs typeface="Times New Roman" pitchFamily="18" charset="0"/>
              </a:rPr>
              <a:t>ример кривой, имеющий фрактальный характер, был получен Д.</a:t>
            </a:r>
            <a:r>
              <a:rPr lang="en-US" altLang="ru-RU" sz="2400">
                <a:cs typeface="Times New Roman" pitchFamily="18" charset="0"/>
              </a:rPr>
              <a:t> </a:t>
            </a:r>
            <a:r>
              <a:rPr lang="ru-RU" altLang="ru-RU" sz="2400">
                <a:cs typeface="Times New Roman" pitchFamily="18" charset="0"/>
              </a:rPr>
              <a:t>Пеано (1858-1932) и называется кривой Пеано. Для ее построения разобьем данный квадрат на четыре равные квадрата и соединим их центры тремя отрезками, как показано на рисунке</a:t>
            </a:r>
            <a:r>
              <a:rPr lang="ru-RU" altLang="ru-RU" sz="2400"/>
              <a:t> а)</a:t>
            </a:r>
            <a:r>
              <a:rPr lang="ru-RU" altLang="ru-RU" sz="2400">
                <a:cs typeface="Times New Roman" pitchFamily="18" charset="0"/>
              </a:rPr>
              <a:t>. Повторяя описанную процедуру, будем получать все более сложные ломаные, приближающиеся к кривой Пеано.</a:t>
            </a:r>
            <a:endParaRPr lang="ru-RU" altLang="ru-RU" sz="2400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524000" y="480060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itchFamily="18" charset="0"/>
              </a:rPr>
              <a:t>	Отметим, что </a:t>
            </a:r>
            <a:r>
              <a:rPr lang="ru-RU" altLang="ru-RU" sz="2400"/>
              <a:t>л</a:t>
            </a:r>
            <a:r>
              <a:rPr lang="ru-RU" altLang="ru-RU" sz="2400">
                <a:cs typeface="Times New Roman" pitchFamily="18" charset="0"/>
              </a:rPr>
              <a:t>оманые, участвующие в построении кривой Пеано, на каждом этапе проходят через все квадраты, а сами квадраты уменьшаются, стягиваясь к точкам исходного квадрата. Поэтому кривая Пеано будет проходить через все точки исходного квадрата. Конечно, она будет иметь бесконечную длину.</a:t>
            </a:r>
            <a:endParaRPr lang="ru-RU" altLang="ru-RU" sz="2400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620964"/>
            <a:ext cx="19526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655889"/>
            <a:ext cx="20097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1" y="2686051"/>
            <a:ext cx="19907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4" y="2686051"/>
            <a:ext cx="19145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3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15344" y="26987"/>
            <a:ext cx="77724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дракона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524000" y="381001"/>
            <a:ext cx="9144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itchFamily="18" charset="0"/>
              </a:rPr>
              <a:t>	Интересным примером </a:t>
            </a:r>
            <a:r>
              <a:rPr lang="ru-RU" altLang="ru-RU" sz="2400"/>
              <a:t>само</a:t>
            </a:r>
            <a:r>
              <a:rPr lang="ru-RU" altLang="ru-RU" sz="2400">
                <a:cs typeface="Times New Roman" pitchFamily="18" charset="0"/>
              </a:rPr>
              <a:t>подобной кривой является «кривая дракона», придуманная Э.Хейуэем. Для ее построения возьмем отрезок.  Повернем его на 90</a:t>
            </a:r>
            <a:r>
              <a:rPr lang="ru-RU" altLang="ru-RU" sz="2400" baseline="30000"/>
              <a:t>о</a:t>
            </a:r>
            <a:r>
              <a:rPr lang="ru-RU" altLang="ru-RU" sz="2400">
                <a:cs typeface="Times New Roman" pitchFamily="18" charset="0"/>
              </a:rPr>
              <a:t> вокруг одной из вершин и добавим полученный отрезок к исходному. Повернем </a:t>
            </a:r>
            <a:r>
              <a:rPr lang="ru-RU" altLang="ru-RU" sz="2400"/>
              <a:t>полученный </a:t>
            </a:r>
            <a:r>
              <a:rPr lang="ru-RU" altLang="ru-RU" sz="2400">
                <a:cs typeface="Times New Roman" pitchFamily="18" charset="0"/>
              </a:rPr>
              <a:t>угол на 90</a:t>
            </a:r>
            <a:r>
              <a:rPr lang="ru-RU" altLang="ru-RU" sz="2400" baseline="30000"/>
              <a:t>о</a:t>
            </a:r>
            <a:r>
              <a:rPr lang="ru-RU" altLang="ru-RU" sz="2400">
                <a:cs typeface="Times New Roman" pitchFamily="18" charset="0"/>
              </a:rPr>
              <a:t> вокруг вершины и добавим полученную ломаную к исходной. Повторяя описанную процедуру, будем получать все более сложные ломаные, напоминающие дракона</a:t>
            </a:r>
            <a:r>
              <a:rPr lang="ru-RU" altLang="ru-RU" sz="2400"/>
              <a:t>.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59113"/>
            <a:ext cx="6669088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77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80474"/>
            <a:ext cx="77724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Пифагора</a:t>
            </a:r>
          </a:p>
        </p:txBody>
      </p:sp>
      <p:pic>
        <p:nvPicPr>
          <p:cNvPr id="16387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95" y="1021847"/>
            <a:ext cx="7788585" cy="52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6317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04274"/>
            <a:ext cx="7772400" cy="762000"/>
          </a:xfrm>
        </p:spPr>
        <p:txBody>
          <a:bodyPr/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 1</a:t>
            </a:r>
          </a:p>
        </p:txBody>
      </p:sp>
      <p:pic>
        <p:nvPicPr>
          <p:cNvPr id="17411" name="Picture 4" descr="C:\Documents and Settings\Администратор\Мои документы\VOL\СайтНарод\Lecture\Fractus\bfr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1"/>
            <a:ext cx="73914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6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2576"/>
            <a:ext cx="6921825" cy="67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720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92086"/>
            <a:ext cx="7772400" cy="609600"/>
          </a:xfrm>
        </p:spPr>
        <p:txBody>
          <a:bodyPr/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 2</a:t>
            </a:r>
          </a:p>
        </p:txBody>
      </p:sp>
      <p:pic>
        <p:nvPicPr>
          <p:cNvPr id="18435" name="Picture 4" descr="C:\Documents and Settings\Администратор\Мои документы\VOL\СайтНарод\Lecture\Fractus\bfr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1"/>
            <a:ext cx="7772400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557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92242"/>
            <a:ext cx="7772400" cy="762000"/>
          </a:xfrm>
        </p:spPr>
        <p:txBody>
          <a:bodyPr/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 3</a:t>
            </a:r>
          </a:p>
        </p:txBody>
      </p:sp>
      <p:pic>
        <p:nvPicPr>
          <p:cNvPr id="19459" name="Picture 5" descr="C:\Documents and Settings\Администратор\Мои документы\VOL\СайтНарод\Lecture\Fractus\man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1419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7242" y="228600"/>
            <a:ext cx="77724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 4</a:t>
            </a:r>
          </a:p>
        </p:txBody>
      </p:sp>
      <p:pic>
        <p:nvPicPr>
          <p:cNvPr id="20483" name="Picture 4" descr="C:\Documents and Settings\Администратор\Мои документы\VOL\СайтНарод\Lecture\Fractus\juli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191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30;g2c6f0a5e03a_0_1726">
            <a:hlinkClick r:id="rId2"/>
            <a:extLst>
              <a:ext uri="{FF2B5EF4-FFF2-40B4-BE49-F238E27FC236}">
                <a16:creationId xmlns:a16="http://schemas.microsoft.com/office/drawing/2014/main" id="{5AE02120-29DC-F641-63B2-6A5A3570BC3A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72647" y="850176"/>
            <a:ext cx="2428010" cy="2428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3A1594C9-54CD-66D7-FB12-5955CB31CE2C}"/>
              </a:ext>
            </a:extLst>
          </p:cNvPr>
          <p:cNvSpPr/>
          <p:nvPr/>
        </p:nvSpPr>
        <p:spPr bwMode="auto">
          <a:xfrm>
            <a:off x="2251393" y="2752382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28458D"/>
              </a:buClr>
              <a:buSzPts val="2000"/>
              <a:defRPr/>
            </a:pPr>
            <a:r>
              <a:rPr lang="ru-RU" sz="2400" b="1" dirty="0">
                <a:solidFill>
                  <a:schemeClr val="tx2"/>
                </a:solidFill>
                <a:ea typeface="Arial"/>
                <a:cs typeface="Arial"/>
              </a:rPr>
              <a:t>Подробнее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13">
            <a:extLst>
              <a:ext uri="{FF2B5EF4-FFF2-40B4-BE49-F238E27FC236}">
                <a16:creationId xmlns:a16="http://schemas.microsoft.com/office/drawing/2014/main" id="{7290B554-D5A0-BA0D-63B8-BFA3013D0B89}"/>
              </a:ext>
            </a:extLst>
          </p:cNvPr>
          <p:cNvSpPr/>
          <p:nvPr/>
        </p:nvSpPr>
        <p:spPr bwMode="auto">
          <a:xfrm>
            <a:off x="2251393" y="3573389"/>
            <a:ext cx="3561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defRPr/>
            </a:pPr>
            <a:r>
              <a:rPr lang="ru-RU" sz="2000" dirty="0">
                <a:solidFill>
                  <a:schemeClr val="tx2"/>
                </a:solidFill>
              </a:rPr>
              <a:t>Общие вопросы</a:t>
            </a:r>
            <a:endParaRPr sz="2400" dirty="0">
              <a:solidFill>
                <a:schemeClr val="tx2"/>
              </a:solidFill>
            </a:endParaRPr>
          </a:p>
          <a:p>
            <a:pPr lvl="0">
              <a:spcBef>
                <a:spcPts val="2400"/>
              </a:spcBef>
              <a:defRPr/>
            </a:pPr>
            <a:r>
              <a:rPr lang="ru-RU" sz="2000" dirty="0">
                <a:solidFill>
                  <a:schemeClr val="tx2"/>
                </a:solidFill>
              </a:rPr>
              <a:t>Методическая поддержка и обучение педагогов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15">
            <a:extLst>
              <a:ext uri="{FF2B5EF4-FFF2-40B4-BE49-F238E27FC236}">
                <a16:creationId xmlns:a16="http://schemas.microsoft.com/office/drawing/2014/main" id="{8253529A-AFFD-606D-32B4-3246823103E9}"/>
              </a:ext>
            </a:extLst>
          </p:cNvPr>
          <p:cNvSpPr/>
          <p:nvPr/>
        </p:nvSpPr>
        <p:spPr bwMode="auto">
          <a:xfrm>
            <a:off x="5970858" y="3522369"/>
            <a:ext cx="29552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900"/>
              </a:spcBef>
              <a:defRPr/>
            </a:pPr>
            <a:r>
              <a:rPr lang="en-US" sz="2000" u="sng" dirty="0">
                <a:solidFill>
                  <a:schemeClr val="tx2"/>
                </a:solidFill>
              </a:rPr>
              <a:t>prosv@prosv.ru</a:t>
            </a:r>
            <a:endParaRPr lang="ru-RU" sz="2000" u="sng" dirty="0">
              <a:solidFill>
                <a:schemeClr val="tx2"/>
              </a:solidFill>
            </a:endParaRPr>
          </a:p>
          <a:p>
            <a:pPr lvl="0">
              <a:spcBef>
                <a:spcPts val="3600"/>
              </a:spcBef>
              <a:defRPr/>
            </a:pPr>
            <a:r>
              <a:rPr lang="en-US" sz="2000" u="sng" dirty="0">
                <a:solidFill>
                  <a:schemeClr val="tx2"/>
                </a:solidFill>
              </a:rPr>
              <a:t>vopros@prosv.ru</a:t>
            </a:r>
            <a:endParaRPr lang="ru-RU" sz="20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1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69" y="116633"/>
            <a:ext cx="760276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0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CC3D91-E2BB-D8E1-3941-BCFBDA7823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61" y="332656"/>
            <a:ext cx="432445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40BB68DF-0019-4273-9E30-59E5E8C62C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0"/>
            <a:ext cx="7772400" cy="5953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dirty="0">
                <a:solidFill>
                  <a:srgbClr val="FF3300"/>
                </a:solidFill>
              </a:rPr>
              <a:t>Компьютерная </a:t>
            </a:r>
            <a:r>
              <a:rPr lang="ru-RU" altLang="ru-RU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400" dirty="0">
                <a:solidFill>
                  <a:srgbClr val="FF3300"/>
                </a:solidFill>
              </a:rPr>
              <a:t> </a:t>
            </a:r>
            <a:r>
              <a:rPr lang="en-US" altLang="ru-RU" sz="2400" dirty="0">
                <a:solidFill>
                  <a:srgbClr val="FF3300"/>
                </a:solidFill>
              </a:rPr>
              <a:t>GeoGebra</a:t>
            </a:r>
            <a:r>
              <a:rPr lang="ru-RU" altLang="ru-RU" sz="2400" dirty="0">
                <a:solidFill>
                  <a:srgbClr val="FF3300"/>
                </a:solidFill>
              </a:rPr>
              <a:t> </a:t>
            </a:r>
            <a:r>
              <a:rPr lang="en-US" altLang="ru-RU" sz="2400" dirty="0">
                <a:solidFill>
                  <a:srgbClr val="FF3300"/>
                </a:solidFill>
              </a:rPr>
              <a:t>(geogebra.org)</a:t>
            </a:r>
            <a:endParaRPr lang="ru-RU" altLang="ru-RU" sz="2400" dirty="0">
              <a:solidFill>
                <a:srgbClr val="FF33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EB041-9A82-B150-B25F-F114F4B377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68" y="764704"/>
            <a:ext cx="7375665" cy="55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16863"/>
      </p:ext>
    </p:extLst>
  </p:cSld>
  <p:clrMapOvr>
    <a:masterClrMapping/>
  </p:clrMapOvr>
</p:sld>
</file>

<file path=ppt/theme/theme1.xml><?xml version="1.0" encoding="utf-8"?>
<a:theme xmlns:a="http://schemas.openxmlformats.org/drawingml/2006/main" name="Умножай, дели, играй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Другая 59">
      <a:majorFont>
        <a:latin typeface="Arial"/>
        <a:ea typeface=""/>
        <a:cs typeface=""/>
      </a:majorFont>
      <a:minorFont>
        <a:latin typeface="Inter 18p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Августовки пленар_короткие_редизайн_v3.1</Template>
  <TotalTime>6257</TotalTime>
  <Words>2144</Words>
  <Application>Microsoft Office PowerPoint</Application>
  <DocSecurity>0</DocSecurity>
  <PresentationFormat>Широкоэкранный</PresentationFormat>
  <Paragraphs>174</Paragraphs>
  <Slides>63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Times New Roman</vt:lpstr>
      <vt:lpstr>Calibri</vt:lpstr>
      <vt:lpstr>Arial</vt:lpstr>
      <vt:lpstr>Cambria Math</vt:lpstr>
      <vt:lpstr>Inter 18pt</vt:lpstr>
      <vt:lpstr>Helvetica</vt:lpstr>
      <vt:lpstr>Умножай, дели, играй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Компьютерная программа GeoGebra (geogebra.org)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Звезда Коха</vt:lpstr>
      <vt:lpstr>Упражнение 1</vt:lpstr>
      <vt:lpstr>Упражнение 2</vt:lpstr>
      <vt:lpstr>Презентация PowerPoint</vt:lpstr>
      <vt:lpstr>Ковер Серпинского</vt:lpstr>
      <vt:lpstr>Упражнение 3</vt:lpstr>
      <vt:lpstr>Салфетка Серпинского</vt:lpstr>
      <vt:lpstr>Упражнение 4</vt:lpstr>
      <vt:lpstr>Кривая Пеано</vt:lpstr>
      <vt:lpstr>Кривая дракона</vt:lpstr>
      <vt:lpstr>Дерево Пифагора</vt:lpstr>
      <vt:lpstr>Фрактал 1</vt:lpstr>
      <vt:lpstr>Фрактал 2</vt:lpstr>
      <vt:lpstr>Фрактал 3</vt:lpstr>
      <vt:lpstr>Фрактал 4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Пользователь</cp:lastModifiedBy>
  <cp:revision>1230</cp:revision>
  <dcterms:created xsi:type="dcterms:W3CDTF">2024-03-18T15:58:03Z</dcterms:created>
  <dcterms:modified xsi:type="dcterms:W3CDTF">2025-11-17T03:47:34Z</dcterms:modified>
  <cp:category/>
  <dc:identifier/>
  <cp:contentStatus/>
  <dc:language/>
  <cp:version/>
</cp:coreProperties>
</file>