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9" r:id="rId1"/>
  </p:sldMasterIdLst>
  <p:notesMasterIdLst>
    <p:notesMasterId r:id="rId101"/>
  </p:notesMasterIdLst>
  <p:sldIdLst>
    <p:sldId id="502" r:id="rId2"/>
    <p:sldId id="427" r:id="rId3"/>
    <p:sldId id="429" r:id="rId4"/>
    <p:sldId id="430" r:id="rId5"/>
    <p:sldId id="433" r:id="rId6"/>
    <p:sldId id="742" r:id="rId7"/>
    <p:sldId id="282" r:id="rId8"/>
    <p:sldId id="305" r:id="rId9"/>
    <p:sldId id="593" r:id="rId10"/>
    <p:sldId id="594" r:id="rId11"/>
    <p:sldId id="283" r:id="rId12"/>
    <p:sldId id="667" r:id="rId13"/>
    <p:sldId id="599" r:id="rId14"/>
    <p:sldId id="284" r:id="rId15"/>
    <p:sldId id="668" r:id="rId16"/>
    <p:sldId id="607" r:id="rId17"/>
    <p:sldId id="296" r:id="rId18"/>
    <p:sldId id="672" r:id="rId19"/>
    <p:sldId id="673" r:id="rId20"/>
    <p:sldId id="677" r:id="rId21"/>
    <p:sldId id="678" r:id="rId22"/>
    <p:sldId id="680" r:id="rId23"/>
    <p:sldId id="681" r:id="rId24"/>
    <p:sldId id="674" r:id="rId25"/>
    <p:sldId id="675" r:id="rId26"/>
    <p:sldId id="676" r:id="rId27"/>
    <p:sldId id="683" r:id="rId28"/>
    <p:sldId id="684" r:id="rId29"/>
    <p:sldId id="685" r:id="rId30"/>
    <p:sldId id="686" r:id="rId31"/>
    <p:sldId id="687" r:id="rId32"/>
    <p:sldId id="688" r:id="rId33"/>
    <p:sldId id="689" r:id="rId34"/>
    <p:sldId id="690" r:id="rId35"/>
    <p:sldId id="691" r:id="rId36"/>
    <p:sldId id="692" r:id="rId37"/>
    <p:sldId id="693" r:id="rId38"/>
    <p:sldId id="694" r:id="rId39"/>
    <p:sldId id="695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  <p:sldId id="706" r:id="rId51"/>
    <p:sldId id="707" r:id="rId52"/>
    <p:sldId id="708" r:id="rId53"/>
    <p:sldId id="709" r:id="rId54"/>
    <p:sldId id="714" r:id="rId55"/>
    <p:sldId id="715" r:id="rId56"/>
    <p:sldId id="712" r:id="rId57"/>
    <p:sldId id="716" r:id="rId58"/>
    <p:sldId id="717" r:id="rId59"/>
    <p:sldId id="713" r:id="rId60"/>
    <p:sldId id="710" r:id="rId61"/>
    <p:sldId id="711" r:id="rId62"/>
    <p:sldId id="601" r:id="rId63"/>
    <p:sldId id="718" r:id="rId64"/>
    <p:sldId id="719" r:id="rId65"/>
    <p:sldId id="720" r:id="rId66"/>
    <p:sldId id="721" r:id="rId67"/>
    <p:sldId id="722" r:id="rId68"/>
    <p:sldId id="723" r:id="rId69"/>
    <p:sldId id="724" r:id="rId70"/>
    <p:sldId id="725" r:id="rId71"/>
    <p:sldId id="726" r:id="rId72"/>
    <p:sldId id="310" r:id="rId73"/>
    <p:sldId id="669" r:id="rId74"/>
    <p:sldId id="608" r:id="rId75"/>
    <p:sldId id="300" r:id="rId76"/>
    <p:sldId id="670" r:id="rId77"/>
    <p:sldId id="609" r:id="rId78"/>
    <p:sldId id="301" r:id="rId79"/>
    <p:sldId id="671" r:id="rId80"/>
    <p:sldId id="610" r:id="rId81"/>
    <p:sldId id="292" r:id="rId82"/>
    <p:sldId id="603" r:id="rId83"/>
    <p:sldId id="285" r:id="rId84"/>
    <p:sldId id="727" r:id="rId85"/>
    <p:sldId id="728" r:id="rId86"/>
    <p:sldId id="729" r:id="rId87"/>
    <p:sldId id="730" r:id="rId88"/>
    <p:sldId id="731" r:id="rId89"/>
    <p:sldId id="732" r:id="rId90"/>
    <p:sldId id="733" r:id="rId91"/>
    <p:sldId id="734" r:id="rId92"/>
    <p:sldId id="735" r:id="rId93"/>
    <p:sldId id="736" r:id="rId94"/>
    <p:sldId id="737" r:id="rId95"/>
    <p:sldId id="738" r:id="rId96"/>
    <p:sldId id="739" r:id="rId97"/>
    <p:sldId id="740" r:id="rId98"/>
    <p:sldId id="741" r:id="rId99"/>
    <p:sldId id="407" r:id="rId100"/>
  </p:sldIdLst>
  <p:sldSz cx="12192000" cy="6858000"/>
  <p:notesSz cx="6858000" cy="12192000"/>
  <p:embeddedFontLst>
    <p:embeddedFont>
      <p:font typeface="Cambria Math" panose="02040503050406030204" pitchFamily="18" charset="0"/>
      <p:regular r:id="rId102"/>
    </p:embeddedFont>
    <p:embeddedFont>
      <p:font typeface="Helvetica" panose="020B0604020202020204" pitchFamily="34" charset="0"/>
      <p:regular r:id="rId103"/>
      <p:bold r:id="rId104"/>
      <p:italic r:id="rId105"/>
      <p:boldItalic r:id="rId106"/>
    </p:embeddedFont>
    <p:embeddedFont>
      <p:font typeface="Inter 18pt" panose="020B0604020202020204" charset="0"/>
      <p:regular r:id="rId107"/>
      <p:bold r:id="rId10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  <p15:guide id="5" pos="380" userDrawn="1">
          <p15:clr>
            <a:srgbClr val="A4A3A4"/>
          </p15:clr>
        </p15:guide>
        <p15:guide id="6" pos="5722" userDrawn="1">
          <p15:clr>
            <a:srgbClr val="A4A3A4"/>
          </p15:clr>
        </p15:guide>
        <p15:guide id="7" orient="horz" pos="1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491"/>
    <a:srgbClr val="06428F"/>
    <a:srgbClr val="074F85"/>
    <a:srgbClr val="B3DDF7"/>
    <a:srgbClr val="021765"/>
    <a:srgbClr val="A2B7CE"/>
    <a:srgbClr val="031561"/>
    <a:srgbClr val="446FA7"/>
    <a:srgbClr val="99CCFF"/>
    <a:srgbClr val="021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3" autoAdjust="0"/>
    <p:restoredTop sz="90000" autoAdjust="0"/>
  </p:normalViewPr>
  <p:slideViewPr>
    <p:cSldViewPr snapToGrid="0">
      <p:cViewPr varScale="1">
        <p:scale>
          <a:sx n="77" d="100"/>
          <a:sy n="77" d="100"/>
        </p:scale>
        <p:origin x="120" y="384"/>
      </p:cViewPr>
      <p:guideLst>
        <p:guide orient="horz" pos="4133"/>
        <p:guide pos="234"/>
        <p:guide orient="horz" pos="1185"/>
        <p:guide pos="380"/>
        <p:guide pos="5722"/>
        <p:guide orient="horz" pos="1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font" Target="fonts/font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.fntdata"/><Relationship Id="rId108" Type="http://schemas.openxmlformats.org/officeDocument/2006/relationships/font" Target="fonts/font7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7F81EA29-9948-4220-A3C2-0D14F17DDDF8}" type="datetimeFigureOut">
              <a:rPr lang="ru-RU" smtClean="0"/>
              <a:pPr>
                <a:defRPr/>
              </a:pPr>
              <a:t>13.01.2026</a:t>
            </a:fld>
            <a:endParaRPr lang="ru-RU" dirty="0"/>
          </a:p>
        </p:txBody>
      </p:sp>
      <p:sp>
        <p:nvSpPr>
          <p:cNvPr id="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A2BBB298-2922-4145-940C-78B0D33D7E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055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E6D84-CDBA-3A32-AAC8-BC41D9A04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E397C9-B71C-828E-E00E-C683C5E04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55A4C-41C5-4A84-A3E7-BC7CD2A7E6C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A8880115-8C21-A231-E842-4D7965A16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BD98ABC1-B6AF-93E8-D2F1-5BC86AF79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03903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49571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C6ED97-40AB-4512-965E-E3DBD0252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09A1DF5-3EC7-486C-9E91-991C60368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182228C6-67FA-4D1C-8B88-DCA916E33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371273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D99EF-91EC-A0EF-CC6C-684FFE741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B2C423-ED40-184E-CA11-CF5BF3192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78D68FB6-F128-4BF9-5DBF-4AB022C0F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03B7F38-9B24-EA46-FD72-893656CF7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9571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A073B-C066-A919-8D2A-ABF2FD784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AFFBD6-C400-12E4-5A58-8840FA003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FD0EDD2-FABC-7790-7A05-CC6AE6565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782E2EA3-A525-60D5-3B29-1D773B55D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6286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CCFB7-4C4E-425B-2A21-D4641F23D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1595A9-E9DA-9F28-D6DF-B9D0EB54C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255C49E2-8699-0ECB-D96C-C7CABEE1B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6C11CE6F-3A96-04E1-ED3C-2B4739F8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7987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538D9-1049-063A-64DE-C5AF1812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02ED5F-A15D-0E22-111A-9BB03893D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EA0F63E9-A8F8-A9FF-DD18-F17316A4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61915B3-FD33-AE6F-2C74-E224DD15B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76350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0CF45-1505-F924-9956-DEF28799B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A6747D-8433-2EBE-D9A5-9AA2A251F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1CE7B47-7B21-76E9-FAD6-97E7DA45C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D03370F-2031-B74D-DD13-65C05600A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26261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D01AA-9FBF-F7F2-A688-B0AC1B7B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0C681B-3951-A33F-DAF3-8D794D12E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85466460-A053-92FA-E6E2-A0252FFED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5B1785A-60A5-A84D-FC0A-988BE90A7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8408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07F93-CBC8-3A3D-AB85-C922B4075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298034-6EC8-EDB8-474F-8A1AA63E8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515E028D-71EB-1C6F-2F96-C1CA57E6A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371591E1-4520-D4B9-0B46-524B89800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20187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156FDC-8233-4ED1-B3DE-E072042C3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A5DD-21AE-4903-BCD3-119A947BDC0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B56B19FE-370A-4793-87DA-F32C80B1A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8F88100A-76A6-4D5A-83F0-7D1D4BADE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00AD8-086D-5C40-0E0A-DFE75C32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3CC872-1C79-5CCD-F7A4-C331BDAAE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7EE724D-97D7-185D-A57D-8F3F0B66C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2F96293-856D-92DD-584A-C688C6E6A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895793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E7BDD-B049-F2FF-2234-FFAAE7EBF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EE1AE6-3C2F-CAEA-76F2-47CC9ACF0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7942AEFF-0DF7-EAAB-B049-FA4EF83B6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D48D1B9-0D5F-5E5B-41FF-FC16E7DFE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83654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9E5D3-171B-A9B5-41DF-AAA71A38B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F5901A-8F5F-F7B1-AB04-B4CEB5D7A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2A415911-4D07-A447-7C73-D39A8AC3E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0F4EC1B-3911-A057-3304-9571F3638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358679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46559-218C-F084-891C-98BA1EFF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5A1C0B-C9CC-A7D1-9A73-2DC59313E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BDD4065E-D47D-D3DC-51ED-5D6483137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7D97752-3FEF-D055-D132-183528F65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907815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38AAD-6881-8255-8CED-7981CFDC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1D93F4-3A77-DB8E-9AF9-42112472E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3CDA7B25-090B-5B9D-4634-E23D64F65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9482FBA3-D3E5-EA7C-B9F6-EFFA58462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754601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D1C85-6608-6F4A-A552-EC9726A43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1F28B1-12C1-4D8F-069E-15CE2D5D6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6B441DED-6992-B296-79AC-A017CA963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4443631F-B6E8-F457-C2CF-B84C0C89D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477128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B249C-22FF-B2A6-648D-DA6A5645E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CE854D-9FC7-BE64-A434-0FFE6B7E1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479DF79D-FDE6-8752-525E-84678BEAE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007D003-AAFC-05EC-BD8F-F01D5C4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036870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19002-051D-4A80-C52F-55E4E9F07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BECFEA-7343-B28B-D976-647C72B78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181A408A-7DE4-D442-27B9-83C4B2282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92A64E9D-AFAA-327F-921A-E63D6AEDE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861217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742A-BDE4-3AE9-F320-65C8C58B3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8A6E54-A0E1-2E10-7930-341D46155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00B13C1C-ECEC-C08F-A182-E1DE5E03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6183DA7-1E38-F6DE-988A-FCE960E46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44485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F5594-51CC-E336-3CFF-4F4A9FE5A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057C13-F6A4-CCEA-C6B1-DB0A87A6E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8DF84A3E-A43C-7E82-BF74-5DAEBAD54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9E514A44-9FB4-70C0-49B0-E3CBE6190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85054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3C41E-841F-469C-8317-6E3EBBCCA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5AB12-93BF-4681-81A9-D4790A09891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ECFBA9FE-66FB-4467-802E-AD06129ED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CEAB2696-D4AC-4D64-8F5D-BBC6A23DF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730C-A965-FC3C-BE22-B8F4999A8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7BFAD0-6CDF-348C-476E-D077A20BF7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8C94D4D-11AE-C6CA-8A36-988CD7267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E46D60E2-A549-42AD-B0F6-892123913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64834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19162-960F-7B96-ECF8-E2B9D17C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65F7F6-CA6F-CC63-78C4-A806F7FFD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6B25778A-129A-4AEA-ED6E-15BDD5A95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9688C77-0AEF-69DA-B418-49A39651D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879568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71682-9F90-EE1C-6ECD-B3D50565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AE01AF-0743-567F-D1FA-1C48405F0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393AEBB2-6FBD-74D6-556D-4861B41D3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176ED613-8820-BA91-3DB3-58EDA76FD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151467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695D2-6376-E8A2-5C11-8C3E752BC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7322B5-EF00-6708-E147-AB77F19F3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09EF2E9D-DE45-B68A-08B1-8D74DD817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4E46062-DC6E-CA26-0D8A-6B74C6C64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434453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1A816-2EF1-3D7E-F756-E8644E60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F9B6E9-EF1B-CD38-4E0D-5C9606BFA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3441677C-5E10-C0B8-DCEC-4DF6662FF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CB9F34C-F611-CA4F-9D47-D53961D9C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876012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93456-F835-CC96-62C5-37A22D679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C8F801-DEEB-69D3-8EC7-5D2C21E5F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98980A2-ADA2-FF2A-89A3-AB8D15E16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16FCFAF8-BF10-4C01-8695-C56DAB6AF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76191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AD41-D71F-8BA2-914B-D9DDDCD6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009A90-4B04-2320-0166-C17E76338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B8AFCDDA-60ED-DCEB-5CB4-86EF711CC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4D9F1CFC-530D-F37F-C1C3-48B5BA16D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770900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67DC-88A7-4A9E-250B-81F9DFDB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35551-6FC0-8B7E-4602-1587BFB68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70A37C43-8D63-47DF-A1E9-2BB1BCCAB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6A6C7CF-C623-FB2F-177C-A4A4ED5F2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419974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E571-92EA-D691-CF5B-BA0EAE189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0D35BF-FADD-CC22-BADC-7955870DF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522731D4-6DF2-D7B8-4A2B-A8E279A1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6534417-1357-B3FC-F655-C632D6576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108483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43489-FD3C-78FF-3D5C-88C5EDC6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8204FC-7CB1-13D3-4692-E909765E0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CEFBE61-14A6-DCF6-F337-9DE1BBA65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7C99288-AAB6-D7F2-AB8E-BC0631165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62588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40025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8632-78DF-3481-1F8D-36FF57F2B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B59D54-4DB5-B3D5-8A58-4D5928BBF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11B57D26-33A3-6E83-A6AD-C38DFEE42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669F69EF-DF5E-DF8E-DA1D-F70F5D58F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2051424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E1882-4C67-154A-91EA-FBFDBD20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9991B3-4B6F-6659-1087-13E48CDEA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C433F39-9308-A675-AB02-A87191BD8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AA2AACA-0D86-5380-1F51-257F1C5BF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209714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72533-B8A8-B163-9AEE-4111EB41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CE96C5-1A9E-CCC4-A8CC-F90380C35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521F4CE4-DE51-5ABB-3112-F29F7689F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A304199-B9FF-6919-16E5-B4154543D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578618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7E07-A68A-2313-6CF8-ADD0C19F9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B45733-A32C-174B-689E-09BAA3FAF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650816B3-CFBB-2801-D1E8-A7829DC53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1A198BC-F935-183A-EFE0-568013372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402004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28FF-CE2F-C3C0-185C-74928D6F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194C54-9480-BE71-5F8D-7D7C54AE1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05DF9B5-2160-F2DE-426E-260B77F56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9E45BA4-F4FC-3632-B6C0-2BFD6EE0A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969379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48B2F-DCBC-8534-69D7-7B6CDFDEE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2D459A-AB2A-D7CF-C5A6-508526D86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5F7C51E1-1331-5FDD-38EB-5D79B7770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3A4F957B-BA4F-1FBF-3ED5-A83DEFB66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7851047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E8EF4-CC8B-43D0-3415-A95A40EA5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7F6493-8D4F-5CA8-DC8F-3898F2BBD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DA8AC879-E3C7-325D-7850-6CE890332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331D9E0B-8631-C90A-E9C6-41965901D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27641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ED6E5-5B05-7CA0-F376-06F1AE548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CFB0CA-9914-882E-10CD-785667015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B95E21A0-7A47-EC34-CD87-1FC8B87FC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302BA09-A711-51BF-2A06-39FD5527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086989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4B8B2-149F-01CA-DFCA-B9A91BC4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5D24F4-A646-50B7-54C7-48F614AB5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6C780857-8308-8CD7-EEB1-D8D142393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21DF9DC-DAAB-FF11-6E55-AB903B142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954524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92A35-70AB-7994-CC69-D8A5C2481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6B1E61-FE9B-F449-4CD3-3C351C55A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525737E2-E9DD-CE4F-B068-88A8ED618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9BB22633-BDE1-C9EC-97AA-A8D5E9DBF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77043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3892725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3246C-C706-8167-3680-DA598EC2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6CA9F8-8305-1754-76CB-658D54237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542631E-42E3-8FA1-1485-8127D225F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F59D40F-CC3D-5D4D-CC5A-2B2C7CECD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196860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5816E-7E77-22DA-BA69-136DDADA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328651-8072-96E3-9F2A-520C636FA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51D8B-B30B-4885-BE69-7E7F0412EC9B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9D05C3EA-E91D-09AC-761E-5E38FE717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AF4805A-EB4C-1282-1F77-1A94AC360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эпициклоиду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0499119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6C0D-E895-084F-6312-79CB8389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D15E0C-CA78-2552-550D-E384E26E8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4198E525-C987-784A-7FD8-EA18E1D8C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A48EC4B-D7E0-5656-44B6-5E56CD2A2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97360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B1BD-78AB-615B-8507-9CCD49B23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8FD39F-0D3A-4A8A-165B-5764C43FE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3B9E2235-A63A-93E0-56AD-C59C8A737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84E9A23-9C2C-9B0D-3E9B-FB8DF7115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5086619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05981-9298-FA5B-FC66-D8F0C9BB8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18D1F3-BD3D-B84B-905C-BC492C16E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389E8-55A6-45BD-AE50-33745332B97D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FD2B5E15-09CA-F88C-87E3-0D3697A9E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D04757C8-15A3-26AE-587E-8194403FB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укороченную эпициклоиду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3084632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C01A5-6341-4FC8-EB9C-76319A904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1B58CD-2945-AA88-AF83-C8469BD64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8CC33810-9566-7492-A17C-3ED5BFDB5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D111602D-A2DC-F69E-CAB0-5E5B7118C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6611397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CC5BC-2540-A98D-F8A3-9981DC0A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13FBC4-8878-BFA6-4B8B-C378D1470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973315D6-CD70-02F1-62D0-12E2C1F77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21C69B7-F9BA-903D-60A9-B3BC7D2A5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7452704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102475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5C33F-4308-BA8A-91E5-75B1C255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5384F2-545F-CE10-7192-7F935C03D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6DB9F638-6405-118F-FEA6-9FBB08B92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C913F149-6149-D503-7910-DB723EE0C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7656453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6CD00-017F-63F0-D523-2AF94DB55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CB4A4C-6BCD-BB48-710A-47DB3C8D4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6873243-F7DC-4EF8-EF5D-266C47A03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426EFC5-CCC5-73A5-5495-97CBBEE1D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8531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F8A60B-E874-4E3A-8981-AC20C5F98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1B2AE-EEAE-4758-8F21-341D7D76F9F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BD309F-5D6E-4C76-8463-FE4408562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DD876ED-101D-4EC4-99A9-222C33D5B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7735619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65D31-6B14-FC9F-F3F6-8571F1CFE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E431A0B-F85C-E143-6DDF-9B5D9B11B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CD36974-ED16-F569-628E-8B5D58353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D932F9E-D0D0-CB4D-6CAD-43D4303C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172380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9C3DD-309A-5C45-9879-60B2940C1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855DD2-D7D9-99C3-2F76-A23B7C30B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3EA77262-4647-4160-941E-CC46DF6FC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E844E77-3B60-44DA-260A-D7AFF83A1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7826976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0BF6E-646C-DB51-EF7D-FE68A58ED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F6D561-FA83-A8A0-8B3C-A4967879B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281C1441-BE84-BACE-C252-1288457B1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999AD26-6E58-6109-CA3F-3C8781254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050254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C88D-9EC2-7BDD-EDD8-E2B054B4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EDDF957-9AFA-D201-34AF-B7FE78C6E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E72D171-6692-E553-5E41-39D0785B5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4D48F06-BB05-0B25-2D35-78CFEB0F7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012220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AEBCD-B349-86C7-7657-119E4280D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C94E4C-4794-A0EA-B5DE-44739EC8EE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648AE21-6911-F1B0-6D3D-E0B80ADE3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F90990F-90CE-CEB6-1B38-EAA3E7B5D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8882262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B8343-D2C0-39DC-64B9-7A3B27024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1402C7-F742-8A13-9AA1-3C484D120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C3306BC-C1EF-6FCE-294A-ACFC55B7A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1E861491-9120-D80C-DDF3-5911D7122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039046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451A-0ECB-BE53-6754-C7A48D72E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B3D475D-13F9-05A9-226F-8CAED3B4F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31911EC-8448-8038-B032-C6B8021D0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014815C-7FD2-07F2-71F8-42EF7CE18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348747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9BA862-1F44-4628-80DA-563BA493A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76245-40C3-4469-95A3-4C8B854F93A8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2BA8C5F7-2B59-4805-8081-81239E826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52313F9-2DD3-42B6-9063-F7847DFE4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1682622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85AD0-62E6-1444-C1EC-06725F15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52C4D8-F72F-8131-FDD5-1A5F8452E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76245-40C3-4469-95A3-4C8B854F93A8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2699BC15-279E-ABEA-7C0B-C32DBE95D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88F0312E-93D8-89C0-34FE-6C38D2866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815175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1758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F104A-F21C-ECD5-A902-F7C13783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80AC73-E60D-E7CD-9966-0996ADB4B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1B2AE-EEAE-4758-8F21-341D7D76F9F3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8FEC74BD-5E3C-5981-59FB-7870D9F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A82F4521-3CDD-B1D2-B341-7A7E6BEBC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5176454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D9D0A8-B087-46BD-95B9-0A26573F8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E454E-E400-4E40-81F9-59472CC7A435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60547765-66DF-4E89-B7F3-962F2E214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563E4482-1DBD-444E-A00F-1DD89AD11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941401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5D1E6-CC28-04DF-3A96-99B37ECB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C98259-E473-18D7-0B7F-B4FD478CC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E454E-E400-4E40-81F9-59472CC7A435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D38CF259-48FF-ED3B-8BD5-5FA4A2C81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684EE121-797C-1B33-27BD-97A04CD4E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8689856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0328882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F6CA8B-2549-4F6A-A37A-58931A993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BFBD8-6018-470B-AEE1-4A8588AAA56C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82D436AF-AB29-4D77-82FE-A46B595DC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E1F0EAB0-CA06-4871-A181-AF5542223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1958259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4B191-12E6-527A-AA39-55EDF0137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7A5FEC-41F1-04E3-BC67-706914278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BFBD8-6018-470B-AEE1-4A8588AAA56C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003F5025-0302-A898-3820-0A7300CBE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5684AF13-1506-B590-ED12-B2643A7A3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6542961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549735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14BCA7-6ED0-4737-B7A9-83A0477FC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BF8484C3-757E-4A6A-BD20-9779444DF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01EB8676-2A31-4E69-BA2E-365CC9A8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585697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279B44-02E1-4B99-AD3C-A6EADD615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211B598C-9990-496E-961B-2369D9976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CAC72ADD-C112-4B99-97DE-4D2BA3D70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6966255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5B93-F17C-8DA0-A563-E03AD658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9DD409-581B-797D-1D7A-170B17E47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D55BD334-6B9B-BF23-98FB-F199DF60C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26ED4E7F-9C78-B9A0-1FD8-A24427CC4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91570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7550832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1F253-4977-9F0B-3DAC-3B911273C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2C07CA3-8BB4-FB9A-FD72-905267420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5E2839C-8B81-A9C3-728B-B8B5FDAFB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E17ACDA-E853-DDE7-45F2-76755CB5D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4642174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67A6F-55F6-8B61-7B6F-D15218753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09EA28-8BCE-3535-A4A9-86E397A47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6B4BBC5F-B092-C739-9A66-A9C76852A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8F9BB9E4-6D6B-6B23-268F-8D6116AF7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5638506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6A087-7647-7A40-D31E-62CC0CCD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232AFA-1E87-56EA-3F05-659928EF9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F75F2684-2FA0-767C-9F21-065A06078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1E866078-B951-F90E-E115-B216613CC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3469807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2795D-2735-4C5D-F5FD-5625C92B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E2DACC9-F70E-808C-3B85-B506CCE5A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B4D1ACF-C969-AA63-183C-E3263103A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A18F094-D011-0F8B-BDF1-C5586C259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8238655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0F83A-3120-ADE3-C061-2BF5FA44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F564BC-7DA2-5A7B-6624-7DDF63A55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CA2DC9FC-0B61-1555-6044-73F01D0E5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4B7E624F-1B70-DDF1-F229-E23AAE344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00353093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60101-B1EE-6957-7788-550DA356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9FBD10-52FE-DEB8-3A4A-DEC550E67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8FDF6868-0D05-7EDB-05C6-3F3A43DB5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6FFA4404-5396-05A2-8996-31894A5B9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1776370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AC4C3-AF25-A930-A403-F91780F7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2F8C307-7C75-0621-40A0-E2ED52EF1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84780F8-E94C-8BB1-2CEB-91E0044D1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018F81D-5553-020B-089A-A7EF95272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6601383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7336-451B-9E70-8C06-39C6CB9B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CAE796-720F-D8CD-20EC-74F56A1F5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F0E91433-204A-A719-937D-D94A7758E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027EFBF4-2C89-A584-8570-9E731CAE0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6671906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1878A-0F82-4EA1-62DB-E8678C25F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AEBC95-43D0-DF4A-2EA8-3479CFF37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8EF02554-8572-A218-B42C-17EA7EFFB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63BB5208-7F8C-038C-0486-817B20A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4221731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98CD-F9BE-A258-E70D-57F94E1E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F7CE073-80B2-3D8E-6140-139C9616C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9DAD221-EB0E-29F9-0C93-8B0E5FCE4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2B1C360-7685-9FB2-B994-E891E3A39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15868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D91675-B2F0-4724-9666-ADE758175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55A4C-41C5-4A84-A3E7-BC7CD2A7E6C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172B063B-4386-4D43-AA68-A3B0915AB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D202B4A3-BDB1-4AC1-A34E-EE1FE5368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9164841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832F-A3F0-6671-5526-A9FDCE6CC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5AED14-D4C0-1141-AA5C-D9EB4633C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E9D3A2CA-2DDA-DEB1-468D-E8C12D044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D18FE29-0A25-4AA7-FD17-E2581FE42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50035321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E2F8A-BC6F-BDAD-4734-40406AF36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DB1F17-7EA8-D642-2B59-8EDC37E19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030FC58A-DCD1-3D8F-1A83-3EFDC3B63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CD5CCAE8-E657-8297-6D55-60B2998F8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45033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B9F7-BF3F-5712-7183-33634686F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D9821F4-F793-9147-C33B-47ED9194A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5AB1020-7B16-0771-1B0C-CEA77BB12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A646C24-2F46-1ABB-F784-5EEF98E0F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76736078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86AD-A677-F415-6437-4329ED462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0E6C9B-3C19-924F-B654-944A2C2D5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D5E8A2F9-B416-2513-706E-1C98E60CB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23995201-5B33-C16E-A4F5-D6888117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95012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2713071">
            <a:off x="-807923" y="-162554"/>
            <a:ext cx="1781175" cy="178117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713071">
            <a:off x="506527" y="1189995"/>
            <a:ext cx="1781175" cy="1781175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rot="2713071">
            <a:off x="1849552" y="-133980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rot="2713071">
            <a:off x="1811452" y="2538412"/>
            <a:ext cx="1781175" cy="178117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8936152" y="3586163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10269653" y="4948238"/>
            <a:ext cx="1781175" cy="178117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2713071">
            <a:off x="10279179" y="2224088"/>
            <a:ext cx="1781175" cy="1781175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1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9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/>
        </p:nvSpPr>
        <p:spPr>
          <a:xfrm>
            <a:off x="-338666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178952" y="100922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6696570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0214187" y="98890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420143" y="269578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4937761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8455379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-338666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178952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6696570" y="446024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10214187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8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 userDrawn="1"/>
        </p:nvSpPr>
        <p:spPr>
          <a:xfrm>
            <a:off x="-1371892" y="626582"/>
            <a:ext cx="4409373" cy="4409373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 userDrawn="1"/>
        </p:nvSpPr>
        <p:spPr>
          <a:xfrm>
            <a:off x="3331279" y="626583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8016690" y="626582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 userDrawn="1"/>
        </p:nvSpPr>
        <p:spPr>
          <a:xfrm>
            <a:off x="1008452" y="3060982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5687399" y="3034014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 bwMode="auto">
          <a:xfrm>
            <a:off x="928536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A86FFC-87DC-48E0-BC3E-C53546C5619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8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омб 10"/>
          <p:cNvSpPr/>
          <p:nvPr userDrawn="1"/>
        </p:nvSpPr>
        <p:spPr>
          <a:xfrm>
            <a:off x="5781454" y="265812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9591214" y="3160324"/>
            <a:ext cx="2126747" cy="2126747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7956992" y="1437069"/>
            <a:ext cx="2126747" cy="2212070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7429296" y="4368765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2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3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3034-A32B-4BCB-AB2B-08BCA6F2C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40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A225-6A38-4ADA-AB0B-D9621DEE5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2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20485"/>
            <a:ext cx="1991544" cy="59117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3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7" r:id="rId4"/>
    <p:sldLayoutId id="2147483656" r:id="rId5"/>
    <p:sldLayoutId id="2147483663" r:id="rId6"/>
    <p:sldLayoutId id="2147483664" r:id="rId7"/>
    <p:sldLayoutId id="2147483665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hyperlink" Target="https://shop.prosv.ru/formirovanie-funkcionalnoj-gramotnosti-sbornik-zadach-po-russkomu-yazyku-dlya-8-11-klassov278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5468" y="905350"/>
            <a:ext cx="11837096" cy="2158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/>
                </a:solidFill>
                <a:cs typeface="Arial" panose="020B0604020202020204" pitchFamily="34" charset="0"/>
              </a:rPr>
              <a:t>Кривые как траектории движения точек. Эпициклоиды и гипоциклоиды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918888" y="3064245"/>
            <a:ext cx="2611760" cy="55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1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5.01.2026 г.</a:t>
            </a:r>
            <a:endParaRPr lang="ru-RU" sz="2400" dirty="0">
              <a:solidFill>
                <a:schemeClr val="tx2"/>
              </a:solidFill>
              <a:latin typeface="+mj-lt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71D4B-50F6-9EC5-7206-DABDC4E71B3F}"/>
              </a:ext>
            </a:extLst>
          </p:cNvPr>
          <p:cNvSpPr txBox="1"/>
          <p:nvPr/>
        </p:nvSpPr>
        <p:spPr>
          <a:xfrm>
            <a:off x="709117" y="5952650"/>
            <a:ext cx="5688632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бы то ни было форме и какими бы то ни было средствами, включая размещение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 Интернете  и в корпоративных сетях, а также запись в память ЭВМ, для частного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tx2"/>
                </a:solidFill>
                <a:ea typeface="Helvetica" panose="00000500000000000000" pitchFamily="50" charset="0"/>
              </a:rPr>
              <a:t>2</a:t>
            </a: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5 г.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68696" y="3573463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709117" y="3808007"/>
            <a:ext cx="96297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 Владимир Алексеевич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6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2B591-6912-4324-BA75-4EC16F9DA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1101518"/>
            <a:ext cx="7214828" cy="556784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82FFBA0-AC77-0D67-8771-10B2B8A6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663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981D-5B47-8ABC-848F-70FB56A01498}"/>
              </a:ext>
            </a:extLst>
          </p:cNvPr>
          <p:cNvSpPr txBox="1"/>
          <p:nvPr/>
        </p:nvSpPr>
        <p:spPr>
          <a:xfrm>
            <a:off x="0" y="6398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26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40360883-D820-4F7D-AE7E-5198663FB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Удлиненная кардиоида</a:t>
            </a: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FCFE722F-8932-43C9-8E65-9BEA572C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1917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движения точки, закрепленной на продолжении радиуса окружности, катящейся по другой окружности того же радиуса, называется</a:t>
            </a:r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удлиненной кардиоидой.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эту кривую.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494E2BB-9B59-C928-2256-234C777B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0" y="2054724"/>
            <a:ext cx="62379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точки, в которых будет находиться отмеченная точка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закреплённая на продолжении радиуса окружности, катящейся по другой окружности такого же радиуса, когда эта окружность, достигнет точки: а)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кардиоиду.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руг, Симметрия, лин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7A3B245-719F-3090-C99E-51023E8A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218" y="1920885"/>
            <a:ext cx="4712617" cy="46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906EC-4E3E-9898-9F77-55B07744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0646477D-9BEF-F315-00EB-EEE88DFCE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Удлиненная кардиоида</a:t>
            </a:r>
          </a:p>
        </p:txBody>
      </p:sp>
      <p:pic>
        <p:nvPicPr>
          <p:cNvPr id="6" name="Рисунок 5" descr="Изображение выглядит как круг, диаграмма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6F4450-C5F8-27F9-8846-E28317C80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042" y="749804"/>
            <a:ext cx="6317851" cy="59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43B4D-41F3-4949-936F-B52F394D2382}"/>
              </a:ext>
            </a:extLst>
          </p:cNvPr>
          <p:cNvSpPr txBox="1"/>
          <p:nvPr/>
        </p:nvSpPr>
        <p:spPr>
          <a:xfrm>
            <a:off x="125260" y="1241482"/>
            <a:ext cx="4910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удлинённой кардиоиды в полученной ранее кардиоиде достаточно изменить только координаты точки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Например, поставить (0.5,0). В результате получим кривую, изображённую на рисунке.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8072C-53DA-4D4D-A4CE-512A903E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152" y="1160094"/>
            <a:ext cx="6057902" cy="5518088"/>
          </a:xfrm>
          <a:prstGeom prst="rect">
            <a:avLst/>
          </a:prstGeom>
        </p:spPr>
      </p:pic>
      <p:sp>
        <p:nvSpPr>
          <p:cNvPr id="3" name="Rectangle 2050">
            <a:extLst>
              <a:ext uri="{FF2B5EF4-FFF2-40B4-BE49-F238E27FC236}">
                <a16:creationId xmlns:a16="http://schemas.microsoft.com/office/drawing/2014/main" id="{71D1EC0B-F6F9-F937-6EE4-442171BF3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en-US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C26FB-8FD0-6C8B-2622-DE69A94E7F9F}"/>
              </a:ext>
            </a:extLst>
          </p:cNvPr>
          <p:cNvSpPr txBox="1"/>
          <p:nvPr/>
        </p:nvSpPr>
        <p:spPr>
          <a:xfrm>
            <a:off x="125259" y="595699"/>
            <a:ext cx="1121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4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8666B3F-86EE-46E0-B3BC-E87681F2E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Укороченная кардиоида</a:t>
            </a:r>
          </a:p>
        </p:txBody>
      </p:sp>
      <p:sp>
        <p:nvSpPr>
          <p:cNvPr id="237571" name="Text Box 3">
            <a:extLst>
              <a:ext uri="{FF2B5EF4-FFF2-40B4-BE49-F238E27FC236}">
                <a16:creationId xmlns:a16="http://schemas.microsoft.com/office/drawing/2014/main" id="{3A854549-FA0A-4073-9999-9FE1FA2D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движения точки, закрепленной на радиусе внутри окружности, катящейся по другой окружности того же радиуса, называется</a:t>
            </a:r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укороченной кардиоидой.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эту кривую.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B3A0899-2EEA-2EC0-DC6F-10F5A61A5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4595"/>
            <a:ext cx="59498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точки, в которых будет находиться отмеченная точка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закреплённая на радиусе окружности, катящейся по другой окружности такого же радиуса, когда эта окружность, достигнет точки: а)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укороченную кардиоиду.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Симметрия, лин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611C5EB-59B3-E6FD-1979-4889DF9F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090" y="1994595"/>
            <a:ext cx="4208449" cy="41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AE2D1-CCD3-6E05-84F7-D31D52BC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1C520B85-05B7-C485-5863-D7A006E91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Укороченная кардиоида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1F61E-A6EA-5820-AED3-F2024D3D0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5554" y="893277"/>
            <a:ext cx="5567362" cy="55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B3075-C85F-44CC-AF87-43A0A2C0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373" y="1275915"/>
            <a:ext cx="5975410" cy="54429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2CD0BB-1428-2AF1-F4BF-B43D60A725A1}"/>
              </a:ext>
            </a:extLst>
          </p:cNvPr>
          <p:cNvSpPr txBox="1"/>
          <p:nvPr/>
        </p:nvSpPr>
        <p:spPr>
          <a:xfrm>
            <a:off x="295953" y="1494214"/>
            <a:ext cx="49102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укороченной кардиоиды в полученной ранее кардиоиде достаточно изменить только координаты точки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Например, поставить (1.2,0). В результате получим кривую, изображённую на рисунке.</a:t>
            </a:r>
            <a:endParaRPr lang="ru-RU" sz="2800" dirty="0"/>
          </a:p>
        </p:txBody>
      </p:sp>
      <p:sp>
        <p:nvSpPr>
          <p:cNvPr id="5" name="Rectangle 2050">
            <a:extLst>
              <a:ext uri="{FF2B5EF4-FFF2-40B4-BE49-F238E27FC236}">
                <a16:creationId xmlns:a16="http://schemas.microsoft.com/office/drawing/2014/main" id="{4522F0FB-1918-10AB-5C75-C3693247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en-US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832E9-1569-61E8-1E77-DE0848747E6B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4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095983B6-B814-4854-8CF6-F903CB5B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847A3C69-17F1-4021-972B-5D554401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2 раза большего радиуса. Точка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эпициклоиду.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B80EB4A-8FCE-C019-0FAF-B8967AAE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32" y="2637542"/>
            <a:ext cx="4220458" cy="42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4A0DD-62BA-EC63-5E27-6E09ED404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линия, круг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A5DABC-BB72-076A-8E50-8AC5E95D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52" y="376651"/>
            <a:ext cx="6167503" cy="61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6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DF3E2-8AE4-E89E-559E-9E24C79C8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6041CB-8278-67B3-E606-5EFA6A0B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07" y="1309644"/>
            <a:ext cx="4709786" cy="5323039"/>
          </a:xfrm>
          <a:prstGeom prst="rect">
            <a:avLst/>
          </a:prstGeom>
        </p:spPr>
      </p:pic>
      <p:sp>
        <p:nvSpPr>
          <p:cNvPr id="5" name="Rectangle 2050">
            <a:extLst>
              <a:ext uri="{FF2B5EF4-FFF2-40B4-BE49-F238E27FC236}">
                <a16:creationId xmlns:a16="http://schemas.microsoft.com/office/drawing/2014/main" id="{068CA6A2-3AF7-435B-C79E-97B483EF9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4D6CC-8FC6-A49C-ECEF-3676CB79A845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vasmirnov.ru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690350" y="6581775"/>
            <a:ext cx="501650" cy="276225"/>
          </a:xfrm>
        </p:spPr>
        <p:txBody>
          <a:bodyPr/>
          <a:lstStyle/>
          <a:p>
            <a:fld id="{61E1DA6B-3281-4421-9C24-6F83840074F0}" type="slidenum">
              <a:rPr lang="ru-RU" sz="100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зображение выглядит как текст, Человеческое лицо, одежд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323D69-280F-A4CF-1DD0-29F7477A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31" y="380280"/>
            <a:ext cx="7434313" cy="64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0382-F37F-D059-CC3D-AD20FEE87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87E02C2C-1F51-414C-A83E-F78F316AD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24ED-FDB5-C4D6-47D1-706F756A18FC}"/>
              </a:ext>
            </a:extLst>
          </p:cNvPr>
          <p:cNvSpPr txBox="1"/>
          <p:nvPr/>
        </p:nvSpPr>
        <p:spPr>
          <a:xfrm>
            <a:off x="132346" y="449903"/>
            <a:ext cx="1163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2 раза большего радиуса. Точка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продолжении радиуса катящейся окружности. Получите удлинённую эпициклоиду.</a:t>
            </a:r>
          </a:p>
        </p:txBody>
      </p:sp>
      <p:pic>
        <p:nvPicPr>
          <p:cNvPr id="4" name="Рисунок 3" descr="Изображение выглядит как линия, диаграмма, круг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F51493-0EAF-8215-3508-4597870D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85" y="1461467"/>
            <a:ext cx="5255291" cy="52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B3A8E-05A2-E6A9-8296-D25615671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E13F56F-D270-3670-C184-7A2E4D20A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71" y="658674"/>
            <a:ext cx="5907209" cy="58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3577F-B310-D04F-FECA-44A5E568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4EDEC991-46E1-43C1-7B52-136E601BB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CD6A8-B0BE-6D3D-AB16-3FB45750F18F}"/>
              </a:ext>
            </a:extLst>
          </p:cNvPr>
          <p:cNvSpPr txBox="1"/>
          <p:nvPr/>
        </p:nvSpPr>
        <p:spPr>
          <a:xfrm>
            <a:off x="43841" y="598238"/>
            <a:ext cx="1210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2 раза большего радиуса. Точка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радиусе катящейся окружности. Получите укороченную эпициклоиду.</a:t>
            </a:r>
          </a:p>
        </p:txBody>
      </p:sp>
      <p:pic>
        <p:nvPicPr>
          <p:cNvPr id="3" name="Рисунок 2" descr="Изображение выглядит как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4EFEA0-E453-4EB3-6435-A3C54E65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417" y="1577570"/>
            <a:ext cx="5125165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0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63A49-0F8D-DA3B-F3B7-704792639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круг, линия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3A8EEA-A47F-A954-9CED-79711DCE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417" y="885469"/>
            <a:ext cx="5698265" cy="56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28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213A-EB2E-E7BC-0247-5FFCDE76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C2787F09-9B64-942C-2319-77983F0B3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7517D940-73DE-18AF-BFD1-0DE80CE91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524250"/>
            <a:ext cx="118551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3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линия, белый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AEA19A6-635C-1185-67C7-AC913F0D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77" y="2344356"/>
            <a:ext cx="4361244" cy="43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8DEB6-5E17-86EF-4BF3-8962E20E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линия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653B0F-2E3E-9C1F-6224-9F48C63B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72" y="659332"/>
            <a:ext cx="6012492" cy="59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8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BDF27-6AAF-EEAD-E373-C47BF1895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8A2E73B0-BF1A-6E30-5E3E-E4D97D6F5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054C3-AB10-38FA-8D50-00774D37FEDB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диаграмма, круг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1FCB90-C8B5-3D65-A50B-393134F9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53" y="1404010"/>
            <a:ext cx="5056805" cy="51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A485-C101-6F4C-E116-08FD77873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0B4EB568-A0B3-752F-E774-CDD13F591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96C88C40-5DE7-FC6D-0A6A-6791169B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3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продолжении радиуса катящейся окружности. Отметьте точки, в которых будет находиться отмеченная точка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линия, белый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946A53-72BE-EF61-8DE6-27FDF4709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490" y="2439179"/>
            <a:ext cx="4547963" cy="44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1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0D33D-E5B7-C837-BE96-22F334E0E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9A361E-0457-E9A5-B674-D61725044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52" y="703923"/>
            <a:ext cx="5719972" cy="56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0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16C2-78C0-EE22-C144-C2021C68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BEAFCC34-59DA-0F41-0973-ADA7CE112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D63A6-AD64-DFD9-2CEC-EE3C78DDB03A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872FA-FA6C-3B60-054E-0999F0F8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88" y="1404010"/>
            <a:ext cx="5114355" cy="52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8" y="1628800"/>
            <a:ext cx="3593248" cy="45707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86" y="1629039"/>
            <a:ext cx="3607821" cy="45702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63" y="1628800"/>
            <a:ext cx="3593249" cy="457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1544097" y="-73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новые учебники геометрии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1094531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CCC3-FDD2-8777-AC7A-EB3C37D4F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A1DA338B-332B-6201-46F0-53736DDFE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1B0D578F-E760-388A-6F3A-916B415E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3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радиусе катящейся окружности. Отметьте точки, в которых будет находиться отмеченная точка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укороченную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линия, белый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829B8F-80A1-9458-B0A4-A8087E636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44" y="2539097"/>
            <a:ext cx="4389128" cy="43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81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11D41-7668-69FD-6930-7A557B69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линия, круг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623D94-F7AC-8946-5F77-2C137963E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72" y="573028"/>
            <a:ext cx="5946095" cy="59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01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29145-3AAB-F55A-222D-E8810980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13F01177-60C6-DDE0-E393-EF099B0C2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B4180-51A5-2CA1-BE20-FDBF8BE4C01B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диаграмма, круг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0EDEA8-FA37-3ADF-9A3F-8D8843B2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73" y="1466576"/>
            <a:ext cx="5157413" cy="49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E574-9328-2524-F0AE-9AB7759AE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F62F7686-3AD8-1654-2C98-7786D7BF4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0EBDCB16-D4C2-E089-89D7-0B1C409A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4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линия, Симметр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3741C0B-6E83-91A7-CFB7-4967F2D3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341" y="2439179"/>
            <a:ext cx="4369318" cy="43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51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4AFE-1288-9A06-50E8-65BCEA29C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E9A528F-2DAC-A806-A894-0F62C7CB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890" y="880706"/>
            <a:ext cx="5660185" cy="56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6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84A67-7E3B-6D0F-2B3E-A83643045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258A564E-5011-929A-B896-A811A252B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0A72F-2504-DB4A-766C-410EA69D90AC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896AE68-B43D-2EF9-50F7-56BBCA5E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20" y="1190366"/>
            <a:ext cx="5257159" cy="52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1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5B836-E8C0-1A54-2ACB-D97094602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EAD9910D-262B-6BB7-7F54-0B043FCFB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0854BFBF-4755-9654-C0CF-3F81E6A89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4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продолжении радиуса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018BE6-4DD4-E964-97EA-143990005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87" y="2577529"/>
            <a:ext cx="3749549" cy="37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4715B-CCA6-DF2C-B0BC-C75C0C9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3AFE8B-49DE-D2B9-34EC-E664E3F1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17" y="733049"/>
            <a:ext cx="5487166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39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6CD58-5D50-7E62-437D-B73BDE23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C9D36615-F742-EBE0-0925-BAEBD5768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106B2-7C72-3B36-3076-767F94E219CD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диаграмма, лин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F7BBD9-CD80-CAC4-88EC-EBE0FADD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74" y="1820500"/>
            <a:ext cx="4694739" cy="45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6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3320-E11C-AAFD-4B8C-3EFA240BD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D23E95F7-8438-6CB2-CA07-8019F78B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06867B32-0FBF-0083-B0E9-B4120A1C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4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радиусе катящейся окружности. Отметьте точки, в которых будет находится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укороченную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линия, диаграмм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714C46-1E22-476E-B99E-A6523FDB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08" y="2464844"/>
            <a:ext cx="4258207" cy="42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9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8" y="491918"/>
            <a:ext cx="4391584" cy="6093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08" y="676950"/>
            <a:ext cx="5888054" cy="57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83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157E8-F61B-3909-8787-D9930FB68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, линия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CAD3E8-0D56-D7A1-795D-E45169DD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49" y="571653"/>
            <a:ext cx="5769853" cy="57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46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30E5-330D-E243-429C-9C5CDB630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FBC9A603-C5E1-6BDF-E9A0-EBF672DB4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F34AD-BE1A-336C-6C6A-B3403DEA3A94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диаграмма, круг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2D085EA-DC8D-2F28-4876-23D1DBCD2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66" y="1150606"/>
            <a:ext cx="5683467" cy="53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292E-B1FF-907E-1274-BE808DD15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93EA02CE-3BA2-DF81-1481-4499C9CE0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5A7104C9-7502-B496-5A24-406D8556C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5 раз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 их плавной кривой. Получите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AA94E0-CF76-875A-18E3-7EA54B46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044" y="2439179"/>
            <a:ext cx="4340491" cy="42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95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97A18-30F9-3835-9C67-12739D09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уг, диаграмма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EE87DB7-A3AE-9DA9-D25C-FBDB047EB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06" y="537759"/>
            <a:ext cx="5820587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11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D5C1-2FCA-B047-2FCE-A3950674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E424F73F-6DD0-E6F2-CA33-48EAA2323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3346D-1B72-63CC-3AAD-2BD93FBFC46C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диаграмма, круг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E0ED580-5AC6-1E27-6066-66E2C997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675" y="1404010"/>
            <a:ext cx="5104783" cy="49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A33C-EB7F-9604-621F-D2DA90E2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E469B1D0-A52C-D105-F6AB-8FE50F381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ACE724C2-5430-DEAE-5114-6B7DCF93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5 раз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продолжении радиуса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линия, круг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ADAEB5-FB4E-B56D-3092-BC31A140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348" y="2501994"/>
            <a:ext cx="4131130" cy="42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2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57707-06E5-051A-BF3A-33163480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, круг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78B804-24C6-93EB-F710-72688E9A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02" y="403898"/>
            <a:ext cx="5907747" cy="60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2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A5BF2-275D-6E38-1F1F-1F0E70C9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C66F63F0-3366-DF1F-A2CC-5EFF3000D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3A781-8D52-E2FC-D399-E41B622C0E58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диаграмма, лин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ECE248-7F1B-099A-85C2-1CCCAD71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38" y="1409417"/>
            <a:ext cx="5069415" cy="49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4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4BB16-E5BF-9CA3-5174-3992D8C9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FC0BFC1A-E522-2104-1339-CDA7FF9E4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8CFC6051-1972-BA46-C855-C62D12106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5 раз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радиусе катящейся окружности. Отметьте точки, в которых будет находится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укороченную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246024-53DB-E06C-3112-549FE46CA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47" y="2687224"/>
            <a:ext cx="4074577" cy="40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0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30FCA-7760-CE3A-E5F1-131353963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круг, текс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9B99DF-56E1-1417-ED1F-F46977B2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70" y="809259"/>
            <a:ext cx="5268060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3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CC3D91-E2BB-D8E1-3941-BCFBDA7823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" y="140803"/>
            <a:ext cx="4828085" cy="6722533"/>
          </a:xfrm>
          <a:prstGeom prst="rect">
            <a:avLst/>
          </a:prstGeom>
        </p:spPr>
      </p:pic>
      <p:sp>
        <p:nvSpPr>
          <p:cNvPr id="2" name="Rectangle 1026">
            <a:extLst>
              <a:ext uri="{FF2B5EF4-FFF2-40B4-BE49-F238E27FC236}">
                <a16:creationId xmlns:a16="http://schemas.microsoft.com/office/drawing/2014/main" id="{6E8CFCD1-C239-EE7F-EF03-F8CBCD8ACCF4}"/>
              </a:ext>
            </a:extLst>
          </p:cNvPr>
          <p:cNvSpPr txBox="1">
            <a:spLocks noChangeArrowheads="1"/>
          </p:cNvSpPr>
          <p:nvPr/>
        </p:nvSpPr>
        <p:spPr>
          <a:xfrm>
            <a:off x="4517758" y="826718"/>
            <a:ext cx="7772400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программа </a:t>
            </a:r>
            <a:r>
              <a:rPr lang="en-US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(geogebra.org)</a:t>
            </a:r>
            <a:endParaRPr lang="ru-RU" altLang="ru-RU" sz="24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0BE1D-F0E1-79E3-80EF-F90A2DDAB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33" y="1422031"/>
            <a:ext cx="6980658" cy="52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8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D753-718F-9261-BF29-0C58E9F2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89752CB4-9E36-FE0D-B721-992AD4386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556" y="-7297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FC982-E8FB-B3CC-46D8-2238AE998A66}"/>
              </a:ext>
            </a:extLst>
          </p:cNvPr>
          <p:cNvSpPr txBox="1"/>
          <p:nvPr/>
        </p:nvSpPr>
        <p:spPr>
          <a:xfrm>
            <a:off x="87682" y="449903"/>
            <a:ext cx="12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эту траекторию движения точки 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диаграмма, круг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85925F-1F6D-62CE-71ED-36F959A2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67" y="1404010"/>
            <a:ext cx="5512986" cy="51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1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97F2C-1C82-A1FE-349D-19208905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0C7D2355-51CD-DA1F-27C2-D13B9A678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E5C9E0E4-D9AA-68F2-D3BD-EFB7A09D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1,5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BBD7A99-3842-7627-7ECA-E9EA9ADE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04" y="2439179"/>
            <a:ext cx="4266421" cy="42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00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33551-11CF-5313-D412-A45994905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5375B2-5907-B3EE-4C9B-528952D1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47" y="598341"/>
            <a:ext cx="5695629" cy="56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5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F46E-1CEC-28A6-51B0-C111A67B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4" name="Picture 6">
            <a:extLst>
              <a:ext uri="{FF2B5EF4-FFF2-40B4-BE49-F238E27FC236}">
                <a16:creationId xmlns:a16="http://schemas.microsoft.com/office/drawing/2014/main" id="{22109EAB-60ED-4BE7-9E55-236B8769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66" y="667729"/>
            <a:ext cx="5455783" cy="552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31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AA429-7220-C9B1-F981-1D44458BC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E5F9CD8D-7CAE-E6EE-6443-28428B77E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D6957AAC-C5C6-10BA-D9E1-6681A889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1,5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продолжении радиуса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71FE9FC-AC48-6CC4-729E-927579473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36" y="2498721"/>
            <a:ext cx="4139927" cy="40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5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15A20-AC94-4DD2-0C07-4DF0A6205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83BC62-BC5C-6DE9-C4CE-400EA3EC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80" y="623496"/>
            <a:ext cx="5477639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6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135B3-5BBB-B464-CB3F-4B7C3D1A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7" name="Picture 5">
            <a:extLst>
              <a:ext uri="{FF2B5EF4-FFF2-40B4-BE49-F238E27FC236}">
                <a16:creationId xmlns:a16="http://schemas.microsoft.com/office/drawing/2014/main" id="{7895B8A3-726F-1CD8-C1C2-EF507D7E4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34" y="633500"/>
            <a:ext cx="5540131" cy="55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627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B5B05-FA1F-B26D-93A8-9D367B14E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3F6F3BD3-5F93-86AB-2B5B-14D54ED72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D2616822-C7E8-D7F8-70E3-B9E14393C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1,5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радиусе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F216A0-A9F8-D09E-E39C-932673D9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890" y="2499794"/>
            <a:ext cx="4264219" cy="42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4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87968-5A6A-B431-3944-9E51C34D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04A0E0-2311-C006-BF96-5ED2BBBA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80" y="704470"/>
            <a:ext cx="5477639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5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C245-CB48-0FAB-B205-27F3AF0BA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5" name="Picture 5">
            <a:extLst>
              <a:ext uri="{FF2B5EF4-FFF2-40B4-BE49-F238E27FC236}">
                <a16:creationId xmlns:a16="http://schemas.microsoft.com/office/drawing/2014/main" id="{AC3C149A-270D-C1C1-F422-7FFE1DB3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46" y="682889"/>
            <a:ext cx="5659939" cy="549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6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F241E-6E13-8017-81D4-E21F62E84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2F8FFD-DBD8-A8B9-58F7-9059DF35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7" y="655912"/>
            <a:ext cx="4427377" cy="610071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3F5D0CB-209F-8CDD-B1C9-3F43BC76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83" y="604206"/>
            <a:ext cx="4376861" cy="622759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4C29FD-BE48-49EE-6529-B38A22966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13" y="543554"/>
            <a:ext cx="4219287" cy="6272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7D4502-6C5B-8421-D3E4-1A8946EE9334}"/>
              </a:ext>
            </a:extLst>
          </p:cNvPr>
          <p:cNvSpPr txBox="1"/>
          <p:nvPr/>
        </p:nvSpPr>
        <p:spPr>
          <a:xfrm>
            <a:off x="1110641" y="120381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/>
              <a:t>	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тетради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17853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8F0D6-5072-BD2A-1F81-E9C5139E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D0DB1DDF-91DB-CE35-3669-EC212E2E6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86E3DC0C-9E06-1076-A413-0DA0C18E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2.5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зарисовка, белый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65C33D-2D50-E71A-E7FC-F0E18084B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96" y="2582938"/>
            <a:ext cx="4072386" cy="41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8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65437-A77A-41AB-4F01-054777F1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круг, лин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4CB29FD-3F13-7920-9DD1-51AB148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17" y="431787"/>
            <a:ext cx="6051787" cy="59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9" name="Picture 5">
            <a:extLst>
              <a:ext uri="{FF2B5EF4-FFF2-40B4-BE49-F238E27FC236}">
                <a16:creationId xmlns:a16="http://schemas.microsoft.com/office/drawing/2014/main" id="{0DEA01D3-02F0-4B08-B403-EF71E03F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96" y="1442198"/>
            <a:ext cx="4871007" cy="48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378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F7EDF-BB21-11D8-0627-95982AC9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C835BDF2-B812-F76B-FBAA-9C68F7E61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2173F5AC-F1C6-C6AC-630D-18C7EE3D8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2.5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продолжении радиуса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эпициклоиду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линия, Симметр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705D33-1D80-35BE-1B10-FAEB2483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06" y="2439178"/>
            <a:ext cx="4266421" cy="42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4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9558-B7D2-CCD2-23D4-972FA16BE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338514-AAFC-CDCE-4847-416B42B84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680" y="799733"/>
            <a:ext cx="5296639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20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C8148-5C95-0834-887F-AC843FB08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зарисовка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79FBD0-C9E1-00D0-0642-4AC1201E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7" y="612026"/>
            <a:ext cx="5676471" cy="56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52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11CAF-0C70-4DBB-E3D4-C7FABAE5D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E9185684-C0AF-B98C-16A9-4099F8BF3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BEBE0E2E-E4EE-716C-1556-23CA9742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2.5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радиусе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укороченную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линия, диаграмм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96A10F-7658-C060-3632-B5A6CCB1A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07" y="2439179"/>
            <a:ext cx="4280786" cy="42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251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9E1E8-AD75-772C-4572-FFFD80B42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линия, диаграмма, круг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094949-A3FF-7770-1F0B-CE49E4A6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27" y="583989"/>
            <a:ext cx="5732170" cy="56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5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B457C-2696-DEBA-3C2C-D86F7D090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круг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627470D-AA55-01B7-9117-3C908142C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26" y="624184"/>
            <a:ext cx="5736483" cy="56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44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8924-3DBA-4BEC-5255-A4C3AC45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C069F840-F460-2333-6233-A80A1A2AB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94A8DAD7-4063-890A-8E75-31A16868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8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по другой окружности в 2 раза меньшего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эпициклоиду.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Симметрия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237B6A-5F53-497B-1705-F9E2EA5C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734" y="2252498"/>
            <a:ext cx="4121937" cy="41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4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118D20D-DD76-4E22-B9F7-ECD160DA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8793" y="64789"/>
            <a:ext cx="6032326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ЭПИЦИКЛОИДЫ</a:t>
            </a: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344A586F-E5F6-469B-9BE3-6FC31B1C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8" y="434121"/>
            <a:ext cx="103903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Эпициклоидой называется траектория движения точки, закреплённой на окружности, катящейся с внешней стороны по другой окружности.</a:t>
            </a:r>
            <a:endParaRPr lang="ru-RU" altLang="ru-RU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9505" name="Picture 129">
            <a:extLst>
              <a:ext uri="{FF2B5EF4-FFF2-40B4-BE49-F238E27FC236}">
                <a16:creationId xmlns:a16="http://schemas.microsoft.com/office/drawing/2014/main" id="{AB032E5D-243D-4F2C-A295-220B0BE1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3119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506" name="Group 130">
            <a:extLst>
              <a:ext uri="{FF2B5EF4-FFF2-40B4-BE49-F238E27FC236}">
                <a16:creationId xmlns:a16="http://schemas.microsoft.com/office/drawing/2014/main" id="{AFDBBC47-2A20-4B8D-99EF-0FE3B9AF900A}"/>
              </a:ext>
            </a:extLst>
          </p:cNvPr>
          <p:cNvGrpSpPr>
            <a:grpSpLocks/>
          </p:cNvGrpSpPr>
          <p:nvPr/>
        </p:nvGrpSpPr>
        <p:grpSpPr bwMode="auto">
          <a:xfrm>
            <a:off x="292306" y="2819401"/>
            <a:ext cx="10250488" cy="2544763"/>
            <a:chOff x="-791" y="1728"/>
            <a:chExt cx="6457" cy="1603"/>
          </a:xfrm>
        </p:grpSpPr>
        <p:sp>
          <p:nvSpPr>
            <p:cNvPr id="229507" name="Text Box 131">
              <a:extLst>
                <a:ext uri="{FF2B5EF4-FFF2-40B4-BE49-F238E27FC236}">
                  <a16:creationId xmlns:a16="http://schemas.microsoft.com/office/drawing/2014/main" id="{B9201ED3-072F-4480-AAEE-1FA89BCCD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91" y="3040"/>
              <a:ext cx="1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Ответ: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Запад;</a:t>
              </a:r>
            </a:p>
          </p:txBody>
        </p:sp>
        <p:pic>
          <p:nvPicPr>
            <p:cNvPr id="229508" name="Picture 132">
              <a:extLst>
                <a:ext uri="{FF2B5EF4-FFF2-40B4-BE49-F238E27FC236}">
                  <a16:creationId xmlns:a16="http://schemas.microsoft.com/office/drawing/2014/main" id="{66F3C309-B590-4E11-90CA-58E4053DB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8"/>
              <a:ext cx="2834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09" name="Group 133">
            <a:extLst>
              <a:ext uri="{FF2B5EF4-FFF2-40B4-BE49-F238E27FC236}">
                <a16:creationId xmlns:a16="http://schemas.microsoft.com/office/drawing/2014/main" id="{01E94664-DFFD-409D-9297-D1BEBD58C234}"/>
              </a:ext>
            </a:extLst>
          </p:cNvPr>
          <p:cNvGrpSpPr>
            <a:grpSpLocks/>
          </p:cNvGrpSpPr>
          <p:nvPr/>
        </p:nvGrpSpPr>
        <p:grpSpPr bwMode="auto">
          <a:xfrm>
            <a:off x="2484439" y="2579687"/>
            <a:ext cx="8304213" cy="3048000"/>
            <a:chOff x="435" y="1104"/>
            <a:chExt cx="5231" cy="1920"/>
          </a:xfrm>
        </p:grpSpPr>
        <p:sp>
          <p:nvSpPr>
            <p:cNvPr id="229510" name="Text Box 134">
              <a:extLst>
                <a:ext uri="{FF2B5EF4-FFF2-40B4-BE49-F238E27FC236}">
                  <a16:creationId xmlns:a16="http://schemas.microsoft.com/office/drawing/2014/main" id="{74270ADD-79E7-489B-AB23-4B20B9E1F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2583"/>
              <a:ext cx="9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 восток;</a:t>
              </a:r>
            </a:p>
          </p:txBody>
        </p:sp>
        <p:pic>
          <p:nvPicPr>
            <p:cNvPr id="229511" name="Picture 135">
              <a:extLst>
                <a:ext uri="{FF2B5EF4-FFF2-40B4-BE49-F238E27FC236}">
                  <a16:creationId xmlns:a16="http://schemas.microsoft.com/office/drawing/2014/main" id="{97C273FF-ED01-4BFC-9DC2-B2B500E29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2" name="Group 136">
            <a:extLst>
              <a:ext uri="{FF2B5EF4-FFF2-40B4-BE49-F238E27FC236}">
                <a16:creationId xmlns:a16="http://schemas.microsoft.com/office/drawing/2014/main" id="{4D1607A7-F0B5-46AE-90A1-6E0B8DD5A623}"/>
              </a:ext>
            </a:extLst>
          </p:cNvPr>
          <p:cNvGrpSpPr>
            <a:grpSpLocks/>
          </p:cNvGrpSpPr>
          <p:nvPr/>
        </p:nvGrpSpPr>
        <p:grpSpPr bwMode="auto">
          <a:xfrm>
            <a:off x="3961726" y="2579688"/>
            <a:ext cx="6831013" cy="4029075"/>
            <a:chOff x="1363" y="1104"/>
            <a:chExt cx="4303" cy="2538"/>
          </a:xfrm>
        </p:grpSpPr>
        <p:sp>
          <p:nvSpPr>
            <p:cNvPr id="229513" name="Text Box 137">
              <a:extLst>
                <a:ext uri="{FF2B5EF4-FFF2-40B4-BE49-F238E27FC236}">
                  <a16:creationId xmlns:a16="http://schemas.microsoft.com/office/drawing/2014/main" id="{EF44292F-3B64-4364-AF29-329C82032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" y="2599"/>
              <a:ext cx="9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в) восток;</a:t>
              </a:r>
            </a:p>
          </p:txBody>
        </p:sp>
        <p:pic>
          <p:nvPicPr>
            <p:cNvPr id="229514" name="Picture 138">
              <a:extLst>
                <a:ext uri="{FF2B5EF4-FFF2-40B4-BE49-F238E27FC236}">
                  <a16:creationId xmlns:a16="http://schemas.microsoft.com/office/drawing/2014/main" id="{25689D0A-EF3C-49C8-B4D4-5652EEF35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5" name="Group 139">
            <a:extLst>
              <a:ext uri="{FF2B5EF4-FFF2-40B4-BE49-F238E27FC236}">
                <a16:creationId xmlns:a16="http://schemas.microsoft.com/office/drawing/2014/main" id="{50AE9DDC-BE6F-4A01-9475-AB01BDC4C68E}"/>
              </a:ext>
            </a:extLst>
          </p:cNvPr>
          <p:cNvGrpSpPr>
            <a:grpSpLocks/>
          </p:cNvGrpSpPr>
          <p:nvPr/>
        </p:nvGrpSpPr>
        <p:grpSpPr bwMode="auto">
          <a:xfrm>
            <a:off x="1206500" y="2605086"/>
            <a:ext cx="9582151" cy="4029075"/>
            <a:chOff x="-370" y="1104"/>
            <a:chExt cx="6036" cy="2538"/>
          </a:xfrm>
        </p:grpSpPr>
        <p:sp>
          <p:nvSpPr>
            <p:cNvPr id="229516" name="Text Box 140">
              <a:extLst>
                <a:ext uri="{FF2B5EF4-FFF2-40B4-BE49-F238E27FC236}">
                  <a16:creationId xmlns:a16="http://schemas.microsoft.com/office/drawing/2014/main" id="{93A0E88F-DB85-450E-98B9-62821905B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0" y="2876"/>
              <a:ext cx="9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г)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юг;</a:t>
              </a:r>
            </a:p>
          </p:txBody>
        </p:sp>
        <p:pic>
          <p:nvPicPr>
            <p:cNvPr id="229517" name="Picture 141">
              <a:extLst>
                <a:ext uri="{FF2B5EF4-FFF2-40B4-BE49-F238E27FC236}">
                  <a16:creationId xmlns:a16="http://schemas.microsoft.com/office/drawing/2014/main" id="{37A111BB-B2A6-4E2B-AF11-D272D86C1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8" name="Group 142">
            <a:extLst>
              <a:ext uri="{FF2B5EF4-FFF2-40B4-BE49-F238E27FC236}">
                <a16:creationId xmlns:a16="http://schemas.microsoft.com/office/drawing/2014/main" id="{9FD4FF49-3D88-472E-A84E-32EB046E1ABC}"/>
              </a:ext>
            </a:extLst>
          </p:cNvPr>
          <p:cNvGrpSpPr>
            <a:grpSpLocks/>
          </p:cNvGrpSpPr>
          <p:nvPr/>
        </p:nvGrpSpPr>
        <p:grpSpPr bwMode="auto">
          <a:xfrm>
            <a:off x="2022476" y="2575519"/>
            <a:ext cx="8766175" cy="4060825"/>
            <a:chOff x="144" y="1104"/>
            <a:chExt cx="5522" cy="2558"/>
          </a:xfrm>
        </p:grpSpPr>
        <p:sp>
          <p:nvSpPr>
            <p:cNvPr id="229519" name="Text Box 143">
              <a:extLst>
                <a:ext uri="{FF2B5EF4-FFF2-40B4-BE49-F238E27FC236}">
                  <a16:creationId xmlns:a16="http://schemas.microsoft.com/office/drawing/2014/main" id="{EECD6AFF-0A28-415F-97BE-EDBC506DA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11"/>
              <a:ext cx="8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д) север</a:t>
              </a:r>
              <a:r>
                <a:rPr lang="ru-RU" altLang="ru-RU" dirty="0"/>
                <a:t>;</a:t>
              </a:r>
            </a:p>
          </p:txBody>
        </p:sp>
        <p:pic>
          <p:nvPicPr>
            <p:cNvPr id="229520" name="Picture 144">
              <a:extLst>
                <a:ext uri="{FF2B5EF4-FFF2-40B4-BE49-F238E27FC236}">
                  <a16:creationId xmlns:a16="http://schemas.microsoft.com/office/drawing/2014/main" id="{CB68EED8-D4E1-4EF6-836B-10A0F097A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1" name="Group 145">
            <a:extLst>
              <a:ext uri="{FF2B5EF4-FFF2-40B4-BE49-F238E27FC236}">
                <a16:creationId xmlns:a16="http://schemas.microsoft.com/office/drawing/2014/main" id="{A9174FC0-4488-4E30-8657-029C080AEF22}"/>
              </a:ext>
            </a:extLst>
          </p:cNvPr>
          <p:cNvGrpSpPr>
            <a:grpSpLocks/>
          </p:cNvGrpSpPr>
          <p:nvPr/>
        </p:nvGrpSpPr>
        <p:grpSpPr bwMode="auto">
          <a:xfrm>
            <a:off x="3295237" y="2605086"/>
            <a:ext cx="7485063" cy="4060825"/>
            <a:chOff x="951" y="1104"/>
            <a:chExt cx="4715" cy="2558"/>
          </a:xfrm>
        </p:grpSpPr>
        <p:sp>
          <p:nvSpPr>
            <p:cNvPr id="229522" name="Text Box 146">
              <a:extLst>
                <a:ext uri="{FF2B5EF4-FFF2-40B4-BE49-F238E27FC236}">
                  <a16:creationId xmlns:a16="http://schemas.microsoft.com/office/drawing/2014/main" id="{2E7E7A7D-52FF-4ED7-95DB-89805FF17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2908"/>
              <a:ext cx="7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е) юг;</a:t>
              </a:r>
            </a:p>
          </p:txBody>
        </p:sp>
        <p:pic>
          <p:nvPicPr>
            <p:cNvPr id="229523" name="Picture 147">
              <a:extLst>
                <a:ext uri="{FF2B5EF4-FFF2-40B4-BE49-F238E27FC236}">
                  <a16:creationId xmlns:a16="http://schemas.microsoft.com/office/drawing/2014/main" id="{649D766C-8BE4-4FBE-9B5B-8F836123A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4" name="Group 148">
            <a:extLst>
              <a:ext uri="{FF2B5EF4-FFF2-40B4-BE49-F238E27FC236}">
                <a16:creationId xmlns:a16="http://schemas.microsoft.com/office/drawing/2014/main" id="{3391531F-3E94-4EA5-B61D-A9EB7F495068}"/>
              </a:ext>
            </a:extLst>
          </p:cNvPr>
          <p:cNvGrpSpPr>
            <a:grpSpLocks/>
          </p:cNvGrpSpPr>
          <p:nvPr/>
        </p:nvGrpSpPr>
        <p:grpSpPr bwMode="auto">
          <a:xfrm>
            <a:off x="4089402" y="2605088"/>
            <a:ext cx="6699249" cy="4060825"/>
            <a:chOff x="1616" y="1593"/>
            <a:chExt cx="4220" cy="2558"/>
          </a:xfrm>
        </p:grpSpPr>
        <p:sp>
          <p:nvSpPr>
            <p:cNvPr id="229525" name="Text Box 149">
              <a:extLst>
                <a:ext uri="{FF2B5EF4-FFF2-40B4-BE49-F238E27FC236}">
                  <a16:creationId xmlns:a16="http://schemas.microsoft.com/office/drawing/2014/main" id="{4716F959-BCDA-4C27-9FD6-E981FF2BF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3335"/>
              <a:ext cx="9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ж) север.</a:t>
              </a:r>
            </a:p>
          </p:txBody>
        </p:sp>
        <p:pic>
          <p:nvPicPr>
            <p:cNvPr id="229526" name="Picture 150">
              <a:extLst>
                <a:ext uri="{FF2B5EF4-FFF2-40B4-BE49-F238E27FC236}">
                  <a16:creationId xmlns:a16="http://schemas.microsoft.com/office/drawing/2014/main" id="{74CD4012-4FF4-49D3-94A0-7709BF804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1593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9527" name="Text Box 151">
            <a:extLst>
              <a:ext uri="{FF2B5EF4-FFF2-40B4-BE49-F238E27FC236}">
                <a16:creationId xmlns:a16="http://schemas.microsoft.com/office/drawing/2014/main" id="{7E67CFFA-12F7-4E52-B6D2-764F0371D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0" y="2475637"/>
            <a:ext cx="59707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изображения кардиоиды разделим окружность на 8 равных частей точками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altLang="ru-RU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=В.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Выясните, где будет находиться отмеченная точка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окружность, катящаяся по прямой, достигнет точки: а)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д)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ж)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8C04B88-403A-E528-D0AC-8A44DA9D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5159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эпициклоиды является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кардиоида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траектория движения точки, закрепленной на окружности, катящейся с внешней стороны по другой окружности того же радиуса.</a:t>
            </a:r>
            <a:endParaRPr lang="ru-RU" altLang="ru-RU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3416A-2F5F-9E0F-11E7-E6E14ED35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CCE3AD-59A3-5D49-A1F4-B21A21CA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61" y="542649"/>
            <a:ext cx="6111478" cy="60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217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64372-3CCC-5074-57A5-C09FA7CCC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6C2B54-AAC9-3BF9-C398-4BE66986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424" y="1183768"/>
            <a:ext cx="4577151" cy="4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37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AB110FC1-DF4C-464F-A5A6-1D59F11DF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B57AF58D-8FA3-4C56-8199-37BFB5BA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2" y="609601"/>
            <a:ext cx="121043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траекторию движения вершины правильного треугольника, катящегося с внешней стороны по другому правильному треугольнику.</a:t>
            </a:r>
          </a:p>
        </p:txBody>
      </p:sp>
      <p:pic>
        <p:nvPicPr>
          <p:cNvPr id="4" name="Рисунок 3" descr="Изображение выглядит как линия, диаграмма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AE0BCC-9E18-D0CC-7738-8BD96E8BC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11" y="1678488"/>
            <a:ext cx="4832133" cy="483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53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2C44E-86CE-8ED0-AAEF-4F1E9FBF0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3" name="Picture 5">
            <a:extLst>
              <a:ext uri="{FF2B5EF4-FFF2-40B4-BE49-F238E27FC236}">
                <a16:creationId xmlns:a16="http://schemas.microsoft.com/office/drawing/2014/main" id="{1596CD8A-4797-44EF-8D40-EBAE23A7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40" y="641561"/>
            <a:ext cx="5253119" cy="591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722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663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правильного треугольника, катящегося по другому правильному треугольнику.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1BAA9-19C4-4F4F-8709-03E375B9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5" y="1729195"/>
            <a:ext cx="6294589" cy="47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21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26">
            <a:extLst>
              <a:ext uri="{FF2B5EF4-FFF2-40B4-BE49-F238E27FC236}">
                <a16:creationId xmlns:a16="http://schemas.microsoft.com/office/drawing/2014/main" id="{CDE13B9C-8FDC-4164-9C75-B528FE219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78531" name="Text Box 1027">
            <a:extLst>
              <a:ext uri="{FF2B5EF4-FFF2-40B4-BE49-F238E27FC236}">
                <a16:creationId xmlns:a16="http://schemas.microsoft.com/office/drawing/2014/main" id="{907106F2-A5F4-4770-A6EC-EDDD96F9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вершины квадрата, катящегося с внешней стороны по другому квадрату</a:t>
            </a:r>
            <a:r>
              <a:rPr lang="ru-RU" altLang="ru-RU" sz="2800" dirty="0"/>
              <a:t>.</a:t>
            </a:r>
          </a:p>
        </p:txBody>
      </p:sp>
      <p:pic>
        <p:nvPicPr>
          <p:cNvPr id="3" name="Рисунок 2" descr="Изображение выглядит как линия, диаграмма, Прямоугольник, прямоуго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B93B5F-C4E6-C0E2-1B19-27E4CB99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91" y="1704188"/>
            <a:ext cx="4869418" cy="4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2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0DF0-C18F-D6EA-AA74-9D710733D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3" name="Picture 1029">
            <a:extLst>
              <a:ext uri="{FF2B5EF4-FFF2-40B4-BE49-F238E27FC236}">
                <a16:creationId xmlns:a16="http://schemas.microsoft.com/office/drawing/2014/main" id="{5AF49866-B640-69A4-D159-D86B8878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19" y="980116"/>
            <a:ext cx="5463142" cy="53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0492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2" y="9091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квадрата, катящегося по другому квадрату.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221F8-F73A-4D03-A9A6-7665B19C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77" y="1470851"/>
            <a:ext cx="7019960" cy="52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50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7EDF05DC-B848-42E9-9AEC-DF8337927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B61A1A94-7C1F-4025-A6C3-F884063A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вершины правильного шестиугольника, катящегося с внешней стороны по другому правильному шестиугольнику.</a:t>
            </a:r>
          </a:p>
        </p:txBody>
      </p:sp>
      <p:pic>
        <p:nvPicPr>
          <p:cNvPr id="3" name="Рисунок 2" descr="Изображение выглядит как линия, диаграмма, прямоугольный, Прямоугольн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725C63-C722-06F8-183E-05B151B9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60" y="1683899"/>
            <a:ext cx="4696023" cy="46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93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9D05E-1DA8-6D65-C97C-91411047A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A03D3BC6-61B6-AD5E-20EE-F68C1A874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E16FA815-4FA9-9771-5AA7-BB1E3E26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вершины правильного шестиугольника, катящегося с внешней стороны по другому правильному шестиугольнику.</a:t>
            </a:r>
          </a:p>
        </p:txBody>
      </p:sp>
      <p:pic>
        <p:nvPicPr>
          <p:cNvPr id="280587" name="Picture 11">
            <a:extLst>
              <a:ext uri="{FF2B5EF4-FFF2-40B4-BE49-F238E27FC236}">
                <a16:creationId xmlns:a16="http://schemas.microsoft.com/office/drawing/2014/main" id="{A3A858EF-8231-F1B4-D471-CDE97A6B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91" y="1706369"/>
            <a:ext cx="5268138" cy="49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2051">
            <a:extLst>
              <a:ext uri="{FF2B5EF4-FFF2-40B4-BE49-F238E27FC236}">
                <a16:creationId xmlns:a16="http://schemas.microsoft.com/office/drawing/2014/main" id="{62C47984-DD3A-4D7A-BCF6-E3D02EF9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51" y="324767"/>
            <a:ext cx="10404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Соединяя плавной кривой построенные точки, получим</a:t>
            </a:r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кардиоиду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8772" name="Picture 2052">
            <a:extLst>
              <a:ext uri="{FF2B5EF4-FFF2-40B4-BE49-F238E27FC236}">
                <a16:creationId xmlns:a16="http://schemas.microsoft.com/office/drawing/2014/main" id="{720E5B73-8DCA-4218-989B-14BECA36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89" y="1293447"/>
            <a:ext cx="4991144" cy="45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663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правильного шестиугольника, катящегося по другому правильному шестиугольнику.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46FAC-8E95-481A-8CD0-98F0BE2E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3" y="1840182"/>
            <a:ext cx="6598971" cy="49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60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C46C8D4D-6900-438F-BF36-DA20CAAEF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ГИПОЦИКЛОИДЫ</a:t>
            </a:r>
          </a:p>
        </p:txBody>
      </p:sp>
      <p:sp>
        <p:nvSpPr>
          <p:cNvPr id="258051" name="Text Box 3">
            <a:extLst>
              <a:ext uri="{FF2B5EF4-FFF2-40B4-BE49-F238E27FC236}">
                <a16:creationId xmlns:a16="http://schemas.microsoft.com/office/drawing/2014/main" id="{DB07D426-BD55-4A21-9255-DDB9AAC9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Кривая, которую описывает точка, закрепленная на окружности, катящейся с внутренней стороны по другой окружности, называется</a:t>
            </a:r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гипоциклоидой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D8ADFA2-850C-8E89-3838-0CE6DDC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2119"/>
            <a:ext cx="56492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внутри другой окружности в 4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делят окружность на восемь равных частей.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гипоциклоиду. Она называется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астроидой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Симметрия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9FDA84-119F-6F96-E122-7EDA68EE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64" y="1916330"/>
            <a:ext cx="4626279" cy="461010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линия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807FDE-21E7-EDA8-26BA-FE9114F3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30" y="577227"/>
            <a:ext cx="5981455" cy="59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85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2" name="Picture 6">
            <a:extLst>
              <a:ext uri="{FF2B5EF4-FFF2-40B4-BE49-F238E27FC236}">
                <a16:creationId xmlns:a16="http://schemas.microsoft.com/office/drawing/2014/main" id="{7E94F55A-55D2-4431-83BA-F4B135A6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21" y="1116481"/>
            <a:ext cx="4716711" cy="462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630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785A9-FD77-CB2F-8B6A-0330B2FC9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>
            <a:extLst>
              <a:ext uri="{FF2B5EF4-FFF2-40B4-BE49-F238E27FC236}">
                <a16:creationId xmlns:a16="http://schemas.microsoft.com/office/drawing/2014/main" id="{C055D870-09D2-69E4-82F9-428A2D0E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внутренним образом по окружности в 4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продолжении радиуса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удлинённую астроиду.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круг, Симметрия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2D2263-9889-7A4C-A0F2-394FC871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96" y="2548593"/>
            <a:ext cx="4309407" cy="43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314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00B8-FE82-FA34-0B25-6BF59925A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, круг, лин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BCAB873-C425-D71C-D930-B0A9FE837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08" y="437476"/>
            <a:ext cx="6035531" cy="59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67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B9EFF-1E4B-7705-C781-256283701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, круг, лин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E89080-0874-82B1-8CF6-32ABF089A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90" y="982479"/>
            <a:ext cx="5227420" cy="51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98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891F-719F-D268-30FA-CDD879BD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>
            <a:extLst>
              <a:ext uri="{FF2B5EF4-FFF2-40B4-BE49-F238E27FC236}">
                <a16:creationId xmlns:a16="http://schemas.microsoft.com/office/drawing/2014/main" id="{A3B57558-9612-8A96-FF81-A92BD605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внутренним образом по окружности в 4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радиусе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Соедините их плавной кривой. Получите укороченную астроиду.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диаграмма, линия, Симметр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CE57F38-6FEF-5520-6AF2-CE9462C0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75" y="2548593"/>
            <a:ext cx="4000449" cy="40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76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DA909-6983-19BA-3814-D478C363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линия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1163D0-63F8-F471-DB8F-3D58C2317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40" y="652982"/>
            <a:ext cx="5596719" cy="55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17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24A6C-1541-75CC-6151-BB55BC35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, круг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8CECC9-6F7C-33EF-30A2-98E8DA3F9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92" y="1121808"/>
            <a:ext cx="4936616" cy="46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7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Text Box 3"/>
              <p:cNvSpPr txBox="1">
                <a:spLocks noChangeArrowheads="1"/>
              </p:cNvSpPr>
              <p:nvPr/>
            </p:nvSpPr>
            <p:spPr bwMode="auto">
              <a:xfrm>
                <a:off x="0" y="151179"/>
                <a:ext cx="12192000" cy="6555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indent="449580" algn="just"/>
                <a:r>
                  <a:rPr lang="ru-RU" altLang="ru-RU" dirty="0"/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получения кардиоиды в программе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49580" algn="just"/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последовательно выполним следующие действия.</a:t>
                </a:r>
              </a:p>
              <a:p>
                <a:pPr algn="just">
                  <a:tabLst>
                    <a:tab pos="-3420745" algn="l"/>
                  </a:tabLs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«Ползунок» создадим ползунок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изменяющийся от 0 до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=(0,0) и нажмём «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 0).</a:t>
                </a:r>
              </a:p>
              <a:p>
                <a:pPr algn="just"/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«Окружность по центру и радиусу» создадим окружность с центром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радиусом 1.</a:t>
                </a:r>
              </a:p>
              <a:p>
                <a:pPr algn="just"/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=(2,0) и нажмём «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(2, 0).</a:t>
                </a:r>
              </a:p>
              <a:p>
                <a:pPr algn="just">
                  <a:tabLst>
                    <a:tab pos="-3420745" algn="l"/>
                  </a:tabLs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против часовой стрелки. Получим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«Окружность по центру и радиусу» создадим окружность с центром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радиусом 1.</a:t>
                </a:r>
              </a:p>
              <a:p>
                <a:pPr algn="just">
                  <a:tabLst>
                    <a:tab pos="-3420745" algn="l"/>
                  </a:tabLs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=(1,0) и нажмём «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(1, 0).</a:t>
                </a:r>
              </a:p>
              <a:p>
                <a:pPr algn="just">
                  <a:tabLst>
                    <a:tab pos="-3420745" algn="l"/>
                  </a:tabLs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против часовой стрелки. Получим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ru-RU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против часовой стрелки. Получим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«Отрезок» соединим отрезком точки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Кликнем левой кнопкой мыши по точке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выберем строку «Оставлять след».</a:t>
                </a:r>
              </a:p>
              <a:p>
                <a:pPr algn="just"/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Кликнем левой кнопкой мыши по ползунку</a:t>
                </a:r>
                <a:r>
                  <a:rPr lang="ru-RU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выберем строку «Анимировать». В результате окружность с центром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покатится по окружности с центром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точка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будет описывать кардиоиду.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Она показана на следующем слайде.</a:t>
                </a:r>
                <a:endParaRPr lang="ru-RU" altLang="ru-RU" dirty="0"/>
              </a:p>
            </p:txBody>
          </p:sp>
        </mc:Choice>
        <mc:Fallback>
          <p:sp>
            <p:nvSpPr>
              <p:cNvPr id="102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1179"/>
                <a:ext cx="12192000" cy="6555641"/>
              </a:xfrm>
              <a:prstGeom prst="rect">
                <a:avLst/>
              </a:prstGeom>
              <a:blipFill>
                <a:blip r:embed="rId3"/>
                <a:stretch>
                  <a:fillRect l="-650" t="-279" r="-650" b="-9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073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B959-C6AB-397E-5D21-8CAC416D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>
            <a:extLst>
              <a:ext uri="{FF2B5EF4-FFF2-40B4-BE49-F238E27FC236}">
                <a16:creationId xmlns:a16="http://schemas.microsoft.com/office/drawing/2014/main" id="{2CCC77E9-17DA-D220-B234-6D162333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внутренним образом по окружности в 3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гипоциклоиду. Она называется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кривой Штейнера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Симметрия, шаблон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D97E1C-D29B-A0AF-DBEB-F673CCA95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616" y="2548593"/>
            <a:ext cx="4397654" cy="43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232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F5041-BB13-D4C1-C2DF-A24FC6FEF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линия, диаграмма, График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AC8F0F-C899-DDE8-76D3-12EE721DB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006" y="168612"/>
            <a:ext cx="6587315" cy="6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69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AEA9-ADEF-EEE2-62BA-C9378619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, линия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4E382D-D1FA-1341-076B-826F0790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595" y="1158595"/>
            <a:ext cx="5347018" cy="51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760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95617-8BA5-B0BA-8537-10342B4E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>
            <a:extLst>
              <a:ext uri="{FF2B5EF4-FFF2-40B4-BE49-F238E27FC236}">
                <a16:creationId xmlns:a16="http://schemas.microsoft.com/office/drawing/2014/main" id="{487CA185-3B92-70CF-3D82-49D85AEA5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внутренним образом по окружности в 1,5 раза большего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 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гипоциклоиду. Какой кривой она является?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C32355-BE96-3660-A459-A686DE75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13" y="2548593"/>
            <a:ext cx="4244173" cy="42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977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3DF59-6B8E-8833-7E84-543B2647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линия, диаграмма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8DAB22-E2DF-4087-D4E9-F755FB51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85" y="837838"/>
            <a:ext cx="5220429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21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7426E-4E04-248E-495C-31EEC9A97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E7A609-4743-C87D-4E46-E0662B68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35" y="1104873"/>
            <a:ext cx="4623329" cy="46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72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CBAC-A78D-9555-8521-F7BD7FE70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>
            <a:extLst>
              <a:ext uri="{FF2B5EF4-FFF2-40B4-BE49-F238E27FC236}">
                <a16:creationId xmlns:a16="http://schemas.microsoft.com/office/drawing/2014/main" id="{39BC82C7-8E85-C9E0-E7BB-B7AA4AF8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катится внутренним образом по другой окружности в 2 раза меньшего радиуса.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закреплена на катящейся окружности.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точки, в которых будет находиться отмеченная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катящаяся окружность достигнет точки: а)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Соедините их плавной кривой. Получите гипоциклоиду.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руг, зарисовка, лин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7CBB06-A61A-23F0-870C-9D853DBDF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03" y="2548593"/>
            <a:ext cx="4144593" cy="41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94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3D17A-CF15-A88F-BA4F-21966D5D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0A93767-2BEB-72F9-C995-F6E72D358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122" y="659620"/>
            <a:ext cx="5302711" cy="52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4B161-11D3-A17C-955B-BB789C2C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уг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EC831A-C210-D432-9D70-25589072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01" y="921401"/>
            <a:ext cx="4641105" cy="50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93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30;g2c6f0a5e03a_0_1726">
            <a:hlinkClick r:id="rId2"/>
            <a:extLst>
              <a:ext uri="{FF2B5EF4-FFF2-40B4-BE49-F238E27FC236}">
                <a16:creationId xmlns:a16="http://schemas.microsoft.com/office/drawing/2014/main" id="{5AE02120-29DC-F641-63B2-6A5A3570BC3A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72647" y="850176"/>
            <a:ext cx="2428010" cy="2428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3A1594C9-54CD-66D7-FB12-5955CB31CE2C}"/>
              </a:ext>
            </a:extLst>
          </p:cNvPr>
          <p:cNvSpPr/>
          <p:nvPr/>
        </p:nvSpPr>
        <p:spPr bwMode="auto">
          <a:xfrm>
            <a:off x="2251393" y="2752382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28458D"/>
              </a:buClr>
              <a:buSzPts val="2000"/>
              <a:defRPr/>
            </a:pPr>
            <a:r>
              <a:rPr lang="ru-RU" sz="2400" b="1" dirty="0">
                <a:solidFill>
                  <a:schemeClr val="tx2"/>
                </a:solidFill>
                <a:ea typeface="Arial"/>
                <a:cs typeface="Arial"/>
              </a:rPr>
              <a:t>Подробнее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id="{7290B554-D5A0-BA0D-63B8-BFA3013D0B89}"/>
              </a:ext>
            </a:extLst>
          </p:cNvPr>
          <p:cNvSpPr/>
          <p:nvPr/>
        </p:nvSpPr>
        <p:spPr bwMode="auto">
          <a:xfrm>
            <a:off x="2251393" y="3573389"/>
            <a:ext cx="3561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defRPr/>
            </a:pPr>
            <a:r>
              <a:rPr lang="ru-RU" sz="2000" dirty="0">
                <a:solidFill>
                  <a:schemeClr val="tx2"/>
                </a:solidFill>
              </a:rPr>
              <a:t>Общие вопросы</a:t>
            </a:r>
            <a:endParaRPr sz="2400" dirty="0">
              <a:solidFill>
                <a:schemeClr val="tx2"/>
              </a:solidFill>
            </a:endParaRPr>
          </a:p>
          <a:p>
            <a:pPr lvl="0">
              <a:spcBef>
                <a:spcPts val="2400"/>
              </a:spcBef>
              <a:defRPr/>
            </a:pPr>
            <a:r>
              <a:rPr lang="ru-RU" sz="2000" dirty="0">
                <a:solidFill>
                  <a:schemeClr val="tx2"/>
                </a:solidFill>
              </a:rPr>
              <a:t>Методическая поддержка и обучение педагогов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15">
            <a:extLst>
              <a:ext uri="{FF2B5EF4-FFF2-40B4-BE49-F238E27FC236}">
                <a16:creationId xmlns:a16="http://schemas.microsoft.com/office/drawing/2014/main" id="{8253529A-AFFD-606D-32B4-3246823103E9}"/>
              </a:ext>
            </a:extLst>
          </p:cNvPr>
          <p:cNvSpPr/>
          <p:nvPr/>
        </p:nvSpPr>
        <p:spPr bwMode="auto">
          <a:xfrm>
            <a:off x="5970858" y="3522369"/>
            <a:ext cx="29552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900"/>
              </a:spcBef>
              <a:defRPr/>
            </a:pPr>
            <a:r>
              <a:rPr lang="en-US" sz="2000" u="sng" dirty="0">
                <a:solidFill>
                  <a:schemeClr val="tx2"/>
                </a:solidFill>
              </a:rPr>
              <a:t>prosv@prosv.ru</a:t>
            </a:r>
            <a:endParaRPr lang="ru-RU" sz="2000" u="sng" dirty="0">
              <a:solidFill>
                <a:schemeClr val="tx2"/>
              </a:solidFill>
            </a:endParaRPr>
          </a:p>
          <a:p>
            <a:pPr lvl="0">
              <a:spcBef>
                <a:spcPts val="3600"/>
              </a:spcBef>
              <a:defRPr/>
            </a:pPr>
            <a:r>
              <a:rPr lang="en-US" sz="2000" u="sng" dirty="0">
                <a:solidFill>
                  <a:schemeClr val="tx2"/>
                </a:solidFill>
              </a:rPr>
              <a:t>vopros@prosv.ru</a:t>
            </a:r>
            <a:endParaRPr lang="ru-RU" sz="20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32597"/>
      </p:ext>
    </p:extLst>
  </p:cSld>
  <p:clrMapOvr>
    <a:masterClrMapping/>
  </p:clrMapOvr>
</p:sld>
</file>

<file path=ppt/theme/theme1.xml><?xml version="1.0" encoding="utf-8"?>
<a:theme xmlns:a="http://schemas.openxmlformats.org/drawingml/2006/main" name="Умножай, дели, играй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Другая 59">
      <a:majorFont>
        <a:latin typeface="Arial"/>
        <a:ea typeface=""/>
        <a:cs typeface=""/>
      </a:majorFont>
      <a:minorFont>
        <a:latin typeface="Inter 18p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Августовки пленар_короткие_редизайн_v3.1</Template>
  <TotalTime>7171</TotalTime>
  <Words>3994</Words>
  <Application>Microsoft Office PowerPoint</Application>
  <DocSecurity>0</DocSecurity>
  <PresentationFormat>Широкоэкранный</PresentationFormat>
  <Paragraphs>325</Paragraphs>
  <Slides>99</Slides>
  <Notes>93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5" baseType="lpstr">
      <vt:lpstr>Cambria Math</vt:lpstr>
      <vt:lpstr>Arial</vt:lpstr>
      <vt:lpstr>Helvetica</vt:lpstr>
      <vt:lpstr>Inter 18pt</vt:lpstr>
      <vt:lpstr>Times New Roman</vt:lpstr>
      <vt:lpstr>Умножай, дели, играй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ЭПИЦИКЛОИДЫ</vt:lpstr>
      <vt:lpstr>Презентация PowerPoint</vt:lpstr>
      <vt:lpstr>Презентация PowerPoint</vt:lpstr>
      <vt:lpstr>Презентация PowerPoint</vt:lpstr>
      <vt:lpstr>Удлиненная кардиоида</vt:lpstr>
      <vt:lpstr>Удлиненная кардиоида</vt:lpstr>
      <vt:lpstr>Упражнение 2</vt:lpstr>
      <vt:lpstr>Укороченная кардиоида</vt:lpstr>
      <vt:lpstr>Укороченная кардиоида</vt:lpstr>
      <vt:lpstr>Упражнение 3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Презентация PowerPoint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Упражнение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Упражнение</vt:lpstr>
      <vt:lpstr>Презентация PowerPoint</vt:lpstr>
      <vt:lpstr>ГИПОЦИКЛОИДЫ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Vladimir Smirnov</cp:lastModifiedBy>
  <cp:revision>1263</cp:revision>
  <dcterms:created xsi:type="dcterms:W3CDTF">2024-03-18T15:58:03Z</dcterms:created>
  <dcterms:modified xsi:type="dcterms:W3CDTF">2026-01-13T07:27:43Z</dcterms:modified>
  <cp:category/>
  <dc:identifier/>
  <cp:contentStatus/>
  <dc:language/>
  <cp:version/>
</cp:coreProperties>
</file>