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59" r:id="rId1"/>
  </p:sldMasterIdLst>
  <p:notesMasterIdLst>
    <p:notesMasterId r:id="rId99"/>
  </p:notesMasterIdLst>
  <p:sldIdLst>
    <p:sldId id="1485" r:id="rId2"/>
    <p:sldId id="427" r:id="rId3"/>
    <p:sldId id="1482" r:id="rId4"/>
    <p:sldId id="430" r:id="rId5"/>
    <p:sldId id="433" r:id="rId6"/>
    <p:sldId id="1032" r:id="rId7"/>
    <p:sldId id="598" r:id="rId8"/>
    <p:sldId id="1458" r:id="rId9"/>
    <p:sldId id="501" r:id="rId10"/>
    <p:sldId id="1427" r:id="rId11"/>
    <p:sldId id="1445" r:id="rId12"/>
    <p:sldId id="484" r:id="rId13"/>
    <p:sldId id="579" r:id="rId14"/>
    <p:sldId id="578" r:id="rId15"/>
    <p:sldId id="1440" r:id="rId16"/>
    <p:sldId id="496" r:id="rId17"/>
    <p:sldId id="1439" r:id="rId18"/>
    <p:sldId id="1447" r:id="rId19"/>
    <p:sldId id="582" r:id="rId20"/>
    <p:sldId id="587" r:id="rId21"/>
    <p:sldId id="811" r:id="rId22"/>
    <p:sldId id="589" r:id="rId23"/>
    <p:sldId id="591" r:id="rId24"/>
    <p:sldId id="576" r:id="rId25"/>
    <p:sldId id="588" r:id="rId26"/>
    <p:sldId id="475" r:id="rId27"/>
    <p:sldId id="617" r:id="rId28"/>
    <p:sldId id="476" r:id="rId29"/>
    <p:sldId id="618" r:id="rId30"/>
    <p:sldId id="1459" r:id="rId31"/>
    <p:sldId id="1460" r:id="rId32"/>
    <p:sldId id="1461" r:id="rId33"/>
    <p:sldId id="1462" r:id="rId34"/>
    <p:sldId id="619" r:id="rId35"/>
    <p:sldId id="621" r:id="rId36"/>
    <p:sldId id="752" r:id="rId37"/>
    <p:sldId id="1425" r:id="rId38"/>
    <p:sldId id="532" r:id="rId39"/>
    <p:sldId id="1476" r:id="rId40"/>
    <p:sldId id="1478" r:id="rId41"/>
    <p:sldId id="522" r:id="rId42"/>
    <p:sldId id="1030" r:id="rId43"/>
    <p:sldId id="753" r:id="rId44"/>
    <p:sldId id="512" r:id="rId45"/>
    <p:sldId id="513" r:id="rId46"/>
    <p:sldId id="517" r:id="rId47"/>
    <p:sldId id="527" r:id="rId48"/>
    <p:sldId id="755" r:id="rId49"/>
    <p:sldId id="507" r:id="rId50"/>
    <p:sldId id="756" r:id="rId51"/>
    <p:sldId id="1472" r:id="rId52"/>
    <p:sldId id="1473" r:id="rId53"/>
    <p:sldId id="534" r:id="rId54"/>
    <p:sldId id="511" r:id="rId55"/>
    <p:sldId id="355" r:id="rId56"/>
    <p:sldId id="1463" r:id="rId57"/>
    <p:sldId id="1464" r:id="rId58"/>
    <p:sldId id="1465" r:id="rId59"/>
    <p:sldId id="1466" r:id="rId60"/>
    <p:sldId id="489" r:id="rId61"/>
    <p:sldId id="1468" r:id="rId62"/>
    <p:sldId id="1469" r:id="rId63"/>
    <p:sldId id="1470" r:id="rId64"/>
    <p:sldId id="1467" r:id="rId65"/>
    <p:sldId id="664" r:id="rId66"/>
    <p:sldId id="665" r:id="rId67"/>
    <p:sldId id="1429" r:id="rId68"/>
    <p:sldId id="526" r:id="rId69"/>
    <p:sldId id="533" r:id="rId70"/>
    <p:sldId id="1480" r:id="rId71"/>
    <p:sldId id="1029" r:id="rId72"/>
    <p:sldId id="1481" r:id="rId73"/>
    <p:sldId id="1479" r:id="rId74"/>
    <p:sldId id="1047" r:id="rId75"/>
    <p:sldId id="1055" r:id="rId76"/>
    <p:sldId id="372" r:id="rId77"/>
    <p:sldId id="361" r:id="rId78"/>
    <p:sldId id="366" r:id="rId79"/>
    <p:sldId id="367" r:id="rId80"/>
    <p:sldId id="256" r:id="rId81"/>
    <p:sldId id="283" r:id="rId82"/>
    <p:sldId id="285" r:id="rId83"/>
    <p:sldId id="286" r:id="rId84"/>
    <p:sldId id="287" r:id="rId85"/>
    <p:sldId id="270" r:id="rId86"/>
    <p:sldId id="279" r:id="rId87"/>
    <p:sldId id="271" r:id="rId88"/>
    <p:sldId id="280" r:id="rId89"/>
    <p:sldId id="281" r:id="rId90"/>
    <p:sldId id="273" r:id="rId91"/>
    <p:sldId id="276" r:id="rId92"/>
    <p:sldId id="269" r:id="rId93"/>
    <p:sldId id="274" r:id="rId94"/>
    <p:sldId id="278" r:id="rId95"/>
    <p:sldId id="261" r:id="rId96"/>
    <p:sldId id="1483" r:id="rId97"/>
    <p:sldId id="1484" r:id="rId98"/>
  </p:sldIdLst>
  <p:sldSz cx="12192000" cy="6858000"/>
  <p:notesSz cx="6858000" cy="12192000"/>
  <p:embeddedFontLst>
    <p:embeddedFont>
      <p:font typeface="Cambria Math" panose="02040503050406030204" pitchFamily="18" charset="0"/>
      <p:regular r:id="rId100"/>
    </p:embeddedFont>
    <p:embeddedFont>
      <p:font typeface="Century Gothic" panose="020B0502020202020204" pitchFamily="34" charset="0"/>
      <p:regular r:id="rId101"/>
      <p:bold r:id="rId102"/>
      <p:italic r:id="rId103"/>
      <p:boldItalic r:id="rId104"/>
    </p:embeddedFont>
    <p:embeddedFont>
      <p:font typeface="Helvetica" panose="020B0604020202020204" pitchFamily="34" charset="0"/>
      <p:regular r:id="rId105"/>
      <p:bold r:id="rId106"/>
      <p:italic r:id="rId107"/>
      <p:boldItalic r:id="rId108"/>
    </p:embeddedFont>
    <p:embeddedFont>
      <p:font typeface="Inter 18pt" panose="020B0604020202020204" charset="0"/>
      <p:regular r:id="rId109"/>
      <p:bold r:id="rId110"/>
    </p:embeddedFont>
    <p:embeddedFont>
      <p:font typeface="Raleway Medium" pitchFamily="2" charset="-52"/>
      <p:regular r:id="rId111"/>
      <p:italic r:id="rId11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33" userDrawn="1">
          <p15:clr>
            <a:srgbClr val="A4A3A4"/>
          </p15:clr>
        </p15:guide>
        <p15:guide id="2" pos="234" userDrawn="1">
          <p15:clr>
            <a:srgbClr val="A4A3A4"/>
          </p15:clr>
        </p15:guide>
        <p15:guide id="3" orient="horz" pos="1185" userDrawn="1">
          <p15:clr>
            <a:srgbClr val="A4A3A4"/>
          </p15:clr>
        </p15:guide>
        <p15:guide id="5" pos="380" userDrawn="1">
          <p15:clr>
            <a:srgbClr val="A4A3A4"/>
          </p15:clr>
        </p15:guide>
        <p15:guide id="6" pos="5722" userDrawn="1">
          <p15:clr>
            <a:srgbClr val="A4A3A4"/>
          </p15:clr>
        </p15:guide>
        <p15:guide id="7" orient="horz" pos="10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4491"/>
    <a:srgbClr val="06428F"/>
    <a:srgbClr val="074F85"/>
    <a:srgbClr val="B3DDF7"/>
    <a:srgbClr val="021765"/>
    <a:srgbClr val="A2B7CE"/>
    <a:srgbClr val="031561"/>
    <a:srgbClr val="446FA7"/>
    <a:srgbClr val="99CCFF"/>
    <a:srgbClr val="0215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lt1"/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/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/>
          </a:solidFill>
        </a:fill>
      </a:tcStyle>
    </a:lastCol>
    <a:fir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/>
          </a:solidFill>
        </a:fill>
      </a:tcStyle>
    </a:firstCol>
    <a:lastRow>
      <a:tcTxStyle b="on">
        <a:fontRef idx="minor">
          <a:prstClr val="black"/>
        </a:fontRef>
        <a:schemeClr val="dk1"/>
      </a:tcTxStyle>
      <a:tcStyle>
        <a:tcBdr>
          <a:top>
            <a:ln>
              <a:noFill/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dk1"/>
      </a:tcTxStyle>
      <a:tcStyle>
        <a:tcBdr>
          <a:bottom>
            <a:ln>
              <a:noFill/>
            </a:ln>
          </a:bottom>
        </a:tcBdr>
        <a:fill>
          <a:solidFill>
            <a:schemeClr val="l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33" autoAdjust="0"/>
    <p:restoredTop sz="90000" autoAdjust="0"/>
  </p:normalViewPr>
  <p:slideViewPr>
    <p:cSldViewPr snapToGrid="0">
      <p:cViewPr varScale="1">
        <p:scale>
          <a:sx n="77" d="100"/>
          <a:sy n="77" d="100"/>
        </p:scale>
        <p:origin x="120" y="438"/>
      </p:cViewPr>
      <p:guideLst>
        <p:guide orient="horz" pos="4133"/>
        <p:guide pos="234"/>
        <p:guide orient="horz" pos="1185"/>
        <p:guide pos="380"/>
        <p:guide pos="5722"/>
        <p:guide orient="horz" pos="10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13.fntdata"/><Relationship Id="rId16" Type="http://schemas.openxmlformats.org/officeDocument/2006/relationships/slide" Target="slides/slide15.xml"/><Relationship Id="rId107" Type="http://schemas.openxmlformats.org/officeDocument/2006/relationships/font" Target="fonts/font8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3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4.fntdata"/><Relationship Id="rId108" Type="http://schemas.openxmlformats.org/officeDocument/2006/relationships/font" Target="fonts/font9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7.fntdata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10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font" Target="fonts/font5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11.fntdata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1.fntdata"/><Relationship Id="rId105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Inter 18pt" panose="02000503000000020004" pitchFamily="2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Дата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Inter 18pt" panose="02000503000000020004" pitchFamily="2" charset="0"/>
              </a:defRPr>
            </a:lvl1pPr>
          </a:lstStyle>
          <a:p>
            <a:pPr>
              <a:defRPr/>
            </a:pPr>
            <a:fld id="{7F81EA29-9948-4220-A3C2-0D14F17DDDF8}" type="datetimeFigureOut">
              <a:rPr lang="ru-RU" smtClean="0"/>
              <a:pPr>
                <a:defRPr/>
              </a:pPr>
              <a:t>15.04.2026</a:t>
            </a:fld>
            <a:endParaRPr lang="ru-RU" dirty="0"/>
          </a:p>
        </p:txBody>
      </p:sp>
      <p:sp>
        <p:nvSpPr>
          <p:cNvPr id="6" name="Образ слайда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7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 dirty="0"/>
              <a:t>Образец текста</a:t>
            </a:r>
            <a:endParaRPr dirty="0"/>
          </a:p>
          <a:p>
            <a:pPr lvl="1">
              <a:defRPr/>
            </a:pPr>
            <a:r>
              <a:rPr lang="ru-RU" dirty="0"/>
              <a:t>Второй уровень</a:t>
            </a:r>
            <a:endParaRPr dirty="0"/>
          </a:p>
          <a:p>
            <a:pPr lvl="2">
              <a:defRPr/>
            </a:pPr>
            <a:r>
              <a:rPr lang="ru-RU" dirty="0"/>
              <a:t>Третий уровень</a:t>
            </a:r>
            <a:endParaRPr dirty="0"/>
          </a:p>
          <a:p>
            <a:pPr lvl="3">
              <a:defRPr/>
            </a:pPr>
            <a:r>
              <a:rPr lang="ru-RU" dirty="0"/>
              <a:t>Четвертый уровень</a:t>
            </a:r>
            <a:endParaRPr dirty="0"/>
          </a:p>
          <a:p>
            <a:pPr lvl="4">
              <a:defRPr/>
            </a:pPr>
            <a:r>
              <a:rPr lang="ru-RU" dirty="0"/>
              <a:t>Пятый уровень</a:t>
            </a:r>
            <a:endParaRPr dirty="0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Inter 18pt" panose="02000503000000020004" pitchFamily="2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Inter 18pt" panose="02000503000000020004" pitchFamily="2" charset="0"/>
              </a:defRPr>
            </a:lvl1pPr>
          </a:lstStyle>
          <a:p>
            <a:pPr>
              <a:defRPr/>
            </a:pPr>
            <a:fld id="{A2BBB298-2922-4145-940C-78B0D33D7ED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>
      <a:defRPr sz="1200">
        <a:solidFill>
          <a:schemeClr val="tx1"/>
        </a:solidFill>
        <a:latin typeface="Inter 18pt" panose="02000503000000020004" pitchFamily="2" charset="0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Inter 18pt" panose="02000503000000020004" pitchFamily="2" charset="0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Inter 18pt" panose="02000503000000020004" pitchFamily="2" charset="0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Inter 18pt" panose="02000503000000020004" pitchFamily="2" charset="0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Inter 18pt" panose="02000503000000020004" pitchFamily="2" charset="0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2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dirty="0"/>
              <a:t>В режиме слайдов ответы появляются после </a:t>
            </a:r>
            <a:r>
              <a:rPr lang="ru-RU" dirty="0" err="1"/>
              <a:t>кликанья</a:t>
            </a:r>
            <a:r>
              <a:rPr lang="ru-RU" dirty="0"/>
              <a:t> мышкой</a:t>
            </a:r>
          </a:p>
        </p:txBody>
      </p:sp>
    </p:spTree>
    <p:extLst>
      <p:ext uri="{BB962C8B-B14F-4D97-AF65-F5344CB8AC3E}">
        <p14:creationId xmlns:p14="http://schemas.microsoft.com/office/powerpoint/2010/main" val="2205515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2444475-4F92-45E0-B89D-B4D106C7EF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3A3D3A-B977-44AA-9ED1-59766271B273}" type="slidenum">
              <a:rPr lang="ru-RU" altLang="ru-RU"/>
              <a:pPr/>
              <a:t>14</a:t>
            </a:fld>
            <a:endParaRPr lang="ru-RU" altLang="ru-RU"/>
          </a:p>
        </p:txBody>
      </p:sp>
      <p:sp>
        <p:nvSpPr>
          <p:cNvPr id="779266" name="Rectangle 2">
            <a:extLst>
              <a:ext uri="{FF2B5EF4-FFF2-40B4-BE49-F238E27FC236}">
                <a16:creationId xmlns:a16="http://schemas.microsoft.com/office/drawing/2014/main" id="{EB0C8E23-4649-4A92-875C-E1A49227BB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9267" name="Rectangle 3">
            <a:extLst>
              <a:ext uri="{FF2B5EF4-FFF2-40B4-BE49-F238E27FC236}">
                <a16:creationId xmlns:a16="http://schemas.microsoft.com/office/drawing/2014/main" id="{E6A662B3-B27E-46D5-899A-E45EECB445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1484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B86DB65-A25B-4A4A-AFCB-09E59F8329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6EA591-FE30-42A6-92A4-9A6EF737DA3D}" type="slidenum">
              <a:rPr lang="ru-RU" altLang="ru-RU"/>
              <a:pPr/>
              <a:t>15</a:t>
            </a:fld>
            <a:endParaRPr lang="ru-RU" altLang="ru-RU"/>
          </a:p>
        </p:txBody>
      </p:sp>
      <p:sp>
        <p:nvSpPr>
          <p:cNvPr id="812034" name="Rectangle 2">
            <a:extLst>
              <a:ext uri="{FF2B5EF4-FFF2-40B4-BE49-F238E27FC236}">
                <a16:creationId xmlns:a16="http://schemas.microsoft.com/office/drawing/2014/main" id="{8A3403C6-8A25-44D1-A0AD-3CDA75F34E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2035" name="Rectangle 3">
            <a:extLst>
              <a:ext uri="{FF2B5EF4-FFF2-40B4-BE49-F238E27FC236}">
                <a16:creationId xmlns:a16="http://schemas.microsoft.com/office/drawing/2014/main" id="{62AE1509-CBE1-4226-800F-5D4197212F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721124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322E8AA-610E-4560-933F-F474A4A3D2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868A62-AE01-41A8-9258-58DD71B6298E}" type="slidenum">
              <a:rPr lang="ru-RU" altLang="ru-RU"/>
              <a:pPr/>
              <a:t>16</a:t>
            </a:fld>
            <a:endParaRPr lang="ru-RU" altLang="ru-RU"/>
          </a:p>
        </p:txBody>
      </p:sp>
      <p:sp>
        <p:nvSpPr>
          <p:cNvPr id="578562" name="Rectangle 2">
            <a:extLst>
              <a:ext uri="{FF2B5EF4-FFF2-40B4-BE49-F238E27FC236}">
                <a16:creationId xmlns:a16="http://schemas.microsoft.com/office/drawing/2014/main" id="{199D48BF-22BA-4447-BBB7-B89D7BFA47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8563" name="Rectangle 3">
            <a:extLst>
              <a:ext uri="{FF2B5EF4-FFF2-40B4-BE49-F238E27FC236}">
                <a16:creationId xmlns:a16="http://schemas.microsoft.com/office/drawing/2014/main" id="{CBF4C634-BAD4-4C72-A97C-A9B108ECFC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33840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B86DB65-A25B-4A4A-AFCB-09E59F8329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6EA591-FE30-42A6-92A4-9A6EF737DA3D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812034" name="Rectangle 2">
            <a:extLst>
              <a:ext uri="{FF2B5EF4-FFF2-40B4-BE49-F238E27FC236}">
                <a16:creationId xmlns:a16="http://schemas.microsoft.com/office/drawing/2014/main" id="{8A3403C6-8A25-44D1-A0AD-3CDA75F34E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2035" name="Rectangle 3">
            <a:extLst>
              <a:ext uri="{FF2B5EF4-FFF2-40B4-BE49-F238E27FC236}">
                <a16:creationId xmlns:a16="http://schemas.microsoft.com/office/drawing/2014/main" id="{62AE1509-CBE1-4226-800F-5D4197212F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0902460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B86DB65-A25B-4A4A-AFCB-09E59F8329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6EA591-FE30-42A6-92A4-9A6EF737DA3D}" type="slidenum">
              <a:rPr lang="ru-RU" altLang="ru-RU"/>
              <a:pPr/>
              <a:t>18</a:t>
            </a:fld>
            <a:endParaRPr lang="ru-RU" altLang="ru-RU"/>
          </a:p>
        </p:txBody>
      </p:sp>
      <p:sp>
        <p:nvSpPr>
          <p:cNvPr id="812034" name="Rectangle 2">
            <a:extLst>
              <a:ext uri="{FF2B5EF4-FFF2-40B4-BE49-F238E27FC236}">
                <a16:creationId xmlns:a16="http://schemas.microsoft.com/office/drawing/2014/main" id="{8A3403C6-8A25-44D1-A0AD-3CDA75F34E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2035" name="Rectangle 3">
            <a:extLst>
              <a:ext uri="{FF2B5EF4-FFF2-40B4-BE49-F238E27FC236}">
                <a16:creationId xmlns:a16="http://schemas.microsoft.com/office/drawing/2014/main" id="{62AE1509-CBE1-4226-800F-5D4197212F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19486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E4F7B56-0FFA-4DCA-976A-E00919980A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77AF6A-07BB-461D-9AE1-17BD08913C83}" type="slidenum">
              <a:rPr lang="ru-RU" altLang="ru-RU"/>
              <a:pPr/>
              <a:t>19</a:t>
            </a:fld>
            <a:endParaRPr lang="ru-RU" altLang="ru-RU"/>
          </a:p>
        </p:txBody>
      </p:sp>
      <p:sp>
        <p:nvSpPr>
          <p:cNvPr id="787458" name="Rectangle 2050">
            <a:extLst>
              <a:ext uri="{FF2B5EF4-FFF2-40B4-BE49-F238E27FC236}">
                <a16:creationId xmlns:a16="http://schemas.microsoft.com/office/drawing/2014/main" id="{6CF2C87B-8812-4D16-91E1-4D8E7B7BDB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7459" name="Rectangle 2051">
            <a:extLst>
              <a:ext uri="{FF2B5EF4-FFF2-40B4-BE49-F238E27FC236}">
                <a16:creationId xmlns:a16="http://schemas.microsoft.com/office/drawing/2014/main" id="{E5BD78CA-3CF3-42BD-89B9-F217059916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6982009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62AFE17-CE09-49AC-817A-4F4328AE1A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215278-C127-4D5B-9D28-7F8111EB9969}" type="slidenum">
              <a:rPr lang="ru-RU" altLang="ru-RU"/>
              <a:pPr/>
              <a:t>20</a:t>
            </a:fld>
            <a:endParaRPr lang="ru-RU" altLang="ru-RU"/>
          </a:p>
        </p:txBody>
      </p:sp>
      <p:sp>
        <p:nvSpPr>
          <p:cNvPr id="797698" name="Rectangle 2">
            <a:extLst>
              <a:ext uri="{FF2B5EF4-FFF2-40B4-BE49-F238E27FC236}">
                <a16:creationId xmlns:a16="http://schemas.microsoft.com/office/drawing/2014/main" id="{CD93C5D9-55F9-497A-AB14-7633070DA3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7699" name="Rectangle 3">
            <a:extLst>
              <a:ext uri="{FF2B5EF4-FFF2-40B4-BE49-F238E27FC236}">
                <a16:creationId xmlns:a16="http://schemas.microsoft.com/office/drawing/2014/main" id="{9A63C483-7D9F-4208-8288-27D78E4E7B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864250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F8F69-C2D6-4631-90E6-2903939D1A40}" type="slidenum">
              <a:rPr lang="ru-RU" sz="1200"/>
              <a:pPr eaLnBrk="1" hangingPunct="1"/>
              <a:t>21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7417085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F1D3D0A-786B-4239-99EF-95D01279F3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7F9ADF-647E-4E6C-8D3A-949931343DF0}" type="slidenum">
              <a:rPr lang="ru-RU" altLang="ru-RU"/>
              <a:pPr/>
              <a:t>22</a:t>
            </a:fld>
            <a:endParaRPr lang="ru-RU" altLang="ru-RU"/>
          </a:p>
        </p:txBody>
      </p:sp>
      <p:sp>
        <p:nvSpPr>
          <p:cNvPr id="803842" name="Rectangle 2">
            <a:extLst>
              <a:ext uri="{FF2B5EF4-FFF2-40B4-BE49-F238E27FC236}">
                <a16:creationId xmlns:a16="http://schemas.microsoft.com/office/drawing/2014/main" id="{208C7721-B765-4C9E-BC52-B2092190D9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3843" name="Rectangle 3">
            <a:extLst>
              <a:ext uri="{FF2B5EF4-FFF2-40B4-BE49-F238E27FC236}">
                <a16:creationId xmlns:a16="http://schemas.microsoft.com/office/drawing/2014/main" id="{4918B6E1-A2EE-468E-90B1-9441D491D2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872426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F21E481-DB90-4F2F-9B90-D83DBF8E1E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6FCF15-1520-404B-BA3F-03EEF6FCD6D6}" type="slidenum">
              <a:rPr lang="ru-RU" altLang="ru-RU"/>
              <a:pPr/>
              <a:t>23</a:t>
            </a:fld>
            <a:endParaRPr lang="ru-RU" altLang="ru-RU"/>
          </a:p>
        </p:txBody>
      </p:sp>
      <p:sp>
        <p:nvSpPr>
          <p:cNvPr id="807938" name="Rectangle 2">
            <a:extLst>
              <a:ext uri="{FF2B5EF4-FFF2-40B4-BE49-F238E27FC236}">
                <a16:creationId xmlns:a16="http://schemas.microsoft.com/office/drawing/2014/main" id="{F0049559-2D0F-470F-8AEE-E3B0F0A989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7939" name="Rectangle 3">
            <a:extLst>
              <a:ext uri="{FF2B5EF4-FFF2-40B4-BE49-F238E27FC236}">
                <a16:creationId xmlns:a16="http://schemas.microsoft.com/office/drawing/2014/main" id="{9BE6B4E2-8E27-4767-9F50-1483DAD944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667412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9271859-3EDD-4B0E-801C-CF2C20620C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54F804-FDB4-49CE-8D04-9E1F38A27A0E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250882" name="Rectangle 1026">
            <a:extLst>
              <a:ext uri="{FF2B5EF4-FFF2-40B4-BE49-F238E27FC236}">
                <a16:creationId xmlns:a16="http://schemas.microsoft.com/office/drawing/2014/main" id="{DFF098AB-A6B3-42E9-A277-02A8C838C6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1027">
            <a:extLst>
              <a:ext uri="{FF2B5EF4-FFF2-40B4-BE49-F238E27FC236}">
                <a16:creationId xmlns:a16="http://schemas.microsoft.com/office/drawing/2014/main" id="{3A461B3F-E812-4E2C-8321-A6A818E6AB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1182500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C3DA0AC-98E4-440A-9606-7625BF0148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11B186-92EA-4A31-8D8A-3C4E1C8E11F5}" type="slidenum">
              <a:rPr lang="ru-RU" altLang="ru-RU"/>
              <a:pPr/>
              <a:t>24</a:t>
            </a:fld>
            <a:endParaRPr lang="ru-RU" altLang="ru-RU"/>
          </a:p>
        </p:txBody>
      </p:sp>
      <p:sp>
        <p:nvSpPr>
          <p:cNvPr id="775170" name="Rectangle 2050">
            <a:extLst>
              <a:ext uri="{FF2B5EF4-FFF2-40B4-BE49-F238E27FC236}">
                <a16:creationId xmlns:a16="http://schemas.microsoft.com/office/drawing/2014/main" id="{054A561E-6171-41A8-955C-46984B701A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5171" name="Rectangle 2051">
            <a:extLst>
              <a:ext uri="{FF2B5EF4-FFF2-40B4-BE49-F238E27FC236}">
                <a16:creationId xmlns:a16="http://schemas.microsoft.com/office/drawing/2014/main" id="{91880900-9358-4C8B-98AE-F53387E5F9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009239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87D2195-238B-4E29-B269-B39B4F9947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6A7F3D-B800-41C1-BDEF-D6BBBC1BBCB7}" type="slidenum">
              <a:rPr lang="ru-RU" altLang="ru-RU"/>
              <a:pPr/>
              <a:t>25</a:t>
            </a:fld>
            <a:endParaRPr lang="ru-RU" altLang="ru-RU"/>
          </a:p>
        </p:txBody>
      </p:sp>
      <p:sp>
        <p:nvSpPr>
          <p:cNvPr id="799746" name="Rectangle 2">
            <a:extLst>
              <a:ext uri="{FF2B5EF4-FFF2-40B4-BE49-F238E27FC236}">
                <a16:creationId xmlns:a16="http://schemas.microsoft.com/office/drawing/2014/main" id="{E9E80C37-B1C6-45F4-BAC3-AECDE3E513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9747" name="Rectangle 3">
            <a:extLst>
              <a:ext uri="{FF2B5EF4-FFF2-40B4-BE49-F238E27FC236}">
                <a16:creationId xmlns:a16="http://schemas.microsoft.com/office/drawing/2014/main" id="{56F04F08-21CF-4AAF-8A3E-F16C2323EA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2486119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620B8A9-88F6-4682-94AA-516225BC55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B723A9-FFA4-4D8C-8493-7C5286AB80A1}" type="slidenum">
              <a:rPr lang="ru-RU" altLang="ru-RU"/>
              <a:pPr/>
              <a:t>26</a:t>
            </a:fld>
            <a:endParaRPr lang="ru-RU" altLang="ru-RU"/>
          </a:p>
        </p:txBody>
      </p:sp>
      <p:sp>
        <p:nvSpPr>
          <p:cNvPr id="705538" name="Rectangle 2">
            <a:extLst>
              <a:ext uri="{FF2B5EF4-FFF2-40B4-BE49-F238E27FC236}">
                <a16:creationId xmlns:a16="http://schemas.microsoft.com/office/drawing/2014/main" id="{73555331-F2D5-48D8-9593-F487C5A45D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5539" name="Rectangle 3">
            <a:extLst>
              <a:ext uri="{FF2B5EF4-FFF2-40B4-BE49-F238E27FC236}">
                <a16:creationId xmlns:a16="http://schemas.microsoft.com/office/drawing/2014/main" id="{7FAF34CA-3B44-424C-9918-C9DAB70B8E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620B8A9-88F6-4682-94AA-516225BC55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B723A9-FFA4-4D8C-8493-7C5286AB80A1}" type="slidenum">
              <a:rPr lang="ru-RU" altLang="ru-RU"/>
              <a:pPr/>
              <a:t>27</a:t>
            </a:fld>
            <a:endParaRPr lang="ru-RU" altLang="ru-RU"/>
          </a:p>
        </p:txBody>
      </p:sp>
      <p:sp>
        <p:nvSpPr>
          <p:cNvPr id="705538" name="Rectangle 2">
            <a:extLst>
              <a:ext uri="{FF2B5EF4-FFF2-40B4-BE49-F238E27FC236}">
                <a16:creationId xmlns:a16="http://schemas.microsoft.com/office/drawing/2014/main" id="{73555331-F2D5-48D8-9593-F487C5A45D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5539" name="Rectangle 3">
            <a:extLst>
              <a:ext uri="{FF2B5EF4-FFF2-40B4-BE49-F238E27FC236}">
                <a16:creationId xmlns:a16="http://schemas.microsoft.com/office/drawing/2014/main" id="{7FAF34CA-3B44-424C-9918-C9DAB70B8E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361087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CD7BFCC-D33B-44DC-A292-3214C8FF81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15B902-4D14-48B8-9B05-D3AFC6DC090C}" type="slidenum">
              <a:rPr lang="ru-RU" altLang="ru-RU"/>
              <a:pPr/>
              <a:t>28</a:t>
            </a:fld>
            <a:endParaRPr lang="ru-RU" altLang="ru-RU"/>
          </a:p>
        </p:txBody>
      </p:sp>
      <p:sp>
        <p:nvSpPr>
          <p:cNvPr id="707586" name="Rectangle 2">
            <a:extLst>
              <a:ext uri="{FF2B5EF4-FFF2-40B4-BE49-F238E27FC236}">
                <a16:creationId xmlns:a16="http://schemas.microsoft.com/office/drawing/2014/main" id="{59818364-17AA-4757-8C96-2C7870E749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7587" name="Rectangle 3">
            <a:extLst>
              <a:ext uri="{FF2B5EF4-FFF2-40B4-BE49-F238E27FC236}">
                <a16:creationId xmlns:a16="http://schemas.microsoft.com/office/drawing/2014/main" id="{221BA2E1-DC7B-407E-9394-040FF0A5DC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4EFB000-85AB-4C9D-B0A7-C161FA2094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D762D3-E6ED-4926-A46D-13C4EAA46F37}" type="slidenum">
              <a:rPr lang="ru-RU" altLang="ru-RU"/>
              <a:pPr/>
              <a:t>29</a:t>
            </a:fld>
            <a:endParaRPr lang="ru-RU" altLang="ru-RU"/>
          </a:p>
        </p:txBody>
      </p:sp>
      <p:sp>
        <p:nvSpPr>
          <p:cNvPr id="709634" name="Rectangle 2">
            <a:extLst>
              <a:ext uri="{FF2B5EF4-FFF2-40B4-BE49-F238E27FC236}">
                <a16:creationId xmlns:a16="http://schemas.microsoft.com/office/drawing/2014/main" id="{0F9594BB-A1C4-408E-89AD-2E3620DF63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9635" name="Rectangle 3">
            <a:extLst>
              <a:ext uri="{FF2B5EF4-FFF2-40B4-BE49-F238E27FC236}">
                <a16:creationId xmlns:a16="http://schemas.microsoft.com/office/drawing/2014/main" id="{849ECF6E-504A-474C-AE7F-5D7C214B61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00C1CF7-176B-42C4-B860-CC406DEC2A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08C5BA-C319-4A56-BDDF-87863D611F3A}" type="slidenum">
              <a:rPr lang="ru-RU" altLang="ru-RU"/>
              <a:pPr/>
              <a:t>30</a:t>
            </a:fld>
            <a:endParaRPr lang="ru-RU" altLang="ru-RU"/>
          </a:p>
        </p:txBody>
      </p:sp>
      <p:sp>
        <p:nvSpPr>
          <p:cNvPr id="711682" name="Rectangle 2">
            <a:extLst>
              <a:ext uri="{FF2B5EF4-FFF2-40B4-BE49-F238E27FC236}">
                <a16:creationId xmlns:a16="http://schemas.microsoft.com/office/drawing/2014/main" id="{7071CE82-4128-4671-9458-01F4CBCA6F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1683" name="Rectangle 3">
            <a:extLst>
              <a:ext uri="{FF2B5EF4-FFF2-40B4-BE49-F238E27FC236}">
                <a16:creationId xmlns:a16="http://schemas.microsoft.com/office/drawing/2014/main" id="{2F0F2EA5-B62B-4789-9181-F8D55CF47A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91C108D-1A59-40C1-8862-CA0F951ED2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309BAD-1961-43CB-A670-160090006D3E}" type="slidenum">
              <a:rPr lang="ru-RU" altLang="ru-RU"/>
              <a:pPr/>
              <a:t>31</a:t>
            </a:fld>
            <a:endParaRPr lang="ru-RU" altLang="ru-RU"/>
          </a:p>
        </p:txBody>
      </p:sp>
      <p:sp>
        <p:nvSpPr>
          <p:cNvPr id="713730" name="Rectangle 2">
            <a:extLst>
              <a:ext uri="{FF2B5EF4-FFF2-40B4-BE49-F238E27FC236}">
                <a16:creationId xmlns:a16="http://schemas.microsoft.com/office/drawing/2014/main" id="{FE65D4FA-C335-4841-838F-A944B08DBF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3731" name="Rectangle 3">
            <a:extLst>
              <a:ext uri="{FF2B5EF4-FFF2-40B4-BE49-F238E27FC236}">
                <a16:creationId xmlns:a16="http://schemas.microsoft.com/office/drawing/2014/main" id="{4B48B2D1-58DC-441E-9657-266DDCE412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010E861-E112-47F4-836F-1F957BD018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75B971-E5EB-4F8B-A749-0FAE1425332A}" type="slidenum">
              <a:rPr lang="ru-RU" altLang="ru-RU"/>
              <a:pPr/>
              <a:t>32</a:t>
            </a:fld>
            <a:endParaRPr lang="ru-RU" altLang="ru-RU"/>
          </a:p>
        </p:txBody>
      </p:sp>
      <p:sp>
        <p:nvSpPr>
          <p:cNvPr id="715778" name="Rectangle 2">
            <a:extLst>
              <a:ext uri="{FF2B5EF4-FFF2-40B4-BE49-F238E27FC236}">
                <a16:creationId xmlns:a16="http://schemas.microsoft.com/office/drawing/2014/main" id="{0605C32F-0454-470B-AE94-EC378F6323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5779" name="Rectangle 3">
            <a:extLst>
              <a:ext uri="{FF2B5EF4-FFF2-40B4-BE49-F238E27FC236}">
                <a16:creationId xmlns:a16="http://schemas.microsoft.com/office/drawing/2014/main" id="{07FC5534-576A-4E68-91F1-30A52777D4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EC40293-8E1B-4144-8F3F-4666A9AB53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4EA325-133C-4797-87E3-8FA2A23C628B}" type="slidenum">
              <a:rPr lang="ru-RU" altLang="ru-RU"/>
              <a:pPr/>
              <a:t>33</a:t>
            </a:fld>
            <a:endParaRPr lang="ru-RU" altLang="ru-RU"/>
          </a:p>
        </p:txBody>
      </p:sp>
      <p:sp>
        <p:nvSpPr>
          <p:cNvPr id="717826" name="Rectangle 2">
            <a:extLst>
              <a:ext uri="{FF2B5EF4-FFF2-40B4-BE49-F238E27FC236}">
                <a16:creationId xmlns:a16="http://schemas.microsoft.com/office/drawing/2014/main" id="{F614EE50-8BAC-4292-9445-B3BFAFBB5D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827" name="Rectangle 3">
            <a:extLst>
              <a:ext uri="{FF2B5EF4-FFF2-40B4-BE49-F238E27FC236}">
                <a16:creationId xmlns:a16="http://schemas.microsoft.com/office/drawing/2014/main" id="{B64C3CAE-903A-48EF-8715-F67A276489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9271859-3EDD-4B0E-801C-CF2C20620C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54F804-FDB4-49CE-8D04-9E1F38A27A0E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250882" name="Rectangle 1026">
            <a:extLst>
              <a:ext uri="{FF2B5EF4-FFF2-40B4-BE49-F238E27FC236}">
                <a16:creationId xmlns:a16="http://schemas.microsoft.com/office/drawing/2014/main" id="{DFF098AB-A6B3-42E9-A277-02A8C838C6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1027">
            <a:extLst>
              <a:ext uri="{FF2B5EF4-FFF2-40B4-BE49-F238E27FC236}">
                <a16:creationId xmlns:a16="http://schemas.microsoft.com/office/drawing/2014/main" id="{3A461B3F-E812-4E2C-8321-A6A818E6AB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3497208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7D9CD52-8823-4F3F-B472-35B331CE58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5DBBFD-3425-49C4-9D28-38E5C80F860B}" type="slidenum">
              <a:rPr lang="ru-RU" altLang="ru-RU"/>
              <a:pPr/>
              <a:t>34</a:t>
            </a:fld>
            <a:endParaRPr lang="ru-RU" altLang="ru-RU"/>
          </a:p>
        </p:txBody>
      </p:sp>
      <p:sp>
        <p:nvSpPr>
          <p:cNvPr id="719874" name="Rectangle 2">
            <a:extLst>
              <a:ext uri="{FF2B5EF4-FFF2-40B4-BE49-F238E27FC236}">
                <a16:creationId xmlns:a16="http://schemas.microsoft.com/office/drawing/2014/main" id="{54918BC5-2FFD-4A41-819D-4DE615A5F8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9875" name="Rectangle 3">
            <a:extLst>
              <a:ext uri="{FF2B5EF4-FFF2-40B4-BE49-F238E27FC236}">
                <a16:creationId xmlns:a16="http://schemas.microsoft.com/office/drawing/2014/main" id="{F3DCBCAD-6803-47CD-9DCE-749BB3E8D6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71A41BB-D696-43F7-99D3-2A41A3F242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B97E43-87A5-4EE9-9DB5-EE101324A20C}" type="slidenum">
              <a:rPr lang="ru-RU" altLang="ru-RU"/>
              <a:pPr/>
              <a:t>35</a:t>
            </a:fld>
            <a:endParaRPr lang="ru-RU" altLang="ru-RU"/>
          </a:p>
        </p:txBody>
      </p:sp>
      <p:sp>
        <p:nvSpPr>
          <p:cNvPr id="726018" name="Rectangle 2">
            <a:extLst>
              <a:ext uri="{FF2B5EF4-FFF2-40B4-BE49-F238E27FC236}">
                <a16:creationId xmlns:a16="http://schemas.microsoft.com/office/drawing/2014/main" id="{FC1EA602-17C3-415C-A19E-F84A20E816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6019" name="Rectangle 3">
            <a:extLst>
              <a:ext uri="{FF2B5EF4-FFF2-40B4-BE49-F238E27FC236}">
                <a16:creationId xmlns:a16="http://schemas.microsoft.com/office/drawing/2014/main" id="{4C5517D8-4715-4D4D-94F3-31A3781C4F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2F5E2334-9F6D-4290-9DEB-CE0C2CAAF9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AEC5EAD-FFBE-40F2-878D-32CCC995B3D4}" type="slidenum">
              <a:rPr lang="ru-RU" altLang="ru-RU" sz="1200"/>
              <a:pPr/>
              <a:t>36</a:t>
            </a:fld>
            <a:endParaRPr lang="ru-RU" altLang="ru-RU" sz="1200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0CF5C658-E05C-42C8-9BFE-A06C8B6012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0CABDC92-BCEA-4FF4-8530-CAB1C76696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0433D312-17C5-7F7C-AA07-B1E8A8635B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AC08F66-7817-4D5A-9C7C-A0103E55974A}" type="slidenum">
              <a:rPr lang="ru-RU" altLang="ru-RU" sz="1200"/>
              <a:pPr/>
              <a:t>37</a:t>
            </a:fld>
            <a:endParaRPr lang="ru-RU" altLang="ru-RU" sz="1200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0B575A3E-83D2-8FB2-7735-BA621EADDC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789A81F2-DCA6-6EB7-6127-4228245751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5515519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2F5E2334-9F6D-4290-9DEB-CE0C2CAAF9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AEC5EAD-FFBE-40F2-878D-32CCC995B3D4}" type="slidenum">
              <a:rPr lang="ru-RU" altLang="ru-RU" sz="1200"/>
              <a:pPr/>
              <a:t>38</a:t>
            </a:fld>
            <a:endParaRPr lang="ru-RU" altLang="ru-RU" sz="1200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0CF5C658-E05C-42C8-9BFE-A06C8B6012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0CABDC92-BCEA-4FF4-8530-CAB1C76696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5854291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44340-7859-982A-BA42-C11C70078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E34C28BF-18B2-BC29-5465-C48C0C8A11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AEC5EAD-FFBE-40F2-878D-32CCC995B3D4}" type="slidenum">
              <a:rPr lang="ru-RU" altLang="ru-RU" sz="1200"/>
              <a:pPr/>
              <a:t>39</a:t>
            </a:fld>
            <a:endParaRPr lang="ru-RU" altLang="ru-RU" sz="1200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DDDD6B83-97CB-34F9-9B34-D757989558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38C82A6E-9037-1C33-D680-EF79B92423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6773513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9FB08-89D3-257C-B27B-4AD5E21EF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F025E1FC-AB5F-1C51-1956-47D4503EDF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AEC5EAD-FFBE-40F2-878D-32CCC995B3D4}" type="slidenum">
              <a:rPr lang="ru-RU" altLang="ru-RU" sz="1200"/>
              <a:pPr/>
              <a:t>40</a:t>
            </a:fld>
            <a:endParaRPr lang="ru-RU" altLang="ru-RU" sz="1200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CA25542E-C81C-6FFB-47D9-2CDC0AE020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003F86D2-7178-4725-23B6-C855E0D451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4618397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B8E0DBA9-0972-2483-F3C1-FF9EB1D1DC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2374DC9-4CC3-4712-A74E-D65901818B5D}" type="slidenum">
              <a:rPr lang="ru-RU" altLang="ru-RU" sz="1200"/>
              <a:pPr/>
              <a:t>41</a:t>
            </a:fld>
            <a:endParaRPr lang="ru-RU" altLang="ru-RU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D246043-3BD3-2EF3-9555-77F08E4959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18A800EB-1271-A20F-A134-7D3B3CF296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C76CC2AC-0633-4C4A-A448-9F2F452A4C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06E4EED-B685-4DAC-B130-8A8003571473}" type="slidenum">
              <a:rPr lang="ru-RU" altLang="ru-RU" sz="1200"/>
              <a:pPr/>
              <a:t>42</a:t>
            </a:fld>
            <a:endParaRPr lang="ru-RU" altLang="ru-RU" sz="120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BFB98973-DDA1-4EB1-BA9E-2E3FFCFC4C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C7894C43-A699-4D7A-A155-DA89213B5D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0379211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C76CC2AC-0633-4C4A-A448-9F2F452A4C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06E4EED-B685-4DAC-B130-8A8003571473}" type="slidenum">
              <a:rPr lang="ru-RU" altLang="ru-RU" sz="1200"/>
              <a:pPr/>
              <a:t>43</a:t>
            </a:fld>
            <a:endParaRPr lang="ru-RU" altLang="ru-RU" sz="120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BFB98973-DDA1-4EB1-BA9E-2E3FFCFC4C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C7894C43-A699-4D7A-A155-DA89213B5D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85416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9271859-3EDD-4B0E-801C-CF2C20620C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54F804-FDB4-49CE-8D04-9E1F38A27A0E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250882" name="Rectangle 1026">
            <a:extLst>
              <a:ext uri="{FF2B5EF4-FFF2-40B4-BE49-F238E27FC236}">
                <a16:creationId xmlns:a16="http://schemas.microsoft.com/office/drawing/2014/main" id="{DFF098AB-A6B3-42E9-A277-02A8C838C6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1027">
            <a:extLst>
              <a:ext uri="{FF2B5EF4-FFF2-40B4-BE49-F238E27FC236}">
                <a16:creationId xmlns:a16="http://schemas.microsoft.com/office/drawing/2014/main" id="{3A461B3F-E812-4E2C-8321-A6A818E6AB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5242493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CB4A0DCA-3F4E-4900-B2C8-590DE66FC7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033D25A-5904-4D76-AFF9-0CD135EC29B4}" type="slidenum">
              <a:rPr lang="ru-RU" altLang="ru-RU" sz="1200"/>
              <a:pPr/>
              <a:t>44</a:t>
            </a:fld>
            <a:endParaRPr lang="ru-RU" altLang="ru-RU" sz="1200"/>
          </a:p>
        </p:txBody>
      </p:sp>
      <p:sp>
        <p:nvSpPr>
          <p:cNvPr id="28675" name="Rectangle 1026">
            <a:extLst>
              <a:ext uri="{FF2B5EF4-FFF2-40B4-BE49-F238E27FC236}">
                <a16:creationId xmlns:a16="http://schemas.microsoft.com/office/drawing/2014/main" id="{188D7089-E2D4-4607-96E3-6D89D043FD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1027">
            <a:extLst>
              <a:ext uri="{FF2B5EF4-FFF2-40B4-BE49-F238E27FC236}">
                <a16:creationId xmlns:a16="http://schemas.microsoft.com/office/drawing/2014/main" id="{148AFE15-F49F-4D22-B1A1-A4C04E99BF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2796044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99D0A33A-1218-4850-AE25-1718FC78AD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BA54F27-C3F4-493A-A695-2A09C1736C09}" type="slidenum">
              <a:rPr lang="ru-RU" altLang="ru-RU" sz="1200"/>
              <a:pPr/>
              <a:t>45</a:t>
            </a:fld>
            <a:endParaRPr lang="ru-RU" altLang="ru-RU" sz="120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6B8E5239-7683-431B-997A-6317A22383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193D7B2D-7B01-4D3F-ACAF-778C6B932A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0828905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3B729D8F-A3E7-4F96-B6CB-EDFD904DD4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0282C09-BAF3-4450-BCEB-5E169C03C5EA}" type="slidenum">
              <a:rPr lang="ru-RU" altLang="ru-RU" sz="1200"/>
              <a:pPr/>
              <a:t>46</a:t>
            </a:fld>
            <a:endParaRPr lang="ru-RU" altLang="ru-RU" sz="1200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B62767B8-FCEF-42F5-BDE9-BDC9E2C693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80F7899B-1A25-42A4-A62D-B1C3BB3B28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7120500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7AF91044-FCB0-4268-B7A3-2686F5C0B2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B4ECA53-EB2B-46ED-9F51-B309B0428A3E}" type="slidenum">
              <a:rPr lang="ru-RU" altLang="ru-RU" sz="1200"/>
              <a:pPr/>
              <a:t>47</a:t>
            </a:fld>
            <a:endParaRPr lang="ru-RU" altLang="ru-RU" sz="12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503E0BB6-CA25-42DB-B45E-1B39A0C830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34164F61-AAFF-46C0-B535-193744F0B5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8062699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A8403858-2C86-460B-9064-F51AE2F2B7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6D4A9B1-34F1-495A-A4F8-0A68E5CEC310}" type="slidenum">
              <a:rPr lang="ru-RU" altLang="ru-RU" sz="1200"/>
              <a:pPr/>
              <a:t>48</a:t>
            </a:fld>
            <a:endParaRPr lang="ru-RU" altLang="ru-RU" sz="120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E5AFBE6C-9E5E-41E1-B531-7A1FFD33C0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14110501-26CC-4B61-ABDD-AEFC48EF2E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4616980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966C254B-5051-40B6-BDB1-4A744C0EE3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AF611BD-174C-4C69-B3EA-31E12ABC52F8}" type="slidenum">
              <a:rPr lang="ru-RU" altLang="ru-RU" sz="1200"/>
              <a:pPr/>
              <a:t>49</a:t>
            </a:fld>
            <a:endParaRPr lang="ru-RU" altLang="ru-RU" sz="12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380E55BC-F900-40B0-B9A2-D54E34FCCE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58E1819F-3990-4E3E-A1CC-70E1249254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0465212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76C5F711-BEF4-4AC7-82A6-1F3CBE9D5B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BD5762C-899D-4B24-9606-C284E555481F}" type="slidenum">
              <a:rPr lang="ru-RU" altLang="ru-RU" sz="1200"/>
              <a:pPr/>
              <a:t>50</a:t>
            </a:fld>
            <a:endParaRPr lang="ru-RU" altLang="ru-RU" sz="12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7F66BE22-0AFC-46DC-AB26-67DEA83852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2035783F-1A95-4CFA-9F51-8429D2AEE5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4431768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1E6B4-8375-B33D-9A3A-C492E354C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A340AAC4-4D6D-5D13-9A99-130266EA34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BD5762C-899D-4B24-9606-C284E555481F}" type="slidenum">
              <a:rPr lang="ru-RU" altLang="ru-RU" sz="1200"/>
              <a:pPr/>
              <a:t>51</a:t>
            </a:fld>
            <a:endParaRPr lang="ru-RU" altLang="ru-RU" sz="12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60B68645-46E2-EFC4-1BE1-1A2001DC56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AA5EE389-EF77-B266-3270-B98221AA6E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8760092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70D63-2D6A-C16A-50F3-558C6CADE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C9392B21-886E-54FE-07E8-817EF5EC0B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BD5762C-899D-4B24-9606-C284E555481F}" type="slidenum">
              <a:rPr lang="ru-RU" altLang="ru-RU" sz="1200"/>
              <a:pPr/>
              <a:t>52</a:t>
            </a:fld>
            <a:endParaRPr lang="ru-RU" altLang="ru-RU" sz="12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AEA0182E-1B3B-E160-19C5-E698120082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CDD377EA-2B0F-0B24-0B6B-32FE9EC531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1298575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DA1CA05E-1186-7A10-5E5A-0E3A116645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10744C7-753F-4B1A-95B5-CC567DF357FB}" type="slidenum">
              <a:rPr lang="ru-RU" altLang="ru-RU" sz="1200"/>
              <a:pPr/>
              <a:t>53</a:t>
            </a:fld>
            <a:endParaRPr lang="ru-RU" altLang="ru-RU" sz="120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FC4ECC9A-F749-0DB8-646B-21DCEAC467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CF04D547-0A94-CA0F-ABF0-80FD87A588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41894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04B997D-5836-4E15-B735-BA8F708CB1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779F03-018C-4A67-B46C-7B31A30CCA3E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574466" name="Rectangle 2">
            <a:extLst>
              <a:ext uri="{FF2B5EF4-FFF2-40B4-BE49-F238E27FC236}">
                <a16:creationId xmlns:a16="http://schemas.microsoft.com/office/drawing/2014/main" id="{26D3E9DC-D619-40FD-AF88-E43BA7C206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4467" name="Rectangle 3">
            <a:extLst>
              <a:ext uri="{FF2B5EF4-FFF2-40B4-BE49-F238E27FC236}">
                <a16:creationId xmlns:a16="http://schemas.microsoft.com/office/drawing/2014/main" id="{F02498D3-8A55-47E0-99DC-454EF421CE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BC36623-BA76-4519-8689-C3B5C23A26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8EF701-3A9E-4264-A68C-15DEC021F470}" type="slidenum">
              <a:rPr lang="ru-RU" altLang="ru-RU"/>
              <a:pPr/>
              <a:t>54</a:t>
            </a:fld>
            <a:endParaRPr lang="ru-RU" altLang="ru-RU"/>
          </a:p>
        </p:txBody>
      </p:sp>
      <p:sp>
        <p:nvSpPr>
          <p:cNvPr id="250882" name="Rectangle 2">
            <a:extLst>
              <a:ext uri="{FF2B5EF4-FFF2-40B4-BE49-F238E27FC236}">
                <a16:creationId xmlns:a16="http://schemas.microsoft.com/office/drawing/2014/main" id="{91C4057C-3A79-4FF0-977E-5137510885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3">
            <a:extLst>
              <a:ext uri="{FF2B5EF4-FFF2-40B4-BE49-F238E27FC236}">
                <a16:creationId xmlns:a16="http://schemas.microsoft.com/office/drawing/2014/main" id="{C9171BB1-A003-4F9A-B1B9-A48896DEDE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85346930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BC36623-BA76-4519-8689-C3B5C23A26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8EF701-3A9E-4264-A68C-15DEC021F470}" type="slidenum">
              <a:rPr lang="ru-RU" altLang="ru-RU"/>
              <a:pPr/>
              <a:t>55</a:t>
            </a:fld>
            <a:endParaRPr lang="ru-RU" altLang="ru-RU"/>
          </a:p>
        </p:txBody>
      </p:sp>
      <p:sp>
        <p:nvSpPr>
          <p:cNvPr id="250882" name="Rectangle 2">
            <a:extLst>
              <a:ext uri="{FF2B5EF4-FFF2-40B4-BE49-F238E27FC236}">
                <a16:creationId xmlns:a16="http://schemas.microsoft.com/office/drawing/2014/main" id="{91C4057C-3A79-4FF0-977E-5137510885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3">
            <a:extLst>
              <a:ext uri="{FF2B5EF4-FFF2-40B4-BE49-F238E27FC236}">
                <a16:creationId xmlns:a16="http://schemas.microsoft.com/office/drawing/2014/main" id="{C9171BB1-A003-4F9A-B1B9-A48896DEDE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67046185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D9BBEA4-46E3-49D6-AF86-F5A37B2EE3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823678-6FB3-4A87-92EA-AF3A544CE16B}" type="slidenum">
              <a:rPr lang="ru-RU" altLang="ru-RU"/>
              <a:pPr/>
              <a:t>56</a:t>
            </a:fld>
            <a:endParaRPr lang="ru-RU" altLang="ru-RU"/>
          </a:p>
        </p:txBody>
      </p:sp>
      <p:sp>
        <p:nvSpPr>
          <p:cNvPr id="392194" name="Rectangle 2">
            <a:extLst>
              <a:ext uri="{FF2B5EF4-FFF2-40B4-BE49-F238E27FC236}">
                <a16:creationId xmlns:a16="http://schemas.microsoft.com/office/drawing/2014/main" id="{D86CE568-9DEE-451C-80DD-FBD2AF4291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2195" name="Rectangle 3">
            <a:extLst>
              <a:ext uri="{FF2B5EF4-FFF2-40B4-BE49-F238E27FC236}">
                <a16:creationId xmlns:a16="http://schemas.microsoft.com/office/drawing/2014/main" id="{CB6B01A9-CE34-4C6F-9A2E-82E70092A4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D9BBEA4-46E3-49D6-AF86-F5A37B2EE3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823678-6FB3-4A87-92EA-AF3A544CE16B}" type="slidenum">
              <a:rPr lang="ru-RU" altLang="ru-RU"/>
              <a:pPr/>
              <a:t>57</a:t>
            </a:fld>
            <a:endParaRPr lang="ru-RU" altLang="ru-RU"/>
          </a:p>
        </p:txBody>
      </p:sp>
      <p:sp>
        <p:nvSpPr>
          <p:cNvPr id="392194" name="Rectangle 2">
            <a:extLst>
              <a:ext uri="{FF2B5EF4-FFF2-40B4-BE49-F238E27FC236}">
                <a16:creationId xmlns:a16="http://schemas.microsoft.com/office/drawing/2014/main" id="{D86CE568-9DEE-451C-80DD-FBD2AF4291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2195" name="Rectangle 3">
            <a:extLst>
              <a:ext uri="{FF2B5EF4-FFF2-40B4-BE49-F238E27FC236}">
                <a16:creationId xmlns:a16="http://schemas.microsoft.com/office/drawing/2014/main" id="{CB6B01A9-CE34-4C6F-9A2E-82E70092A4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97876848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9659C25-03CC-4111-A06B-C99819FB7B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38C22D-FDD5-4669-A73B-8F2DD573F397}" type="slidenum">
              <a:rPr lang="ru-RU" altLang="ru-RU"/>
              <a:pPr/>
              <a:t>58</a:t>
            </a:fld>
            <a:endParaRPr lang="ru-RU" altLang="ru-RU"/>
          </a:p>
        </p:txBody>
      </p:sp>
      <p:sp>
        <p:nvSpPr>
          <p:cNvPr id="513026" name="Rectangle 1026">
            <a:extLst>
              <a:ext uri="{FF2B5EF4-FFF2-40B4-BE49-F238E27FC236}">
                <a16:creationId xmlns:a16="http://schemas.microsoft.com/office/drawing/2014/main" id="{515978FB-7DE4-4390-B6AF-44622C7B32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3027" name="Rectangle 1027">
            <a:extLst>
              <a:ext uri="{FF2B5EF4-FFF2-40B4-BE49-F238E27FC236}">
                <a16:creationId xmlns:a16="http://schemas.microsoft.com/office/drawing/2014/main" id="{1C8EECC7-F05C-4A89-93DE-BAA4C5964B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9659C25-03CC-4111-A06B-C99819FB7B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38C22D-FDD5-4669-A73B-8F2DD573F397}" type="slidenum">
              <a:rPr lang="ru-RU" altLang="ru-RU"/>
              <a:pPr/>
              <a:t>59</a:t>
            </a:fld>
            <a:endParaRPr lang="ru-RU" altLang="ru-RU"/>
          </a:p>
        </p:txBody>
      </p:sp>
      <p:sp>
        <p:nvSpPr>
          <p:cNvPr id="513026" name="Rectangle 1026">
            <a:extLst>
              <a:ext uri="{FF2B5EF4-FFF2-40B4-BE49-F238E27FC236}">
                <a16:creationId xmlns:a16="http://schemas.microsoft.com/office/drawing/2014/main" id="{515978FB-7DE4-4390-B6AF-44622C7B32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3027" name="Rectangle 1027">
            <a:extLst>
              <a:ext uri="{FF2B5EF4-FFF2-40B4-BE49-F238E27FC236}">
                <a16:creationId xmlns:a16="http://schemas.microsoft.com/office/drawing/2014/main" id="{1C8EECC7-F05C-4A89-93DE-BAA4C5964B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24508938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328E20C-B555-4D0E-A4B1-E72795B1F5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30679E-67AD-4D7D-8FA7-A4A5680728EC}" type="slidenum">
              <a:rPr lang="ru-RU" altLang="ru-RU"/>
              <a:pPr/>
              <a:t>60</a:t>
            </a:fld>
            <a:endParaRPr lang="ru-RU" altLang="ru-RU"/>
          </a:p>
        </p:txBody>
      </p:sp>
      <p:sp>
        <p:nvSpPr>
          <p:cNvPr id="560130" name="Rectangle 2">
            <a:extLst>
              <a:ext uri="{FF2B5EF4-FFF2-40B4-BE49-F238E27FC236}">
                <a16:creationId xmlns:a16="http://schemas.microsoft.com/office/drawing/2014/main" id="{BEF7C7C3-ECF0-45AC-BF95-4C68882340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0131" name="Rectangle 3">
            <a:extLst>
              <a:ext uri="{FF2B5EF4-FFF2-40B4-BE49-F238E27FC236}">
                <a16:creationId xmlns:a16="http://schemas.microsoft.com/office/drawing/2014/main" id="{280EB4B4-C814-456B-B199-919556A3C9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01BDA-77B2-5060-780D-C8BB34453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0C1A0F7-C395-8D3C-7CC7-0EA988DDE7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30679E-67AD-4D7D-8FA7-A4A5680728EC}" type="slidenum">
              <a:rPr lang="ru-RU" altLang="ru-RU"/>
              <a:pPr/>
              <a:t>61</a:t>
            </a:fld>
            <a:endParaRPr lang="ru-RU" altLang="ru-RU"/>
          </a:p>
        </p:txBody>
      </p:sp>
      <p:sp>
        <p:nvSpPr>
          <p:cNvPr id="560130" name="Rectangle 2">
            <a:extLst>
              <a:ext uri="{FF2B5EF4-FFF2-40B4-BE49-F238E27FC236}">
                <a16:creationId xmlns:a16="http://schemas.microsoft.com/office/drawing/2014/main" id="{29073522-2E5C-1C3F-F890-93824B9D24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0131" name="Rectangle 3">
            <a:extLst>
              <a:ext uri="{FF2B5EF4-FFF2-40B4-BE49-F238E27FC236}">
                <a16:creationId xmlns:a16="http://schemas.microsoft.com/office/drawing/2014/main" id="{4D985301-691B-30E4-C041-46A987D993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89667487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FD23F-5D65-9EE8-8453-586A675E0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86B330B-1F64-0A34-5064-F6F60EA79E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30679E-67AD-4D7D-8FA7-A4A5680728EC}" type="slidenum">
              <a:rPr lang="ru-RU" altLang="ru-RU"/>
              <a:pPr/>
              <a:t>62</a:t>
            </a:fld>
            <a:endParaRPr lang="ru-RU" altLang="ru-RU"/>
          </a:p>
        </p:txBody>
      </p:sp>
      <p:sp>
        <p:nvSpPr>
          <p:cNvPr id="560130" name="Rectangle 2">
            <a:extLst>
              <a:ext uri="{FF2B5EF4-FFF2-40B4-BE49-F238E27FC236}">
                <a16:creationId xmlns:a16="http://schemas.microsoft.com/office/drawing/2014/main" id="{F867FD47-2158-44FF-E27F-D469F96416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0131" name="Rectangle 3">
            <a:extLst>
              <a:ext uri="{FF2B5EF4-FFF2-40B4-BE49-F238E27FC236}">
                <a16:creationId xmlns:a16="http://schemas.microsoft.com/office/drawing/2014/main" id="{82D3CA91-5D36-7625-585F-9B2D18A40A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31398837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2FE74-78B8-21BD-B135-60EDB4F37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43BC0DD-B464-02B8-D2A3-56E882EFB6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30679E-67AD-4D7D-8FA7-A4A5680728EC}" type="slidenum">
              <a:rPr lang="ru-RU" altLang="ru-RU"/>
              <a:pPr/>
              <a:t>63</a:t>
            </a:fld>
            <a:endParaRPr lang="ru-RU" altLang="ru-RU"/>
          </a:p>
        </p:txBody>
      </p:sp>
      <p:sp>
        <p:nvSpPr>
          <p:cNvPr id="560130" name="Rectangle 2">
            <a:extLst>
              <a:ext uri="{FF2B5EF4-FFF2-40B4-BE49-F238E27FC236}">
                <a16:creationId xmlns:a16="http://schemas.microsoft.com/office/drawing/2014/main" id="{DE9B594D-5F05-8AD0-7821-11866DACD2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0131" name="Rectangle 3">
            <a:extLst>
              <a:ext uri="{FF2B5EF4-FFF2-40B4-BE49-F238E27FC236}">
                <a16:creationId xmlns:a16="http://schemas.microsoft.com/office/drawing/2014/main" id="{FF6AE1E5-1264-7067-DE0E-BF1ADF322B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631268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8527B4F-A343-478E-8D34-CAAD073206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7E3E0B-C38F-4BD5-BA3C-ADC895E66A61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556034" name="Rectangle 2">
            <a:extLst>
              <a:ext uri="{FF2B5EF4-FFF2-40B4-BE49-F238E27FC236}">
                <a16:creationId xmlns:a16="http://schemas.microsoft.com/office/drawing/2014/main" id="{A15DB689-978E-4CDC-8D70-8C4A1BC3A0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6035" name="Rectangle 3">
            <a:extLst>
              <a:ext uri="{FF2B5EF4-FFF2-40B4-BE49-F238E27FC236}">
                <a16:creationId xmlns:a16="http://schemas.microsoft.com/office/drawing/2014/main" id="{60AB83D8-1733-4D1D-B005-A9B44C958F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52047580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17C7A-8706-6E00-E560-25C8249A2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BA156D5-E8E5-28F0-8749-319DAFB508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30679E-67AD-4D7D-8FA7-A4A5680728EC}" type="slidenum">
              <a:rPr lang="ru-RU" altLang="ru-RU"/>
              <a:pPr/>
              <a:t>64</a:t>
            </a:fld>
            <a:endParaRPr lang="ru-RU" altLang="ru-RU"/>
          </a:p>
        </p:txBody>
      </p:sp>
      <p:sp>
        <p:nvSpPr>
          <p:cNvPr id="560130" name="Rectangle 2">
            <a:extLst>
              <a:ext uri="{FF2B5EF4-FFF2-40B4-BE49-F238E27FC236}">
                <a16:creationId xmlns:a16="http://schemas.microsoft.com/office/drawing/2014/main" id="{86156B2B-C849-C42E-72B8-B79E464C73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0131" name="Rectangle 3">
            <a:extLst>
              <a:ext uri="{FF2B5EF4-FFF2-40B4-BE49-F238E27FC236}">
                <a16:creationId xmlns:a16="http://schemas.microsoft.com/office/drawing/2014/main" id="{523F4091-4F1B-005A-FDC8-85DD5B6463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3869083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28CA145-A9D3-4DFC-A4A7-ADA4CE2422C0}" type="slidenum">
              <a:rPr lang="ru-RU" sz="1200" smtClean="0"/>
              <a:pPr eaLnBrk="1" hangingPunct="1"/>
              <a:t>65</a:t>
            </a:fld>
            <a:endParaRPr lang="ru-RU" sz="120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50185403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28CA145-A9D3-4DFC-A4A7-ADA4CE2422C0}" type="slidenum">
              <a:rPr lang="ru-RU" sz="1200" smtClean="0"/>
              <a:pPr eaLnBrk="1" hangingPunct="1"/>
              <a:t>66</a:t>
            </a:fld>
            <a:endParaRPr lang="ru-RU" sz="120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30375395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5EA801CB-1FCF-4C00-AA2A-E169DFC97E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5F372E8-59EF-4CBD-B3B5-C90CA36A1AD8}" type="slidenum">
              <a:rPr lang="ru-RU" altLang="ru-RU" sz="1200"/>
              <a:pPr/>
              <a:t>67</a:t>
            </a:fld>
            <a:endParaRPr lang="ru-RU" altLang="ru-RU" sz="12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39238A75-3C55-4218-BC31-30FF01E1CB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126C33F6-C29D-4810-A349-85FD113C88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15544870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DF0812BA-C733-4E8B-8998-FE0F15D2C8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BB9CBD3-B78A-46F0-A427-0AF30C97E72E}" type="slidenum">
              <a:rPr lang="ru-RU" altLang="ru-RU" sz="1200"/>
              <a:pPr/>
              <a:t>68</a:t>
            </a:fld>
            <a:endParaRPr lang="ru-RU" altLang="ru-RU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DC7BC078-5714-42BA-9766-018BF68CBB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4D64DECE-DEC9-42AE-9BBD-476F2DB8A8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4287260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5EA801CB-1FCF-4C00-AA2A-E169DFC97E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5F372E8-59EF-4CBD-B3B5-C90CA36A1AD8}" type="slidenum">
              <a:rPr lang="ru-RU" altLang="ru-RU" sz="1200"/>
              <a:pPr/>
              <a:t>69</a:t>
            </a:fld>
            <a:endParaRPr lang="ru-RU" altLang="ru-RU" sz="12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39238A75-3C55-4218-BC31-30FF01E1CB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126C33F6-C29D-4810-A349-85FD113C88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6215285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5EA801CB-1FCF-4C00-AA2A-E169DFC97E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5F372E8-59EF-4CBD-B3B5-C90CA36A1AD8}" type="slidenum">
              <a:rPr lang="ru-RU" altLang="ru-RU" sz="1200"/>
              <a:pPr/>
              <a:t>70</a:t>
            </a:fld>
            <a:endParaRPr lang="ru-RU" altLang="ru-RU" sz="12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39238A75-3C55-4218-BC31-30FF01E1CB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126C33F6-C29D-4810-A349-85FD113C88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07437015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5EA801CB-1FCF-4C00-AA2A-E169DFC97E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5F372E8-59EF-4CBD-B3B5-C90CA36A1AD8}" type="slidenum">
              <a:rPr lang="ru-RU" altLang="ru-RU" sz="1200"/>
              <a:pPr/>
              <a:t>71</a:t>
            </a:fld>
            <a:endParaRPr lang="ru-RU" altLang="ru-RU" sz="12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39238A75-3C55-4218-BC31-30FF01E1CB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126C33F6-C29D-4810-A349-85FD113C88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22614190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2011C-3ACE-4604-D877-8208D1853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E5E43C94-36A8-A7D7-C5FB-393EC29634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5F372E8-59EF-4CBD-B3B5-C90CA36A1AD8}" type="slidenum">
              <a:rPr lang="ru-RU" altLang="ru-RU" sz="1200"/>
              <a:pPr/>
              <a:t>72</a:t>
            </a:fld>
            <a:endParaRPr lang="ru-RU" altLang="ru-RU" sz="12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3669F740-8A4E-EEDF-B06F-3FF734F01B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5391CCF1-1ABB-03EA-2D11-389A85A268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98705926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39550-1DA1-10DE-EFE9-EB42542CD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42970831-D8E0-F166-CBAC-392FCD7D84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5F372E8-59EF-4CBD-B3B5-C90CA36A1AD8}" type="slidenum">
              <a:rPr lang="ru-RU" altLang="ru-RU" sz="1200"/>
              <a:pPr/>
              <a:t>73</a:t>
            </a:fld>
            <a:endParaRPr lang="ru-RU" altLang="ru-RU" sz="12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9FFBF906-470B-54A9-EA19-AE736A8206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FFF4ACA2-7759-281E-8265-4F7EE31C9A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122534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7B037C4-0FFA-4344-BBA5-C3AEED9DFA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9DE5BA-754D-4AD8-A3D5-0F5FE7A6AE89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558082" name="Rectangle 2">
            <a:extLst>
              <a:ext uri="{FF2B5EF4-FFF2-40B4-BE49-F238E27FC236}">
                <a16:creationId xmlns:a16="http://schemas.microsoft.com/office/drawing/2014/main" id="{25C94399-73A3-48EF-BFD7-3EC613129C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8083" name="Rectangle 3">
            <a:extLst>
              <a:ext uri="{FF2B5EF4-FFF2-40B4-BE49-F238E27FC236}">
                <a16:creationId xmlns:a16="http://schemas.microsoft.com/office/drawing/2014/main" id="{51A0C940-D52B-4B26-A1B5-5EB3D9FFCD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38890809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05A9D3A-098A-4E68-8690-088702CC05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A17A6C-6096-4AF4-A26F-F88D43D7CA60}" type="slidenum">
              <a:rPr lang="ru-RU" altLang="ru-RU"/>
              <a:pPr/>
              <a:t>74</a:t>
            </a:fld>
            <a:endParaRPr lang="ru-RU" altLang="ru-RU"/>
          </a:p>
        </p:txBody>
      </p:sp>
      <p:sp>
        <p:nvSpPr>
          <p:cNvPr id="250882" name="Rectangle 1026">
            <a:extLst>
              <a:ext uri="{FF2B5EF4-FFF2-40B4-BE49-F238E27FC236}">
                <a16:creationId xmlns:a16="http://schemas.microsoft.com/office/drawing/2014/main" id="{128CA6C5-E80E-4E41-AABC-B2BCD2D775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1027">
            <a:extLst>
              <a:ext uri="{FF2B5EF4-FFF2-40B4-BE49-F238E27FC236}">
                <a16:creationId xmlns:a16="http://schemas.microsoft.com/office/drawing/2014/main" id="{DA2BFD54-F5A6-40B1-9F39-0A531A76AA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15450416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201B375-7B0F-4703-9D47-21E11F100A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B2DFDC-A40A-417D-A396-A9230C0BDB03}" type="slidenum">
              <a:rPr lang="ru-RU" altLang="ru-RU"/>
              <a:pPr/>
              <a:t>75</a:t>
            </a:fld>
            <a:endParaRPr lang="ru-RU" altLang="ru-RU"/>
          </a:p>
        </p:txBody>
      </p:sp>
      <p:sp>
        <p:nvSpPr>
          <p:cNvPr id="631810" name="Rectangle 2">
            <a:extLst>
              <a:ext uri="{FF2B5EF4-FFF2-40B4-BE49-F238E27FC236}">
                <a16:creationId xmlns:a16="http://schemas.microsoft.com/office/drawing/2014/main" id="{F69AAC89-2258-45CA-A8E5-009C80DA20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1811" name="Rectangle 3">
            <a:extLst>
              <a:ext uri="{FF2B5EF4-FFF2-40B4-BE49-F238E27FC236}">
                <a16:creationId xmlns:a16="http://schemas.microsoft.com/office/drawing/2014/main" id="{83657F78-E98C-4F30-83DE-7379041621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3202553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6E957B0-2457-4FB3-8B61-E10CD30149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C90069-30E7-4C13-B491-1F873C14F1D3}" type="slidenum">
              <a:rPr lang="ru-RU" altLang="ru-RU"/>
              <a:pPr/>
              <a:t>76</a:t>
            </a:fld>
            <a:endParaRPr lang="ru-RU" altLang="ru-RU"/>
          </a:p>
        </p:txBody>
      </p:sp>
      <p:sp>
        <p:nvSpPr>
          <p:cNvPr id="670722" name="Rectangle 2">
            <a:extLst>
              <a:ext uri="{FF2B5EF4-FFF2-40B4-BE49-F238E27FC236}">
                <a16:creationId xmlns:a16="http://schemas.microsoft.com/office/drawing/2014/main" id="{AC71EF0C-5B7E-4D83-973F-A75A4F549F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0723" name="Rectangle 3">
            <a:extLst>
              <a:ext uri="{FF2B5EF4-FFF2-40B4-BE49-F238E27FC236}">
                <a16:creationId xmlns:a16="http://schemas.microsoft.com/office/drawing/2014/main" id="{EE9415A5-7F43-4489-AA5E-3E907AC2B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95361624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48F15B7-5F27-46A6-BD1D-1311FBE95F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A00D51-BA68-4511-A2D7-D4B0524BBEA6}" type="slidenum">
              <a:rPr lang="ru-RU" altLang="ru-RU"/>
              <a:pPr/>
              <a:t>77</a:t>
            </a:fld>
            <a:endParaRPr lang="ru-RU" altLang="ru-RU"/>
          </a:p>
        </p:txBody>
      </p:sp>
      <p:sp>
        <p:nvSpPr>
          <p:cNvPr id="642050" name="Rectangle 2">
            <a:extLst>
              <a:ext uri="{FF2B5EF4-FFF2-40B4-BE49-F238E27FC236}">
                <a16:creationId xmlns:a16="http://schemas.microsoft.com/office/drawing/2014/main" id="{B662C485-8D14-41BF-BCD6-C20C6C70E8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2051" name="Rectangle 3">
            <a:extLst>
              <a:ext uri="{FF2B5EF4-FFF2-40B4-BE49-F238E27FC236}">
                <a16:creationId xmlns:a16="http://schemas.microsoft.com/office/drawing/2014/main" id="{9AE5E66A-2018-4CAE-9241-94A0C6B382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62709063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0EF371B-F3EC-4D1B-84FB-AB86F5DCC0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3FEF84-7066-4808-AC68-9E01D01776D8}" type="slidenum">
              <a:rPr lang="ru-RU" altLang="ru-RU"/>
              <a:pPr/>
              <a:t>78</a:t>
            </a:fld>
            <a:endParaRPr lang="ru-RU" altLang="ru-RU"/>
          </a:p>
        </p:txBody>
      </p:sp>
      <p:sp>
        <p:nvSpPr>
          <p:cNvPr id="652290" name="Rectangle 2">
            <a:extLst>
              <a:ext uri="{FF2B5EF4-FFF2-40B4-BE49-F238E27FC236}">
                <a16:creationId xmlns:a16="http://schemas.microsoft.com/office/drawing/2014/main" id="{CD48A324-AE8E-4B0D-8920-837C1AB501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2291" name="Rectangle 3">
            <a:extLst>
              <a:ext uri="{FF2B5EF4-FFF2-40B4-BE49-F238E27FC236}">
                <a16:creationId xmlns:a16="http://schemas.microsoft.com/office/drawing/2014/main" id="{86ECE2CE-A893-4A42-9420-30C58295FA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06882438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C2CC279-9BE6-455E-8110-CEF8C8F7B3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AED8CB-4C06-4151-BDEF-85736E78CE41}" type="slidenum">
              <a:rPr lang="ru-RU" altLang="ru-RU"/>
              <a:pPr/>
              <a:t>79</a:t>
            </a:fld>
            <a:endParaRPr lang="ru-RU" altLang="ru-RU"/>
          </a:p>
        </p:txBody>
      </p:sp>
      <p:sp>
        <p:nvSpPr>
          <p:cNvPr id="656386" name="Rectangle 2">
            <a:extLst>
              <a:ext uri="{FF2B5EF4-FFF2-40B4-BE49-F238E27FC236}">
                <a16:creationId xmlns:a16="http://schemas.microsoft.com/office/drawing/2014/main" id="{BF6916ED-A122-4274-9F2E-8AA2855519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6387" name="Rectangle 3">
            <a:extLst>
              <a:ext uri="{FF2B5EF4-FFF2-40B4-BE49-F238E27FC236}">
                <a16:creationId xmlns:a16="http://schemas.microsoft.com/office/drawing/2014/main" id="{63100D89-ECB0-4983-9B67-696B96A99A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515387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E826DA1-683D-4C6E-A316-991B7DA8C4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669CDC-B6B2-4476-8F1E-FE019F354398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535554" name="Rectangle 2">
            <a:extLst>
              <a:ext uri="{FF2B5EF4-FFF2-40B4-BE49-F238E27FC236}">
                <a16:creationId xmlns:a16="http://schemas.microsoft.com/office/drawing/2014/main" id="{CC600AE3-72B0-4740-98D4-7FFCE3ABA8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5555" name="Rectangle 3">
            <a:extLst>
              <a:ext uri="{FF2B5EF4-FFF2-40B4-BE49-F238E27FC236}">
                <a16:creationId xmlns:a16="http://schemas.microsoft.com/office/drawing/2014/main" id="{8D0B4DFE-2216-4A05-A1F6-C7EC47DE3F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049027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74D88BC-362E-443C-901F-1A6C086246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B2237B-0EB4-4542-A441-E82D139ECDAF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781314" name="Rectangle 2">
            <a:extLst>
              <a:ext uri="{FF2B5EF4-FFF2-40B4-BE49-F238E27FC236}">
                <a16:creationId xmlns:a16="http://schemas.microsoft.com/office/drawing/2014/main" id="{5B2BB659-A16A-493A-B157-9C5864C139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1315" name="Rectangle 3">
            <a:extLst>
              <a:ext uri="{FF2B5EF4-FFF2-40B4-BE49-F238E27FC236}">
                <a16:creationId xmlns:a16="http://schemas.microsoft.com/office/drawing/2014/main" id="{CD07770E-7A02-4C5B-9F86-AF3B5C7F41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253667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 rot="2713071">
            <a:off x="-807923" y="-162554"/>
            <a:ext cx="1781175" cy="1781175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 rot="2713071">
            <a:off x="506527" y="1189995"/>
            <a:ext cx="1781175" cy="1781175"/>
          </a:xfrm>
          <a:prstGeom prst="rect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 rot="2713071">
            <a:off x="1849552" y="-133980"/>
            <a:ext cx="1781175" cy="1781175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 rot="2713071">
            <a:off x="1811452" y="2538412"/>
            <a:ext cx="1781175" cy="1781175"/>
          </a:xfrm>
          <a:prstGeom prst="rect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>
          <a:xfrm rot="2713071">
            <a:off x="8936152" y="3586163"/>
            <a:ext cx="1781175" cy="1781175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 userDrawn="1"/>
        </p:nvSpPr>
        <p:spPr>
          <a:xfrm rot="2713071">
            <a:off x="10269653" y="4948238"/>
            <a:ext cx="1781175" cy="178117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 rot="2713071">
            <a:off x="10279179" y="2224088"/>
            <a:ext cx="1781175" cy="1781175"/>
          </a:xfrm>
          <a:prstGeom prst="rect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405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  <a:ea typeface="Helvetica" panose="00000500000000000000" pitchFamily="50" charset="0"/>
              </a:defRPr>
            </a:lvl1pPr>
          </a:lstStyle>
          <a:p>
            <a:fld id="{34FA1A6B-6BA6-429E-B141-01F20825D3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7412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405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  <a:ea typeface="Helvetica" panose="00000500000000000000" pitchFamily="50" charset="0"/>
              </a:defRPr>
            </a:lvl1pPr>
          </a:lstStyle>
          <a:p>
            <a:fld id="{34FA1A6B-6BA6-429E-B141-01F20825D3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6595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омб 5"/>
          <p:cNvSpPr/>
          <p:nvPr/>
        </p:nvSpPr>
        <p:spPr>
          <a:xfrm>
            <a:off x="-338666" y="988906"/>
            <a:ext cx="3136054" cy="3136054"/>
          </a:xfrm>
          <a:prstGeom prst="diamond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7" name="Ромб 6"/>
          <p:cNvSpPr/>
          <p:nvPr/>
        </p:nvSpPr>
        <p:spPr>
          <a:xfrm>
            <a:off x="3178952" y="1009226"/>
            <a:ext cx="3136054" cy="3136054"/>
          </a:xfrm>
          <a:prstGeom prst="diamond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" name="Ромб 7"/>
          <p:cNvSpPr/>
          <p:nvPr/>
        </p:nvSpPr>
        <p:spPr>
          <a:xfrm>
            <a:off x="6696570" y="988906"/>
            <a:ext cx="3136054" cy="3136054"/>
          </a:xfrm>
          <a:prstGeom prst="diamond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" name="Ромб 8"/>
          <p:cNvSpPr/>
          <p:nvPr/>
        </p:nvSpPr>
        <p:spPr>
          <a:xfrm>
            <a:off x="10214187" y="988906"/>
            <a:ext cx="3136054" cy="3136054"/>
          </a:xfrm>
          <a:prstGeom prst="diamond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Ромб 9"/>
          <p:cNvSpPr/>
          <p:nvPr/>
        </p:nvSpPr>
        <p:spPr>
          <a:xfrm>
            <a:off x="1420143" y="2695786"/>
            <a:ext cx="3136054" cy="3136054"/>
          </a:xfrm>
          <a:prstGeom prst="diamond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Ромб 10"/>
          <p:cNvSpPr/>
          <p:nvPr/>
        </p:nvSpPr>
        <p:spPr>
          <a:xfrm>
            <a:off x="4937761" y="2695786"/>
            <a:ext cx="3136054" cy="3136054"/>
          </a:xfrm>
          <a:prstGeom prst="diamond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2" name="Ромб 11"/>
          <p:cNvSpPr/>
          <p:nvPr/>
        </p:nvSpPr>
        <p:spPr>
          <a:xfrm>
            <a:off x="8455379" y="2695786"/>
            <a:ext cx="3136054" cy="3136054"/>
          </a:xfrm>
          <a:prstGeom prst="diamond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4" name="Ромб 13"/>
          <p:cNvSpPr/>
          <p:nvPr userDrawn="1"/>
        </p:nvSpPr>
        <p:spPr>
          <a:xfrm>
            <a:off x="-338666" y="4460240"/>
            <a:ext cx="3136054" cy="3136054"/>
          </a:xfrm>
          <a:prstGeom prst="diamond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5" name="Ромб 14"/>
          <p:cNvSpPr/>
          <p:nvPr/>
        </p:nvSpPr>
        <p:spPr>
          <a:xfrm>
            <a:off x="3178952" y="4460240"/>
            <a:ext cx="3136054" cy="3136054"/>
          </a:xfrm>
          <a:prstGeom prst="diamond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6" name="Ромб 15"/>
          <p:cNvSpPr/>
          <p:nvPr/>
        </p:nvSpPr>
        <p:spPr>
          <a:xfrm>
            <a:off x="6696570" y="4460240"/>
            <a:ext cx="3136054" cy="3136054"/>
          </a:xfrm>
          <a:prstGeom prst="diamond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7" name="Ромб 16"/>
          <p:cNvSpPr/>
          <p:nvPr/>
        </p:nvSpPr>
        <p:spPr>
          <a:xfrm>
            <a:off x="10214187" y="4460240"/>
            <a:ext cx="3136054" cy="3136054"/>
          </a:xfrm>
          <a:prstGeom prst="diamond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405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  <a:ea typeface="Helvetica" panose="00000500000000000000" pitchFamily="50" charset="0"/>
              </a:defRPr>
            </a:lvl1pPr>
          </a:lstStyle>
          <a:p>
            <a:fld id="{34FA1A6B-6BA6-429E-B141-01F20825D3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7386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омб 5"/>
          <p:cNvSpPr/>
          <p:nvPr userDrawn="1"/>
        </p:nvSpPr>
        <p:spPr>
          <a:xfrm>
            <a:off x="-1371892" y="626582"/>
            <a:ext cx="4409373" cy="4409373"/>
          </a:xfrm>
          <a:prstGeom prst="diamond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7" name="Ромб 6"/>
          <p:cNvSpPr/>
          <p:nvPr userDrawn="1"/>
        </p:nvSpPr>
        <p:spPr>
          <a:xfrm>
            <a:off x="3331279" y="626583"/>
            <a:ext cx="4409373" cy="4409373"/>
          </a:xfrm>
          <a:prstGeom prst="diamond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" name="Ромб 7"/>
          <p:cNvSpPr/>
          <p:nvPr userDrawn="1"/>
        </p:nvSpPr>
        <p:spPr>
          <a:xfrm>
            <a:off x="8016690" y="626582"/>
            <a:ext cx="4409373" cy="4409373"/>
          </a:xfrm>
          <a:prstGeom prst="diamond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Ромб 9"/>
          <p:cNvSpPr/>
          <p:nvPr userDrawn="1"/>
        </p:nvSpPr>
        <p:spPr>
          <a:xfrm>
            <a:off x="1008452" y="3060982"/>
            <a:ext cx="4409373" cy="4409373"/>
          </a:xfrm>
          <a:prstGeom prst="diamond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Ромб 10"/>
          <p:cNvSpPr/>
          <p:nvPr userDrawn="1"/>
        </p:nvSpPr>
        <p:spPr>
          <a:xfrm>
            <a:off x="5687399" y="3034014"/>
            <a:ext cx="4409373" cy="4409373"/>
          </a:xfrm>
          <a:prstGeom prst="diamond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4" name="Номер слайда 3"/>
          <p:cNvSpPr txBox="1">
            <a:spLocks/>
          </p:cNvSpPr>
          <p:nvPr userDrawn="1"/>
        </p:nvSpPr>
        <p:spPr bwMode="auto">
          <a:xfrm>
            <a:off x="9285361" y="63093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>
              <a:defRPr sz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DA86FFC-87DC-48E0-BC3E-C53546C5619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0" y="65405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  <a:ea typeface="Helvetica" panose="00000500000000000000" pitchFamily="50" charset="0"/>
              </a:defRPr>
            </a:lvl1pPr>
          </a:lstStyle>
          <a:p>
            <a:fld id="{34FA1A6B-6BA6-429E-B141-01F20825D3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6881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омб 10"/>
          <p:cNvSpPr/>
          <p:nvPr userDrawn="1"/>
        </p:nvSpPr>
        <p:spPr>
          <a:xfrm>
            <a:off x="5781454" y="2658120"/>
            <a:ext cx="3136054" cy="3136054"/>
          </a:xfrm>
          <a:prstGeom prst="diamond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>
          <a:xfrm rot="2713071">
            <a:off x="9591214" y="3160324"/>
            <a:ext cx="2126747" cy="2126747"/>
          </a:xfrm>
          <a:prstGeom prst="rect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4" name="Прямоугольник 13"/>
          <p:cNvSpPr/>
          <p:nvPr userDrawn="1"/>
        </p:nvSpPr>
        <p:spPr>
          <a:xfrm rot="2713071">
            <a:off x="7956992" y="1437069"/>
            <a:ext cx="2126747" cy="2212070"/>
          </a:xfrm>
          <a:prstGeom prst="rect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" name="Ромб 7"/>
          <p:cNvSpPr/>
          <p:nvPr userDrawn="1"/>
        </p:nvSpPr>
        <p:spPr>
          <a:xfrm>
            <a:off x="7429296" y="4368765"/>
            <a:ext cx="3136054" cy="3136054"/>
          </a:xfrm>
          <a:prstGeom prst="diamond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0" y="65405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  <a:ea typeface="Helvetica" panose="00000500000000000000" pitchFamily="50" charset="0"/>
              </a:defRPr>
            </a:lvl1pPr>
          </a:lstStyle>
          <a:p>
            <a:fld id="{34FA1A6B-6BA6-429E-B141-01F20825D3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1629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96F0AB-3B44-4523-9461-89925AAF6F8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5332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22A225-6A38-4ADA-AB0B-D9621DEE59B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8235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05DE22-10E8-480D-880A-DB72883AF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88EEFD8-9692-4E6A-A064-19FBE6DC2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0DF57C-9258-42AE-8834-A20796B7A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BBD244D-B97E-46DE-BD4F-FF12154C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2B6BC5-BCA6-47E4-8A6E-4300FEC10E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0812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405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  <a:ea typeface="Helvetica" panose="00000500000000000000" pitchFamily="50" charset="0"/>
              </a:defRPr>
            </a:lvl1pPr>
          </a:lstStyle>
          <a:p>
            <a:fld id="{34FA1A6B-6BA6-429E-B141-01F20825D3EF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920" y="125366"/>
            <a:ext cx="2209139" cy="106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2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57" r:id="rId4"/>
    <p:sldLayoutId id="2147483656" r:id="rId5"/>
    <p:sldLayoutId id="2147483663" r:id="rId6"/>
    <p:sldLayoutId id="2147483665" r:id="rId7"/>
    <p:sldLayoutId id="2147483666" r:id="rId8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4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8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4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hyperlink" Target="https://shop.prosv.ru/formirovanie-funkcionalnoj-gramotnosti-sbornik-zadach-po-russkomu-yazyku-dlya-8-11-klassov278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rosv.ru/help/#form" TargetMode="Externa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prosv.ru/help/#form" TargetMode="External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7452" y="1371474"/>
            <a:ext cx="11837096" cy="16927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Математика. Инженеры будущего</a:t>
            </a:r>
          </a:p>
          <a:p>
            <a:pPr>
              <a:lnSpc>
                <a:spcPct val="100000"/>
              </a:lnSpc>
            </a:pPr>
            <a:r>
              <a:rPr lang="ru-RU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Подобие. Золотое отношение</a:t>
            </a: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5918888" y="3064245"/>
            <a:ext cx="2611760" cy="557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28588" indent="-128588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57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ru-RU" sz="2400" dirty="0">
                <a:solidFill>
                  <a:schemeClr val="tx2"/>
                </a:solidFill>
                <a:latin typeface="+mj-lt"/>
                <a:ea typeface="Roboto" panose="02000000000000000000" pitchFamily="2" charset="0"/>
                <a:cs typeface="Raleway Medium"/>
                <a:sym typeface="Raleway Medium"/>
              </a:rPr>
              <a:t>15.04.2026 г.</a:t>
            </a:r>
            <a:endParaRPr lang="ru-RU" sz="2400" dirty="0">
              <a:solidFill>
                <a:schemeClr val="tx2"/>
              </a:solidFill>
              <a:latin typeface="+mj-lt"/>
              <a:ea typeface="Roboto" panose="02000000000000000000" pitchFamily="2" charset="0"/>
            </a:endParaRPr>
          </a:p>
          <a:p>
            <a:pPr>
              <a:lnSpc>
                <a:spcPct val="120000"/>
              </a:lnSpc>
            </a:pPr>
            <a:endParaRPr lang="ru-RU" sz="2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671D4B-50F6-9EC5-7206-DABDC4E71B3F}"/>
              </a:ext>
            </a:extLst>
          </p:cNvPr>
          <p:cNvSpPr txBox="1"/>
          <p:nvPr/>
        </p:nvSpPr>
        <p:spPr>
          <a:xfrm>
            <a:off x="709117" y="5952650"/>
            <a:ext cx="5688632" cy="76944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2"/>
                </a:solidFill>
                <a:ea typeface="Helvetica" panose="00000500000000000000" pitchFamily="50" charset="0"/>
              </a:rPr>
              <a:t>Все права защищены. Никакая часть презентации не может быть воспроизведена в какой </a:t>
            </a:r>
            <a:br>
              <a:rPr lang="ru-RU" sz="1000" dirty="0">
                <a:solidFill>
                  <a:schemeClr val="tx2"/>
                </a:solidFill>
                <a:ea typeface="Helvetica" panose="00000500000000000000" pitchFamily="50" charset="0"/>
              </a:rPr>
            </a:br>
            <a:r>
              <a:rPr lang="ru-RU" sz="1000" dirty="0">
                <a:solidFill>
                  <a:schemeClr val="tx2"/>
                </a:solidFill>
                <a:ea typeface="Helvetica" panose="00000500000000000000" pitchFamily="50" charset="0"/>
              </a:rPr>
              <a:t>бы то ни было форме и какими бы то ни было средствами, включая размещение </a:t>
            </a:r>
            <a:br>
              <a:rPr lang="ru-RU" sz="1000" dirty="0">
                <a:solidFill>
                  <a:schemeClr val="tx2"/>
                </a:solidFill>
                <a:ea typeface="Helvetica" panose="00000500000000000000" pitchFamily="50" charset="0"/>
              </a:rPr>
            </a:br>
            <a:r>
              <a:rPr lang="ru-RU" sz="1000" dirty="0">
                <a:solidFill>
                  <a:schemeClr val="tx2"/>
                </a:solidFill>
                <a:ea typeface="Helvetica" panose="00000500000000000000" pitchFamily="50" charset="0"/>
              </a:rPr>
              <a:t>в Интернете  и в корпоративных сетях, а также запись в память ЭВМ, для частного </a:t>
            </a:r>
            <a:br>
              <a:rPr lang="ru-RU" sz="1000" dirty="0">
                <a:solidFill>
                  <a:schemeClr val="tx2"/>
                </a:solidFill>
                <a:ea typeface="Helvetica" panose="00000500000000000000" pitchFamily="50" charset="0"/>
              </a:rPr>
            </a:br>
            <a:r>
              <a:rPr lang="ru-RU" sz="1000" dirty="0">
                <a:solidFill>
                  <a:schemeClr val="tx2"/>
                </a:solidFill>
                <a:ea typeface="Helvetica" panose="00000500000000000000" pitchFamily="50" charset="0"/>
              </a:rPr>
              <a:t>или публичного использования, без письменного разрешения владельца авторских прав. © АО «Издательство «Просвещение», 20</a:t>
            </a:r>
            <a:r>
              <a:rPr lang="en-US" sz="1000" dirty="0">
                <a:solidFill>
                  <a:schemeClr val="tx2"/>
                </a:solidFill>
                <a:ea typeface="Helvetica" panose="00000500000000000000" pitchFamily="50" charset="0"/>
              </a:rPr>
              <a:t>2</a:t>
            </a:r>
            <a:r>
              <a:rPr lang="ru-RU" sz="1000" dirty="0">
                <a:solidFill>
                  <a:schemeClr val="tx2"/>
                </a:solidFill>
                <a:ea typeface="Helvetica" panose="00000500000000000000" pitchFamily="50" charset="0"/>
              </a:rPr>
              <a:t>6 г.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-168696" y="3573463"/>
            <a:ext cx="842493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E02A440-64B1-F950-2942-AE488527113C}"/>
              </a:ext>
            </a:extLst>
          </p:cNvPr>
          <p:cNvSpPr/>
          <p:nvPr/>
        </p:nvSpPr>
        <p:spPr>
          <a:xfrm>
            <a:off x="709117" y="3808007"/>
            <a:ext cx="962977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Смирнов Владимир Алексеевич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доктор физ.-мат. наук, профессор, 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заведующий кафедрой 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элементарной математики и теории чисел 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Московского педагогического государственного университета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053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1" name="Text Box 3">
            <a:extLst>
              <a:ext uri="{FF2B5EF4-FFF2-40B4-BE49-F238E27FC236}">
                <a16:creationId xmlns:a16="http://schemas.microsoft.com/office/drawing/2014/main" id="{1EDD37AF-F3A8-43FA-8D9A-1A35768E2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5655"/>
            <a:ext cx="974524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Подобны ли треугольники, изображённые на рисунке? Если да, то найдите коэффициент подобия.</a:t>
            </a:r>
            <a:endParaRPr lang="en-US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5012" name="Text Box 4">
                <a:extLst>
                  <a:ext uri="{FF2B5EF4-FFF2-40B4-BE49-F238E27FC236}">
                    <a16:creationId xmlns:a16="http://schemas.microsoft.com/office/drawing/2014/main" id="{C57A7BC6-A873-4A8D-83DD-6B306D5349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03512" y="5625018"/>
                <a:ext cx="8458200" cy="8988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altLang="ru-RU" sz="3200" dirty="0">
                    <a:solidFill>
                      <a:srgbClr val="FF3300"/>
                    </a:solidFill>
                  </a:rPr>
                  <a:t>	</a:t>
                </a:r>
                <a:r>
                  <a:rPr lang="ru-RU" altLang="ru-RU" sz="3200" dirty="0">
                    <a:solidFill>
                      <a:srgbClr val="FF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Ответ:</a:t>
                </a:r>
                <a:r>
                  <a:rPr lang="ru-RU" altLang="ru-RU" sz="32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altLang="ru-RU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altLang="ru-RU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altLang="ru-RU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ru-RU" altLang="ru-RU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alt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555012" name="Text Box 4">
                <a:extLst>
                  <a:ext uri="{FF2B5EF4-FFF2-40B4-BE49-F238E27FC236}">
                    <a16:creationId xmlns:a16="http://schemas.microsoft.com/office/drawing/2014/main" id="{C57A7BC6-A873-4A8D-83DD-6B306D534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3512" y="5625018"/>
                <a:ext cx="8458200" cy="898836"/>
              </a:xfrm>
              <a:prstGeom prst="rect">
                <a:avLst/>
              </a:prstGeom>
              <a:blipFill>
                <a:blip r:embed="rId3"/>
                <a:stretch>
                  <a:fillRect b="-680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66FAB5-5F84-7158-47D6-6F991CA026F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03512" y="1961834"/>
            <a:ext cx="6086665" cy="3404223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10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6B598A6-FC4B-DAD0-1333-F5B2CD728C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0764" y="152400"/>
            <a:ext cx="77724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</a:p>
        </p:txBody>
      </p:sp>
    </p:spTree>
    <p:extLst>
      <p:ext uri="{BB962C8B-B14F-4D97-AF65-F5344CB8AC3E}">
        <p14:creationId xmlns:p14="http://schemas.microsoft.com/office/powerpoint/2010/main" val="53498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5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012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>
            <a:extLst>
              <a:ext uri="{FF2B5EF4-FFF2-40B4-BE49-F238E27FC236}">
                <a16:creationId xmlns:a16="http://schemas.microsoft.com/office/drawing/2014/main" id="{5020E388-2BE9-409B-B8EF-086A2CDC0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5744227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</a:t>
            </a:r>
          </a:p>
        </p:txBody>
      </p:sp>
      <p:sp>
        <p:nvSpPr>
          <p:cNvPr id="557059" name="Text Box 3">
            <a:extLst>
              <a:ext uri="{FF2B5EF4-FFF2-40B4-BE49-F238E27FC236}">
                <a16:creationId xmlns:a16="http://schemas.microsoft.com/office/drawing/2014/main" id="{E149A005-99B0-4738-983B-A0EEB6B2A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0"/>
            <a:ext cx="985798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стороны треугольника увеличили на 1 см. Подобен ли полученный треугольник исходному?</a:t>
            </a:r>
            <a:endParaRPr lang="en-US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7060" name="Text Box 4">
            <a:extLst>
              <a:ext uri="{FF2B5EF4-FFF2-40B4-BE49-F238E27FC236}">
                <a16:creationId xmlns:a16="http://schemas.microsoft.com/office/drawing/2014/main" id="{F75B2ED4-8593-4611-9612-E48EC2CDF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512" y="4648200"/>
            <a:ext cx="985798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solidFill>
                  <a:srgbClr val="FF3300"/>
                </a:solidFill>
              </a:rPr>
              <a:t>	</a:t>
            </a:r>
            <a:r>
              <a:rPr lang="ru-RU" altLang="ru-RU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</a:t>
            </a:r>
            <a:r>
              <a:rPr lang="ru-RU" altLang="ru-RU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Нет, если только первый треугольник не является правильным треугольником. 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11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15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7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7060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>
            <a:extLst>
              <a:ext uri="{FF2B5EF4-FFF2-40B4-BE49-F238E27FC236}">
                <a16:creationId xmlns:a16="http://schemas.microsoft.com/office/drawing/2014/main" id="{8D166519-965B-4831-9E29-A0DD5ECCB1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</a:p>
        </p:txBody>
      </p:sp>
      <p:sp>
        <p:nvSpPr>
          <p:cNvPr id="534531" name="Text Box 3">
            <a:extLst>
              <a:ext uri="{FF2B5EF4-FFF2-40B4-BE49-F238E27FC236}">
                <a16:creationId xmlns:a16="http://schemas.microsoft.com/office/drawing/2014/main" id="{CE2941DB-71DB-4BE2-A580-2081B9E46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12192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На рисунке укажите все подобные треугольники.</a:t>
            </a:r>
          </a:p>
        </p:txBody>
      </p:sp>
      <p:sp>
        <p:nvSpPr>
          <p:cNvPr id="534532" name="Text Box 4">
            <a:extLst>
              <a:ext uri="{FF2B5EF4-FFF2-40B4-BE49-F238E27FC236}">
                <a16:creationId xmlns:a16="http://schemas.microsoft.com/office/drawing/2014/main" id="{FB24D605-5801-476B-B636-EFE161D40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257801"/>
            <a:ext cx="419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</a:t>
            </a:r>
            <a:r>
              <a:rPr lang="ru-RU" altLang="ru-RU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FEC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DBE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</p:txBody>
      </p:sp>
      <p:pic>
        <p:nvPicPr>
          <p:cNvPr id="534540" name="Picture 12">
            <a:extLst>
              <a:ext uri="{FF2B5EF4-FFF2-40B4-BE49-F238E27FC236}">
                <a16:creationId xmlns:a16="http://schemas.microsoft.com/office/drawing/2014/main" id="{074F618F-E822-41EB-8268-C04BB621C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1188171"/>
            <a:ext cx="8070850" cy="372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4541" name="Text Box 13">
            <a:extLst>
              <a:ext uri="{FF2B5EF4-FFF2-40B4-BE49-F238E27FC236}">
                <a16:creationId xmlns:a16="http://schemas.microsoft.com/office/drawing/2014/main" id="{2009AF03-A75C-4356-A92B-9A5C1EFAF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5257801"/>
            <a:ext cx="464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GFC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AGD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FBE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4542" name="Text Box 14">
            <a:extLst>
              <a:ext uri="{FF2B5EF4-FFF2-40B4-BE49-F238E27FC236}">
                <a16:creationId xmlns:a16="http://schemas.microsoft.com/office/drawing/2014/main" id="{66493C43-0FD8-41D8-B5F8-599A21353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715001"/>
            <a:ext cx="4038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CDA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AEB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</p:txBody>
      </p:sp>
      <p:sp>
        <p:nvSpPr>
          <p:cNvPr id="534543" name="Text Box 15">
            <a:extLst>
              <a:ext uri="{FF2B5EF4-FFF2-40B4-BE49-F238E27FC236}">
                <a16:creationId xmlns:a16="http://schemas.microsoft.com/office/drawing/2014/main" id="{A62C32C6-203B-4884-B304-60B226294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5715001"/>
            <a:ext cx="403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г)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AOB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COD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</p:txBody>
      </p:sp>
      <p:sp>
        <p:nvSpPr>
          <p:cNvPr id="534544" name="Text Box 16">
            <a:extLst>
              <a:ext uri="{FF2B5EF4-FFF2-40B4-BE49-F238E27FC236}">
                <a16:creationId xmlns:a16="http://schemas.microsoft.com/office/drawing/2014/main" id="{0382D463-32F3-4F71-A9F9-86A99D089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6172201"/>
            <a:ext cx="6934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д)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FGC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ADC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FEC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DBC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EGC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12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87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4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34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4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4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34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32" grpId="0" autoUpdateAnimBg="0"/>
      <p:bldP spid="534541" grpId="0" autoUpdateAnimBg="0"/>
      <p:bldP spid="534542" grpId="0" autoUpdateAnimBg="0"/>
      <p:bldP spid="534543" grpId="0" autoUpdateAnimBg="0"/>
      <p:bldP spid="534544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>
            <a:extLst>
              <a:ext uri="{FF2B5EF4-FFF2-40B4-BE49-F238E27FC236}">
                <a16:creationId xmlns:a16="http://schemas.microsoft.com/office/drawing/2014/main" id="{6B2DEE81-CA80-408B-9F2D-DB8AB515D3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</a:p>
        </p:txBody>
      </p:sp>
      <p:sp>
        <p:nvSpPr>
          <p:cNvPr id="780291" name="Text Box 3">
            <a:extLst>
              <a:ext uri="{FF2B5EF4-FFF2-40B4-BE49-F238E27FC236}">
                <a16:creationId xmlns:a16="http://schemas.microsoft.com/office/drawing/2014/main" id="{93B72946-6E5E-4E25-8214-AA13B04B6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9191"/>
            <a:ext cx="974524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 треугольник </a:t>
            </a:r>
            <a:r>
              <a:rPr lang="en-US" alt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A’B’C’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подобный данному треугольнику </a:t>
            </a:r>
            <a:r>
              <a:rPr lang="en-US" alt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 коэффициентом подобия 2.</a:t>
            </a:r>
            <a:r>
              <a:rPr lang="en-US" alt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80292" name="Picture 4">
            <a:extLst>
              <a:ext uri="{FF2B5EF4-FFF2-40B4-BE49-F238E27FC236}">
                <a16:creationId xmlns:a16="http://schemas.microsoft.com/office/drawing/2014/main" id="{CA4CC673-B8D4-4190-8263-DC1AED490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2286001"/>
            <a:ext cx="3109913" cy="307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80293" name="Group 5">
            <a:extLst>
              <a:ext uri="{FF2B5EF4-FFF2-40B4-BE49-F238E27FC236}">
                <a16:creationId xmlns:a16="http://schemas.microsoft.com/office/drawing/2014/main" id="{9223E654-B414-434D-84D1-AA038561AB73}"/>
              </a:ext>
            </a:extLst>
          </p:cNvPr>
          <p:cNvGrpSpPr>
            <a:grpSpLocks/>
          </p:cNvGrpSpPr>
          <p:nvPr/>
        </p:nvGrpSpPr>
        <p:grpSpPr bwMode="auto">
          <a:xfrm>
            <a:off x="2438401" y="2286001"/>
            <a:ext cx="5167313" cy="3070225"/>
            <a:chOff x="576" y="1440"/>
            <a:chExt cx="3255" cy="1934"/>
          </a:xfrm>
        </p:grpSpPr>
        <p:sp>
          <p:nvSpPr>
            <p:cNvPr id="780294" name="Text Box 6">
              <a:extLst>
                <a:ext uri="{FF2B5EF4-FFF2-40B4-BE49-F238E27FC236}">
                  <a16:creationId xmlns:a16="http://schemas.microsoft.com/office/drawing/2014/main" id="{B05F1A8D-CECE-4DAC-9381-0203C6DA2A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2976"/>
              <a:ext cx="100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Ответ:</a:t>
              </a:r>
              <a:endPara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80295" name="Picture 7">
              <a:extLst>
                <a:ext uri="{FF2B5EF4-FFF2-40B4-BE49-F238E27FC236}">
                  <a16:creationId xmlns:a16="http://schemas.microsoft.com/office/drawing/2014/main" id="{BEE7F811-45A9-4F38-8B86-951709C8BE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1440"/>
              <a:ext cx="1959" cy="19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13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56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8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>
            <a:extLst>
              <a:ext uri="{FF2B5EF4-FFF2-40B4-BE49-F238E27FC236}">
                <a16:creationId xmlns:a16="http://schemas.microsoft.com/office/drawing/2014/main" id="{12C25BB7-BE3C-4D6F-950B-6B72E1895F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</a:p>
        </p:txBody>
      </p:sp>
      <p:sp>
        <p:nvSpPr>
          <p:cNvPr id="778243" name="Text Box 3">
            <a:extLst>
              <a:ext uri="{FF2B5EF4-FFF2-40B4-BE49-F238E27FC236}">
                <a16:creationId xmlns:a16="http://schemas.microsoft.com/office/drawing/2014/main" id="{BA6B42D8-2013-4638-884C-ECB54104A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08" y="609600"/>
            <a:ext cx="988199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 треугольник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A’B’C’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подобный данному треугольнику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 коэффициентом подобия 0,5.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78248" name="Picture 8">
            <a:extLst>
              <a:ext uri="{FF2B5EF4-FFF2-40B4-BE49-F238E27FC236}">
                <a16:creationId xmlns:a16="http://schemas.microsoft.com/office/drawing/2014/main" id="{1B30885E-4159-4912-A5A0-B368E982F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362201"/>
            <a:ext cx="3494088" cy="321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78250" name="Group 10">
            <a:extLst>
              <a:ext uri="{FF2B5EF4-FFF2-40B4-BE49-F238E27FC236}">
                <a16:creationId xmlns:a16="http://schemas.microsoft.com/office/drawing/2014/main" id="{56B28880-A120-4C24-8F9D-C446AF1A66C3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2209801"/>
            <a:ext cx="5399088" cy="3375025"/>
            <a:chOff x="576" y="1392"/>
            <a:chExt cx="3401" cy="2126"/>
          </a:xfrm>
        </p:grpSpPr>
        <p:sp>
          <p:nvSpPr>
            <p:cNvPr id="778246" name="Text Box 6">
              <a:extLst>
                <a:ext uri="{FF2B5EF4-FFF2-40B4-BE49-F238E27FC236}">
                  <a16:creationId xmlns:a16="http://schemas.microsoft.com/office/drawing/2014/main" id="{BE907A40-470B-4667-8FD4-D84A48C3E3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2976"/>
              <a:ext cx="100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8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Ответ:</a:t>
              </a:r>
              <a:endPara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78249" name="Picture 9">
              <a:extLst>
                <a:ext uri="{FF2B5EF4-FFF2-40B4-BE49-F238E27FC236}">
                  <a16:creationId xmlns:a16="http://schemas.microsoft.com/office/drawing/2014/main" id="{C7703A7B-7133-4D07-AD0A-DB0E233516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1392"/>
              <a:ext cx="2201" cy="21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14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90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78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011" name="Text Box 3">
            <a:extLst>
              <a:ext uri="{FF2B5EF4-FFF2-40B4-BE49-F238E27FC236}">
                <a16:creationId xmlns:a16="http://schemas.microsoft.com/office/drawing/2014/main" id="{9915F2AF-098C-45AC-A2D0-F81697A54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312" y="897218"/>
            <a:ext cx="977030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altLang="ru-RU" sz="28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правильного треугольника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ABCDE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проведёнными диагоналями укажите какие-нибудь подобные треугольники.</a:t>
            </a:r>
            <a:endParaRPr lang="en-US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1014" name="Text Box 6">
            <a:extLst>
              <a:ext uri="{FF2B5EF4-FFF2-40B4-BE49-F238E27FC236}">
                <a16:creationId xmlns:a16="http://schemas.microsoft.com/office/drawing/2014/main" id="{03BB1814-3590-4974-BFB7-8987E9649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625" y="5688504"/>
            <a:ext cx="11661731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ru-RU" sz="2800" dirty="0">
                <a:solidFill>
                  <a:srgbClr val="FF3300"/>
                </a:solidFill>
              </a:rPr>
              <a:t>	</a:t>
            </a:r>
            <a:r>
              <a:rPr lang="ru-RU" altLang="ru-RU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Ответ.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остроугольные треугольники подобны, и все тупоугольные треугольники подобны. Например, треугольники </a:t>
            </a:r>
            <a:r>
              <a:rPr lang="en-US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ru-RU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ru-RU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  <a:r>
              <a:rPr lang="en-US" altLang="ru-RU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ADB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треугольники </a:t>
            </a:r>
            <a:r>
              <a:rPr lang="en-US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ABD</a:t>
            </a:r>
            <a:r>
              <a:rPr lang="en-US" altLang="ru-RU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ACB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D3D3B8B-7D95-93F6-B5FC-2D8F04434A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152400"/>
            <a:ext cx="77724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15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27908A-D679-BA51-DABD-32C9767C6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710" y="2032648"/>
            <a:ext cx="3753975" cy="351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3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1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10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Rectangle 2">
            <a:extLst>
              <a:ext uri="{FF2B5EF4-FFF2-40B4-BE49-F238E27FC236}">
                <a16:creationId xmlns:a16="http://schemas.microsoft.com/office/drawing/2014/main" id="{4CEB6A79-2ABC-446C-BFF8-A96C43609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457200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</a:p>
        </p:txBody>
      </p:sp>
      <p:sp>
        <p:nvSpPr>
          <p:cNvPr id="577539" name="Text Box 3">
            <a:extLst>
              <a:ext uri="{FF2B5EF4-FFF2-40B4-BE49-F238E27FC236}">
                <a16:creationId xmlns:a16="http://schemas.microsoft.com/office/drawing/2014/main" id="{66A65F38-8D27-4C47-AF09-CF841853A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260" y="5320605"/>
            <a:ext cx="1184962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altLang="ru-RU" sz="2800" dirty="0">
                <a:solidFill>
                  <a:srgbClr val="FF3300"/>
                </a:solidFill>
              </a:rPr>
              <a:t>	</a:t>
            </a:r>
            <a:r>
              <a:rPr lang="ru-RU" altLang="ru-RU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Доказательство.</a:t>
            </a:r>
            <a:r>
              <a:rPr lang="ru-RU" altLang="ru-RU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Прямоугольные треугольники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alt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altLang="ru-RU" sz="2800" i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altLang="ru-RU" sz="2800" spc="-4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2800" i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altLang="ru-RU" sz="28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подобны по трем углам. Значит, </a:t>
            </a:r>
            <a:r>
              <a:rPr lang="en-US" altLang="ru-RU" sz="2800" i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ru-RU" sz="2800" spc="-4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sz="2800" i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ru-RU" sz="28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ru-RU" sz="2800" i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 = B</a:t>
            </a:r>
            <a:r>
              <a:rPr lang="en-US" altLang="ru-RU" sz="2800" spc="-4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sz="2800" i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ru-RU" sz="28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ru-RU" sz="2800" i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ru-RU" sz="28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28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Следовательно, треугольники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подобны по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второму признаку подобия треугольников.</a:t>
            </a:r>
            <a:endParaRPr lang="ru-RU" alt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7540" name="Text Box 4">
            <a:extLst>
              <a:ext uri="{FF2B5EF4-FFF2-40B4-BE49-F238E27FC236}">
                <a16:creationId xmlns:a16="http://schemas.microsoft.com/office/drawing/2014/main" id="{8F235C4C-7835-4DA0-93BD-37C6D3492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260" y="685800"/>
            <a:ext cx="985694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треугольнике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проведены высоты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ru-RU" altLang="ru-RU" sz="2800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ru-RU" altLang="ru-RU" sz="2800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Докажите, что треугольник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подобен треугольнику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7542" name="Picture 6">
            <a:extLst>
              <a:ext uri="{FF2B5EF4-FFF2-40B4-BE49-F238E27FC236}">
                <a16:creationId xmlns:a16="http://schemas.microsoft.com/office/drawing/2014/main" id="{98ABA2E2-E972-4C01-B532-D204C901D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663" y="1992166"/>
            <a:ext cx="3702440" cy="2776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16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46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7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539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11011" name="Text Box 3">
                <a:extLst>
                  <a:ext uri="{FF2B5EF4-FFF2-40B4-BE49-F238E27FC236}">
                    <a16:creationId xmlns:a16="http://schemas.microsoft.com/office/drawing/2014/main" id="{9915F2AF-098C-45AC-A2D0-F81697A545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682" y="960329"/>
                <a:ext cx="12104318" cy="22915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altLang="ru-RU" sz="2800" dirty="0">
                    <a:cs typeface="Times New Roman" panose="02020603050405020304" pitchFamily="18" charset="0"/>
                  </a:rPr>
                  <a:t>	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Докажите, что в прямоугольном треугольнике перпендикуляр, опущенный из прямого угла на гипотенузу, есть среднее геометрическое проекций катетов на гипотенузу.</a:t>
                </a:r>
                <a:r>
                  <a:rPr lang="en-US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Средним геометрическим двух положительных чисел </a:t>
                </a:r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 </a:t>
                </a:r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называется положительное число </a:t>
                </a:r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квадрат которого равен </a:t>
                </a:r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т. е.  </a:t>
                </a:r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ru-RU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altLang="ru-RU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ru-RU" sz="28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ru-RU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altLang="ru-RU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</m:rad>
                  </m:oMath>
                </a14:m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alt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11011" name="Text Box 3">
                <a:extLst>
                  <a:ext uri="{FF2B5EF4-FFF2-40B4-BE49-F238E27FC236}">
                    <a16:creationId xmlns:a16="http://schemas.microsoft.com/office/drawing/2014/main" id="{9915F2AF-098C-45AC-A2D0-F81697A54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682" y="960329"/>
                <a:ext cx="12104318" cy="2291589"/>
              </a:xfrm>
              <a:prstGeom prst="rect">
                <a:avLst/>
              </a:prstGeom>
              <a:blipFill>
                <a:blip r:embed="rId3"/>
                <a:stretch>
                  <a:fillRect l="-1007" t="-2933" r="-1007" b="-69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1014" name="Text Box 6">
                <a:extLst>
                  <a:ext uri="{FF2B5EF4-FFF2-40B4-BE49-F238E27FC236}">
                    <a16:creationId xmlns:a16="http://schemas.microsoft.com/office/drawing/2014/main" id="{03BB1814-3590-4974-BFB7-8987E9649F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5386777"/>
                <a:ext cx="12192000" cy="13188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ru-RU" sz="2800" dirty="0">
                    <a:solidFill>
                      <a:srgbClr val="FF3300"/>
                    </a:solidFill>
                  </a:rPr>
                  <a:t>	</a:t>
                </a:r>
                <a:r>
                  <a:rPr lang="ru-RU" altLang="ru-RU" sz="2800" dirty="0">
                    <a:solidFill>
                      <a:srgbClr val="FF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Доказательство. 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Треугольники </a:t>
                </a:r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ADC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и </a:t>
                </a:r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CDB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подобны. Следовательно,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altLang="ru-RU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ru-RU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𝐴𝐷</m:t>
                        </m:r>
                      </m:num>
                      <m:den>
                        <m:r>
                          <a:rPr lang="en-US" altLang="ru-RU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𝐶𝐷</m:t>
                        </m:r>
                      </m:den>
                    </m:f>
                    <m:r>
                      <a:rPr lang="en-US" altLang="ru-RU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ru-RU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ru-RU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𝐶𝐷</m:t>
                        </m:r>
                      </m:num>
                      <m:den>
                        <m:r>
                          <a:rPr lang="en-US" altLang="ru-RU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𝐵𝐷</m:t>
                        </m:r>
                      </m:den>
                    </m:f>
                  </m:oMath>
                </a14:m>
                <a:r>
                  <a:rPr lang="en-US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или </a:t>
                </a:r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ru-RU" altLang="ru-RU" sz="28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</a:t>
                </a:r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т.</a:t>
                </a:r>
                <a:r>
                  <a:rPr lang="en-US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е. </a:t>
                </a:r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является средним геометрическим </a:t>
                </a:r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и </a:t>
                </a:r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alt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11014" name="Text Box 6">
                <a:extLst>
                  <a:ext uri="{FF2B5EF4-FFF2-40B4-BE49-F238E27FC236}">
                    <a16:creationId xmlns:a16="http://schemas.microsoft.com/office/drawing/2014/main" id="{03BB1814-3590-4974-BFB7-8987E9649F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386777"/>
                <a:ext cx="12192000" cy="1318823"/>
              </a:xfrm>
              <a:prstGeom prst="rect">
                <a:avLst/>
              </a:prstGeom>
              <a:blipFill>
                <a:blip r:embed="rId4"/>
                <a:stretch>
                  <a:fillRect b="-509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1016" name="Picture 8">
            <a:extLst>
              <a:ext uri="{FF2B5EF4-FFF2-40B4-BE49-F238E27FC236}">
                <a16:creationId xmlns:a16="http://schemas.microsoft.com/office/drawing/2014/main" id="{BC46AA7C-B0EA-4EB1-A04B-3EF622F42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360" y="3019679"/>
            <a:ext cx="4682281" cy="2508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CD3D3B8B-7D95-93F6-B5FC-2D8F04434A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152400"/>
            <a:ext cx="77724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17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76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1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10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011" name="Text Box 3">
            <a:extLst>
              <a:ext uri="{FF2B5EF4-FFF2-40B4-BE49-F238E27FC236}">
                <a16:creationId xmlns:a16="http://schemas.microsoft.com/office/drawing/2014/main" id="{9915F2AF-098C-45AC-A2D0-F81697A54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28160"/>
            <a:ext cx="12192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altLang="ru-RU" sz="28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Докажите, что в прямоугольном треугольнике квадрат гипотенузы равен сумме квадратов катетов (теорема Пифагора).</a:t>
            </a:r>
            <a:endParaRPr lang="en-US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1014" name="Text Box 6">
                <a:extLst>
                  <a:ext uri="{FF2B5EF4-FFF2-40B4-BE49-F238E27FC236}">
                    <a16:creationId xmlns:a16="http://schemas.microsoft.com/office/drawing/2014/main" id="{03BB1814-3590-4974-BFB7-8987E9649F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246444"/>
                <a:ext cx="12192000" cy="2677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ru-RU" sz="2800" dirty="0">
                    <a:solidFill>
                      <a:srgbClr val="FF3300"/>
                    </a:solidFill>
                  </a:rPr>
                  <a:t>	</a:t>
                </a:r>
                <a:r>
                  <a:rPr lang="ru-RU" altLang="ru-RU" sz="2800" dirty="0">
                    <a:solidFill>
                      <a:srgbClr val="FF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Решение. 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Пусть в прямоугольном треугольнике </a:t>
                </a:r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 </a:t>
                </a:r>
                <a:r>
                  <a:rPr lang="en-US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ru-RU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∠</m:t>
                    </m:r>
                    <m:r>
                      <a:rPr lang="en-US" altLang="ru-RU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altLang="ru-RU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=90°)</m:t>
                    </m:r>
                  </m:oMath>
                </a14:m>
                <a:r>
                  <a:rPr lang="en-US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 = a</a:t>
                </a:r>
                <a:r>
                  <a:rPr lang="en-US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 = b</a:t>
                </a:r>
                <a:r>
                  <a:rPr lang="en-US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 = c</a:t>
                </a:r>
                <a:r>
                  <a:rPr lang="en-US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 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высота. Обозначим </a:t>
                </a:r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 = c’</a:t>
                </a:r>
                <a:r>
                  <a:rPr lang="en-US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 = c’’</a:t>
                </a:r>
                <a:r>
                  <a:rPr lang="en-US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Из подобия треугольников </a:t>
                </a:r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ACD 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 </a:t>
                </a:r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 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получаем</a:t>
                </a:r>
                <a:r>
                  <a:rPr lang="en-US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altLang="ru-RU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ru-RU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altLang="ru-RU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num>
                      <m:den>
                        <m:r>
                          <a:rPr lang="en-US" altLang="ru-RU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altLang="ru-RU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ru-RU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ru-RU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altLang="ru-RU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Из подобия треугольников </a:t>
                </a:r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 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 </a:t>
                </a:r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 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получаем</a:t>
                </a:r>
                <a:r>
                  <a:rPr lang="en-US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altLang="ru-RU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ru-RU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altLang="ru-RU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′′</m:t>
                        </m:r>
                      </m:num>
                      <m:den>
                        <m:r>
                          <a:rPr lang="en-US" altLang="ru-RU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  <m:r>
                      <a:rPr lang="en-US" altLang="ru-RU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ru-RU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ru-RU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altLang="ru-RU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Следовательно,</a:t>
                </a:r>
                <a:r>
                  <a:rPr lang="en-US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ru-RU" sz="2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altLang="ru-RU" sz="2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ru-RU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ru-RU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ru-RU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ru-RU" altLang="ru-RU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ru-RU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ru-RU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ru-RU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′′</m:t>
                        </m:r>
                      </m:sup>
                    </m:sSup>
                    <m:r>
                      <a:rPr lang="en-US" altLang="ru-RU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ru-RU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ru-RU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ru-RU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ru-RU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den>
                    </m:f>
                    <m:r>
                      <a:rPr lang="en-US" altLang="ru-RU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altLang="ru-RU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ru-RU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ru-RU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ru-RU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Откуда получаем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altLang="ru-RU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ru-RU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ru-RU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ru-RU" sz="2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ru-RU" altLang="ru-RU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ru-RU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altLang="ru-RU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ru-RU" sz="28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ru-RU" altLang="ru-RU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ru-RU" sz="2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ru-RU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ru-RU" sz="28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11014" name="Text Box 6">
                <a:extLst>
                  <a:ext uri="{FF2B5EF4-FFF2-40B4-BE49-F238E27FC236}">
                    <a16:creationId xmlns:a16="http://schemas.microsoft.com/office/drawing/2014/main" id="{03BB1814-3590-4974-BFB7-8987E9649F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246444"/>
                <a:ext cx="12192000" cy="2677400"/>
              </a:xfrm>
              <a:prstGeom prst="rect">
                <a:avLst/>
              </a:prstGeom>
              <a:blipFill>
                <a:blip r:embed="rId3"/>
                <a:stretch>
                  <a:fillRect l="-1000" t="-2506" r="-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>
            <a:extLst>
              <a:ext uri="{FF2B5EF4-FFF2-40B4-BE49-F238E27FC236}">
                <a16:creationId xmlns:a16="http://schemas.microsoft.com/office/drawing/2014/main" id="{CD3D3B8B-7D95-93F6-B5FC-2D8F04434A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152400"/>
            <a:ext cx="77724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18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6C890C-DE9A-A5BC-CC9E-F03E7F88A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658" y="2206163"/>
            <a:ext cx="4454683" cy="217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3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1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10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4" name="Rectangle 2">
            <a:extLst>
              <a:ext uri="{FF2B5EF4-FFF2-40B4-BE49-F238E27FC236}">
                <a16:creationId xmlns:a16="http://schemas.microsoft.com/office/drawing/2014/main" id="{5A5A8CD4-C9E9-414F-84FA-AFF169D6DD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</a:p>
        </p:txBody>
      </p:sp>
      <p:sp>
        <p:nvSpPr>
          <p:cNvPr id="786439" name="Text Box 7">
            <a:extLst>
              <a:ext uri="{FF2B5EF4-FFF2-40B4-BE49-F238E27FC236}">
                <a16:creationId xmlns:a16="http://schemas.microsoft.com/office/drawing/2014/main" id="{92EFE0B6-C917-4A90-919D-63577554F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1"/>
            <a:ext cx="9982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tabLst>
                <a:tab pos="534988" algn="l"/>
                <a:tab pos="801688" algn="l"/>
              </a:tabLst>
            </a:pPr>
            <a:r>
              <a:rPr lang="ru-RU" altLang="ru-RU" sz="2800" dirty="0"/>
              <a:t>	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Хорды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BD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окружности, пересекаются в точке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Докажите, что треугольники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ABE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DCE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подобны.</a:t>
            </a:r>
          </a:p>
        </p:txBody>
      </p:sp>
      <p:pic>
        <p:nvPicPr>
          <p:cNvPr id="786440" name="Picture 8">
            <a:extLst>
              <a:ext uri="{FF2B5EF4-FFF2-40B4-BE49-F238E27FC236}">
                <a16:creationId xmlns:a16="http://schemas.microsoft.com/office/drawing/2014/main" id="{87D8DA1D-4037-40F4-9553-86224E4FE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57" y="2082821"/>
            <a:ext cx="2778125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6436" name="Text Box 4">
            <a:extLst>
              <a:ext uri="{FF2B5EF4-FFF2-40B4-BE49-F238E27FC236}">
                <a16:creationId xmlns:a16="http://schemas.microsoft.com/office/drawing/2014/main" id="{2962C304-74AE-4A3A-924E-B841B2884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1993900"/>
            <a:ext cx="7350125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	</a:t>
            </a:r>
            <a:r>
              <a:rPr lang="ru-RU" altLang="ru-RU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Доказательство:</a:t>
            </a:r>
            <a:r>
              <a:rPr lang="ru-RU" altLang="ru-RU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треугольника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ABE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равен углу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треугольника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DCE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как вписанные углы, опирающиеся на одну дугу окружности. Аналогично, угол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равен углу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Следовательно, треугольники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ABE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DCE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подобны по первому признаку. 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19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777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"/>
            <a:ext cx="914400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	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Авторский сайт: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vasmirnov.ru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11690350" y="6581775"/>
            <a:ext cx="501650" cy="276225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2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Изображение выглядит как текст, Человеческое лицо, одежда, челове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8323D69-280F-A4CF-1DD0-29F7477A4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931" y="380280"/>
            <a:ext cx="7434313" cy="647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97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5" name="Text Box 3">
            <a:extLst>
              <a:ext uri="{FF2B5EF4-FFF2-40B4-BE49-F238E27FC236}">
                <a16:creationId xmlns:a16="http://schemas.microsoft.com/office/drawing/2014/main" id="{8F1AB335-6CC0-4966-88CA-BC8316F48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14467"/>
            <a:ext cx="12192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Докажите, что произведение отрезков хорд, проведенных через точку внутри окружности, постоянно и равно произведению отрезков диаметра, проведенного через ту же точку. </a:t>
            </a:r>
            <a:endParaRPr lang="en-US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96676" name="Picture 4">
            <a:extLst>
              <a:ext uri="{FF2B5EF4-FFF2-40B4-BE49-F238E27FC236}">
                <a16:creationId xmlns:a16="http://schemas.microsoft.com/office/drawing/2014/main" id="{B30F9AE0-264C-4E63-9527-489EA1181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2020768"/>
            <a:ext cx="2559794" cy="3010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96678" name="Text Box 6">
                <a:extLst>
                  <a:ext uri="{FF2B5EF4-FFF2-40B4-BE49-F238E27FC236}">
                    <a16:creationId xmlns:a16="http://schemas.microsoft.com/office/drawing/2014/main" id="{8141617D-9AA0-484A-A24F-CBB23E61A7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5013176"/>
                <a:ext cx="12192000" cy="1566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altLang="ru-RU" dirty="0">
                    <a:solidFill>
                      <a:srgbClr val="FF3300"/>
                    </a:solidFill>
                    <a:cs typeface="Times New Roman" panose="02020603050405020304" pitchFamily="18" charset="0"/>
                  </a:rPr>
                  <a:t>	</a:t>
                </a:r>
                <a:r>
                  <a:rPr lang="ru-RU" altLang="ru-RU" sz="2800" dirty="0">
                    <a:solidFill>
                      <a:srgbClr val="FF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Доказательство.</a:t>
                </a:r>
                <a:r>
                  <a:rPr lang="ru-RU" altLang="ru-RU" sz="28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Рассмотрим окружность с центром в точке </a:t>
                </a:r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Пусть хорда</a:t>
                </a:r>
                <a:r>
                  <a:rPr lang="ru-RU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и диаметр </a:t>
                </a:r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 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пересекаются в точке </a:t>
                </a:r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ru-RU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Треугольники </a:t>
                </a:r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ACE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и </a:t>
                </a:r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DBE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подобны. Следовательно,</a:t>
                </a:r>
                <a:r>
                  <a:rPr lang="en-US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ru-RU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ru-RU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𝐴𝐸</m:t>
                        </m:r>
                      </m:num>
                      <m:den>
                        <m:r>
                          <a:rPr lang="en-US" altLang="ru-RU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𝐷𝐸</m:t>
                        </m:r>
                      </m:den>
                    </m:f>
                    <m:r>
                      <a:rPr lang="en-US" altLang="ru-RU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ru-RU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ru-RU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𝐶𝐸</m:t>
                        </m:r>
                      </m:num>
                      <m:den>
                        <m:r>
                          <a:rPr lang="en-US" altLang="ru-RU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𝐵𝐸</m:t>
                        </m:r>
                      </m:den>
                    </m:f>
                    <m:r>
                      <a:rPr lang="en-US" altLang="ru-RU" sz="28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значит, </a:t>
                </a:r>
                <a14:m>
                  <m:oMath xmlns:m="http://schemas.openxmlformats.org/officeDocument/2006/math">
                    <m:r>
                      <a:rPr lang="en-US" altLang="ru-RU" sz="2800" i="1">
                        <a:latin typeface="Cambria Math" panose="02040503050406030204" pitchFamily="18" charset="0"/>
                      </a:rPr>
                      <m:t>𝐴𝐸</m:t>
                    </m:r>
                    <m:r>
                      <a:rPr lang="en-US" altLang="ru-RU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altLang="ru-RU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𝐵𝐸</m:t>
                    </m:r>
                    <m:r>
                      <a:rPr lang="en-US" altLang="ru-RU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ru-RU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𝐶𝐸</m:t>
                    </m:r>
                    <m:r>
                      <a:rPr lang="en-US" altLang="ru-RU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altLang="ru-RU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𝐷𝐸</m:t>
                    </m:r>
                    <m:r>
                      <a:rPr lang="en-US" altLang="ru-RU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ru-RU" alt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96678" name="Text Box 6">
                <a:extLst>
                  <a:ext uri="{FF2B5EF4-FFF2-40B4-BE49-F238E27FC236}">
                    <a16:creationId xmlns:a16="http://schemas.microsoft.com/office/drawing/2014/main" id="{8141617D-9AA0-484A-A24F-CBB23E61A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013176"/>
                <a:ext cx="12192000" cy="1566070"/>
              </a:xfrm>
              <a:prstGeom prst="rect">
                <a:avLst/>
              </a:prstGeom>
              <a:blipFill>
                <a:blip r:embed="rId4"/>
                <a:stretch>
                  <a:fillRect l="-1000" t="-3891" r="-1000" b="-389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>
            <a:extLst>
              <a:ext uri="{FF2B5EF4-FFF2-40B4-BE49-F238E27FC236}">
                <a16:creationId xmlns:a16="http://schemas.microsoft.com/office/drawing/2014/main" id="{0F3FF4EE-7DBB-EEAC-349F-C30ABC2D7F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20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35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96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667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33388" y="636269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dirty="0">
                <a:cs typeface="Times New Roman" pitchFamily="18" charset="0"/>
              </a:rPr>
              <a:t>	</a:t>
            </a:r>
            <a:r>
              <a:rPr lang="ru-RU" dirty="0"/>
              <a:t> </a:t>
            </a:r>
            <a:r>
              <a:rPr lang="ru-RU" sz="2800" dirty="0"/>
              <a:t>Найдите длину хорды </a:t>
            </a:r>
            <a:r>
              <a:rPr lang="en-US" sz="2800" i="1" dirty="0"/>
              <a:t>AB</a:t>
            </a:r>
            <a:r>
              <a:rPr lang="ru-RU" sz="2800" dirty="0"/>
              <a:t>, считая стороны клеток равными 1</a:t>
            </a:r>
            <a:r>
              <a:rPr lang="en-US" sz="2800" dirty="0"/>
              <a:t>.</a:t>
            </a:r>
            <a:endParaRPr lang="ru-RU" sz="2800" dirty="0">
              <a:cs typeface="Times New Roman" pitchFamily="18" charset="0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5005388" y="25955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24000" y="5362580"/>
                <a:ext cx="9144000" cy="12515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>
                    <a:solidFill>
                      <a:srgbClr val="FF0000"/>
                    </a:solidFill>
                  </a:rPr>
                  <a:t>	</a:t>
                </a:r>
                <a:r>
                  <a:rPr lang="ru-RU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Решение.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𝐴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/>
                      </a:rPr>
                      <m:t>𝐵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𝐶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/>
                      </a:rPr>
                      <m:t>𝐷𝐶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/>
                      </a:rPr>
                      <m:t>𝐶𝐸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/>
                      </a:rPr>
                      <m:t>=4.  </m:t>
                    </m:r>
                  </m:oMath>
                </a14:m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следовательно,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</m:rad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 = AC + BC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800" i="1">
                            <a:latin typeface="Cambria Math" panose="02040503050406030204" pitchFamily="18" charset="0"/>
                          </a:rPr>
                          <m:t>7</m:t>
                        </m:r>
                        <m:rad>
                          <m:radPr>
                            <m:degHide m:val="on"/>
                            <m:ctrlPr>
                              <a:rPr lang="ru-RU" sz="2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sz="280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</m:rad>
                      </m:num>
                      <m:den>
                        <m:r>
                          <a:rPr lang="ru-RU" sz="28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endPara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5362580"/>
                <a:ext cx="9144000" cy="1251561"/>
              </a:xfrm>
              <a:prstGeom prst="rect">
                <a:avLst/>
              </a:prstGeom>
              <a:blipFill>
                <a:blip r:embed="rId3"/>
                <a:stretch>
                  <a:fillRect l="-1333" t="-1951" r="-1333" b="-390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4747D9-C3F3-75CD-778F-5FE0F3A6E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801" y="2019526"/>
            <a:ext cx="2808312" cy="281894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F4AC04-17D9-D730-5518-81AFA85FB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135" y="1979555"/>
            <a:ext cx="3024986" cy="300734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8D03C1A-E3CB-28AE-BE68-7556FE4F9F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</a:p>
        </p:txBody>
      </p:sp>
    </p:spTree>
    <p:extLst>
      <p:ext uri="{BB962C8B-B14F-4D97-AF65-F5344CB8AC3E}">
        <p14:creationId xmlns:p14="http://schemas.microsoft.com/office/powerpoint/2010/main" val="31190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818" name="Rectangle 2">
            <a:extLst>
              <a:ext uri="{FF2B5EF4-FFF2-40B4-BE49-F238E27FC236}">
                <a16:creationId xmlns:a16="http://schemas.microsoft.com/office/drawing/2014/main" id="{F7D9C570-25E2-41F0-BFA2-CD4F6BA5CD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391400" cy="609600"/>
          </a:xfrm>
        </p:spPr>
        <p:txBody>
          <a:bodyPr/>
          <a:lstStyle/>
          <a:p>
            <a:pPr algn="ctr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</a:p>
        </p:txBody>
      </p:sp>
      <p:sp>
        <p:nvSpPr>
          <p:cNvPr id="802819" name="Text Box 3">
            <a:extLst>
              <a:ext uri="{FF2B5EF4-FFF2-40B4-BE49-F238E27FC236}">
                <a16:creationId xmlns:a16="http://schemas.microsoft.com/office/drawing/2014/main" id="{B0F3A566-AE5A-4AA5-853A-E33D505F0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38968"/>
            <a:ext cx="12192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/>
              <a:t>	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внешнюю точку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окружности проведены две прямые, пересекающая окружность соответственно в точках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Докажите, что треугольники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BCE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подобны.</a:t>
            </a:r>
          </a:p>
        </p:txBody>
      </p:sp>
      <p:sp>
        <p:nvSpPr>
          <p:cNvPr id="802820" name="Text Box 4">
            <a:extLst>
              <a:ext uri="{FF2B5EF4-FFF2-40B4-BE49-F238E27FC236}">
                <a16:creationId xmlns:a16="http://schemas.microsoft.com/office/drawing/2014/main" id="{C93337EE-D50E-4EFA-9877-A7FCB062C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2104" y="2611031"/>
            <a:ext cx="7415408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	</a:t>
            </a:r>
            <a:r>
              <a:rPr lang="ru-RU" altLang="ru-RU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Доказательство:</a:t>
            </a:r>
            <a:r>
              <a:rPr lang="ru-RU" altLang="ru-RU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треугольника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равен углу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треугольника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BCE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как вписанные углы, опирающиеся на одну дугу окружности.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этих треугольников общий.</a:t>
            </a:r>
          </a:p>
          <a:p>
            <a:pPr algn="just">
              <a:spcBef>
                <a:spcPct val="50000"/>
              </a:spcBef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Следовательно, треугольники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BCE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подобны по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первому признаку.</a:t>
            </a:r>
          </a:p>
        </p:txBody>
      </p:sp>
      <p:pic>
        <p:nvPicPr>
          <p:cNvPr id="802821" name="Picture 5">
            <a:extLst>
              <a:ext uri="{FF2B5EF4-FFF2-40B4-BE49-F238E27FC236}">
                <a16:creationId xmlns:a16="http://schemas.microsoft.com/office/drawing/2014/main" id="{182F35F8-A1BC-4BAE-9683-950AE6F3B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00" y="2846656"/>
            <a:ext cx="400685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2822" name="Text Box 6">
            <a:extLst>
              <a:ext uri="{FF2B5EF4-FFF2-40B4-BE49-F238E27FC236}">
                <a16:creationId xmlns:a16="http://schemas.microsoft.com/office/drawing/2014/main" id="{91F51984-9139-4199-8D44-9FFC50638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7912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22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32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02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2820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5" name="Text Box 3">
            <a:extLst>
              <a:ext uri="{FF2B5EF4-FFF2-40B4-BE49-F238E27FC236}">
                <a16:creationId xmlns:a16="http://schemas.microsoft.com/office/drawing/2014/main" id="{504BDFB3-BC06-46EE-B073-0FED54FA2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047" y="973119"/>
            <a:ext cx="1192895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/>
              <a:t>	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точку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расположенную вне окружности, проведены две прямые, пересекающие окружность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соответственно в точках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Докажите, что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произведение отрезков секущих на их внешнюю часть равны, т. е.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CE·AE = DE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ru-RU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06921" name="Picture 9">
            <a:extLst>
              <a:ext uri="{FF2B5EF4-FFF2-40B4-BE49-F238E27FC236}">
                <a16:creationId xmlns:a16="http://schemas.microsoft.com/office/drawing/2014/main" id="{4CE6E986-E240-4A3C-803B-DA664B4ED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129" y="3405060"/>
            <a:ext cx="3814763" cy="28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06924" name="Group 12">
            <a:extLst>
              <a:ext uri="{FF2B5EF4-FFF2-40B4-BE49-F238E27FC236}">
                <a16:creationId xmlns:a16="http://schemas.microsoft.com/office/drawing/2014/main" id="{6B3BEEDF-F416-4983-AB1A-B2E2B08D940A}"/>
              </a:ext>
            </a:extLst>
          </p:cNvPr>
          <p:cNvGrpSpPr>
            <a:grpSpLocks/>
          </p:cNvGrpSpPr>
          <p:nvPr/>
        </p:nvGrpSpPr>
        <p:grpSpPr bwMode="auto">
          <a:xfrm>
            <a:off x="1694129" y="3429000"/>
            <a:ext cx="10406063" cy="2868613"/>
            <a:chOff x="174" y="1764"/>
            <a:chExt cx="6555" cy="1807"/>
          </a:xfrm>
        </p:grpSpPr>
        <p:sp>
          <p:nvSpPr>
            <p:cNvPr id="806916" name="Text Box 4">
              <a:extLst>
                <a:ext uri="{FF2B5EF4-FFF2-40B4-BE49-F238E27FC236}">
                  <a16:creationId xmlns:a16="http://schemas.microsoft.com/office/drawing/2014/main" id="{83B84776-4687-4B95-8882-9DE9485A98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2" y="1908"/>
              <a:ext cx="4107" cy="10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altLang="ru-RU" sz="28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Доказательство:</a:t>
              </a:r>
              <a:r>
                <a:rPr lang="ru-RU" altLang="ru-RU" sz="28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Треугольники </a:t>
              </a:r>
              <a:r>
                <a:rPr lang="en-US" altLang="ru-RU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ADE </a:t>
              </a:r>
              <a:r>
                <a:rPr lang="ru-RU" alt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 </a:t>
              </a:r>
              <a:r>
                <a:rPr lang="en-US" altLang="ru-RU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BCE </a:t>
              </a:r>
              <a:r>
                <a:rPr lang="ru-RU" alt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подобны.</a:t>
              </a:r>
              <a:r>
                <a:rPr lang="en-US" altLang="ru-RU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Значит, </a:t>
              </a:r>
              <a:r>
                <a:rPr lang="en-US" altLang="ru-RU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CE </a:t>
              </a:r>
              <a:r>
                <a:rPr lang="en-US" alt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ru-RU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 = BE </a:t>
              </a:r>
              <a:r>
                <a:rPr lang="en-US" alt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ru-RU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AE</a:t>
              </a:r>
              <a:r>
                <a:rPr lang="en-US" alt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spcBef>
                  <a:spcPct val="50000"/>
                </a:spcBef>
              </a:pPr>
              <a:r>
                <a:rPr lang="ru-RU" alt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Следовательно, </a:t>
              </a:r>
              <a:r>
                <a:rPr lang="en-US" altLang="ru-RU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CE·AE = DE</a:t>
              </a:r>
              <a:r>
                <a:rPr lang="en-US" alt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·</a:t>
              </a:r>
              <a:r>
                <a:rPr lang="en-US" altLang="ru-RU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</a:t>
              </a:r>
              <a:r>
                <a:rPr lang="ru-RU" altLang="ru-RU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altLang="ru-RU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06922" name="Picture 10">
              <a:extLst>
                <a:ext uri="{FF2B5EF4-FFF2-40B4-BE49-F238E27FC236}">
                  <a16:creationId xmlns:a16="http://schemas.microsoft.com/office/drawing/2014/main" id="{6773C454-8255-4974-93D2-2E6E53AA39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" y="1764"/>
              <a:ext cx="2403" cy="18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E448691E-E9B1-F156-B3A3-13E4116FDA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391400" cy="609600"/>
          </a:xfrm>
        </p:spPr>
        <p:txBody>
          <a:bodyPr/>
          <a:lstStyle/>
          <a:p>
            <a:pPr algn="ctr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23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8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06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146" name="Rectangle 2">
            <a:extLst>
              <a:ext uri="{FF2B5EF4-FFF2-40B4-BE49-F238E27FC236}">
                <a16:creationId xmlns:a16="http://schemas.microsoft.com/office/drawing/2014/main" id="{7105314A-E593-4E2A-AA31-26D854C3BB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391400" cy="609600"/>
          </a:xfrm>
        </p:spPr>
        <p:txBody>
          <a:bodyPr/>
          <a:lstStyle/>
          <a:p>
            <a:pPr algn="ctr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</a:p>
        </p:txBody>
      </p:sp>
      <p:sp>
        <p:nvSpPr>
          <p:cNvPr id="774147" name="Text Box 3">
            <a:extLst>
              <a:ext uri="{FF2B5EF4-FFF2-40B4-BE49-F238E27FC236}">
                <a16:creationId xmlns:a16="http://schemas.microsoft.com/office/drawing/2014/main" id="{AC2EE29C-FF08-4616-A447-312D7725D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8116"/>
            <a:ext cx="12192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/>
              <a:t>	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внешнюю точку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окружности проведены прямая, пересекающая окружность в точках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касательная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точка касания). Докажите, что треугольники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ECB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подобны.</a:t>
            </a:r>
          </a:p>
        </p:txBody>
      </p:sp>
      <p:pic>
        <p:nvPicPr>
          <p:cNvPr id="774148" name="Picture 4">
            <a:extLst>
              <a:ext uri="{FF2B5EF4-FFF2-40B4-BE49-F238E27FC236}">
                <a16:creationId xmlns:a16="http://schemas.microsoft.com/office/drawing/2014/main" id="{CF01FF78-3659-49E1-B885-F67074A88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71" y="2733912"/>
            <a:ext cx="3368458" cy="2826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4149" name="Text Box 5">
            <a:extLst>
              <a:ext uri="{FF2B5EF4-FFF2-40B4-BE49-F238E27FC236}">
                <a16:creationId xmlns:a16="http://schemas.microsoft.com/office/drawing/2014/main" id="{BEA26C1C-5AD4-445D-9796-500806081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079315"/>
            <a:ext cx="7239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sz="2800" dirty="0">
                <a:solidFill>
                  <a:srgbClr val="FF3300"/>
                </a:solidFill>
              </a:rPr>
              <a:t>	</a:t>
            </a:r>
            <a:r>
              <a:rPr lang="ru-RU" altLang="ru-RU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Доказательство.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треугольников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ECB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общий. Углы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ACE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CBE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равны, как углы, опирающиеся на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одну хорду.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Следовательно, треугольники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ECB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подобны.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24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77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7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4149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23" name="Text Box 3">
            <a:extLst>
              <a:ext uri="{FF2B5EF4-FFF2-40B4-BE49-F238E27FC236}">
                <a16:creationId xmlns:a16="http://schemas.microsoft.com/office/drawing/2014/main" id="{D0481C72-51CB-4589-9E83-200A0DE96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1688"/>
            <a:ext cx="12192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/>
              <a:t>	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точку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расположенную вне окружности, проведены прямая, пересекающая окружность в точках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 касательная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точка касания). Докажите, что произведение отрезков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секущей равно квадрату отрезка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касательной.</a:t>
            </a:r>
          </a:p>
        </p:txBody>
      </p:sp>
      <p:pic>
        <p:nvPicPr>
          <p:cNvPr id="798724" name="Picture 4">
            <a:extLst>
              <a:ext uri="{FF2B5EF4-FFF2-40B4-BE49-F238E27FC236}">
                <a16:creationId xmlns:a16="http://schemas.microsoft.com/office/drawing/2014/main" id="{1D28577B-ADE1-46A3-B4A3-0D4FD7056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856042"/>
            <a:ext cx="2971800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725" name="Text Box 5">
            <a:extLst>
              <a:ext uri="{FF2B5EF4-FFF2-40B4-BE49-F238E27FC236}">
                <a16:creationId xmlns:a16="http://schemas.microsoft.com/office/drawing/2014/main" id="{05D0109A-1108-468C-A6EA-A492DE1B9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33" y="5626949"/>
            <a:ext cx="1151141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	</a:t>
            </a:r>
            <a:r>
              <a:rPr lang="ru-RU" altLang="ru-RU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Доказательство.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Треугольники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ECB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подобны. Следовательно,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 = CE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значит,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AE·BE = CE</a:t>
            </a:r>
            <a:r>
              <a:rPr lang="en-US" altLang="ru-RU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10FD0E6-996A-E910-398D-7DA3111ADD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391400" cy="609600"/>
          </a:xfrm>
        </p:spPr>
        <p:txBody>
          <a:bodyPr/>
          <a:lstStyle/>
          <a:p>
            <a:pPr algn="ctr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25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67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98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25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>
            <a:extLst>
              <a:ext uri="{FF2B5EF4-FFF2-40B4-BE49-F238E27FC236}">
                <a16:creationId xmlns:a16="http://schemas.microsoft.com/office/drawing/2014/main" id="{175DB11F-60C4-483E-8AA4-114282609D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4816" y="0"/>
            <a:ext cx="8780746" cy="576064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с практическим содержанием</a:t>
            </a: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26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F89A66-E2D5-8309-7C69-EE3F333EA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477" y="676272"/>
            <a:ext cx="4143758" cy="628193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>
            <a:extLst>
              <a:ext uri="{FF2B5EF4-FFF2-40B4-BE49-F238E27FC236}">
                <a16:creationId xmlns:a16="http://schemas.microsoft.com/office/drawing/2014/main" id="{175DB11F-60C4-483E-8AA4-114282609D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152400"/>
            <a:ext cx="77724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</a:p>
        </p:txBody>
      </p:sp>
      <p:sp>
        <p:nvSpPr>
          <p:cNvPr id="704515" name="Text Box 3">
            <a:extLst>
              <a:ext uri="{FF2B5EF4-FFF2-40B4-BE49-F238E27FC236}">
                <a16:creationId xmlns:a16="http://schemas.microsoft.com/office/drawing/2014/main" id="{1EAAAB0A-525C-4452-A17B-6BCE68793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682" y="609600"/>
            <a:ext cx="8884096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данные, приведенные на рисунке, найдите расстояние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лодки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берега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04516" name="Picture 4">
            <a:extLst>
              <a:ext uri="{FF2B5EF4-FFF2-40B4-BE49-F238E27FC236}">
                <a16:creationId xmlns:a16="http://schemas.microsoft.com/office/drawing/2014/main" id="{AAADEE02-DAEC-4CA2-A200-10F61742C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28800"/>
            <a:ext cx="2940050" cy="351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4517" name="Text Box 5">
            <a:extLst>
              <a:ext uri="{FF2B5EF4-FFF2-40B4-BE49-F238E27FC236}">
                <a16:creationId xmlns:a16="http://schemas.microsoft.com/office/drawing/2014/main" id="{6FF52333-6D67-44AA-A3EE-C5A3E36F3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715001"/>
            <a:ext cx="3581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Ответ.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 м.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27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69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0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4517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Rectangle 2">
            <a:extLst>
              <a:ext uri="{FF2B5EF4-FFF2-40B4-BE49-F238E27FC236}">
                <a16:creationId xmlns:a16="http://schemas.microsoft.com/office/drawing/2014/main" id="{31BF7E1F-A0B5-498C-8522-FF50D71EA3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152400"/>
            <a:ext cx="77724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</a:p>
        </p:txBody>
      </p:sp>
      <p:sp>
        <p:nvSpPr>
          <p:cNvPr id="706563" name="Text Box 3">
            <a:extLst>
              <a:ext uri="{FF2B5EF4-FFF2-40B4-BE49-F238E27FC236}">
                <a16:creationId xmlns:a16="http://schemas.microsoft.com/office/drawing/2014/main" id="{78FF3FAC-9F6B-4D36-A063-DF489A9BE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95690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/>
              <a:t>	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данные, приведенные на рисунке, найдите ширину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реки.</a:t>
            </a:r>
          </a:p>
        </p:txBody>
      </p:sp>
      <p:sp>
        <p:nvSpPr>
          <p:cNvPr id="706564" name="Text Box 4">
            <a:extLst>
              <a:ext uri="{FF2B5EF4-FFF2-40B4-BE49-F238E27FC236}">
                <a16:creationId xmlns:a16="http://schemas.microsoft.com/office/drawing/2014/main" id="{AB3BD2C2-F4C2-4ECF-88EB-E6CA1F37B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715001"/>
            <a:ext cx="3581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Ответ.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м.</a:t>
            </a:r>
          </a:p>
        </p:txBody>
      </p:sp>
      <p:pic>
        <p:nvPicPr>
          <p:cNvPr id="706565" name="Picture 5">
            <a:extLst>
              <a:ext uri="{FF2B5EF4-FFF2-40B4-BE49-F238E27FC236}">
                <a16:creationId xmlns:a16="http://schemas.microsoft.com/office/drawing/2014/main" id="{4E9D98EA-0A79-4266-8DBE-148A55333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089" y="1905000"/>
            <a:ext cx="520382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28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0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64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>
            <a:extLst>
              <a:ext uri="{FF2B5EF4-FFF2-40B4-BE49-F238E27FC236}">
                <a16:creationId xmlns:a16="http://schemas.microsoft.com/office/drawing/2014/main" id="{1D33B8CA-64FA-4891-B0E9-018D079455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152400"/>
            <a:ext cx="77724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</a:p>
        </p:txBody>
      </p:sp>
      <p:sp>
        <p:nvSpPr>
          <p:cNvPr id="708611" name="Text Box 3">
            <a:extLst>
              <a:ext uri="{FF2B5EF4-FFF2-40B4-BE49-F238E27FC236}">
                <a16:creationId xmlns:a16="http://schemas.microsoft.com/office/drawing/2014/main" id="{81A606BE-B0B2-44F4-8D74-33B7C4F60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6176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/>
              <a:t>	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данные, приведенные на рисунке, найдите ширину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озера. </a:t>
            </a:r>
          </a:p>
        </p:txBody>
      </p:sp>
      <p:sp>
        <p:nvSpPr>
          <p:cNvPr id="708612" name="Text Box 4">
            <a:extLst>
              <a:ext uri="{FF2B5EF4-FFF2-40B4-BE49-F238E27FC236}">
                <a16:creationId xmlns:a16="http://schemas.microsoft.com/office/drawing/2014/main" id="{8938DB8A-9ABD-438B-990D-73259F6B7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715001"/>
            <a:ext cx="3581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Ответ.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м.</a:t>
            </a:r>
          </a:p>
        </p:txBody>
      </p:sp>
      <p:pic>
        <p:nvPicPr>
          <p:cNvPr id="708613" name="Picture 5">
            <a:extLst>
              <a:ext uri="{FF2B5EF4-FFF2-40B4-BE49-F238E27FC236}">
                <a16:creationId xmlns:a16="http://schemas.microsoft.com/office/drawing/2014/main" id="{35150A66-11F1-4928-BF3F-6955B0F9E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989" y="2054226"/>
            <a:ext cx="5024437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29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0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12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04C63-1536-F69E-42EA-60E477D50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>
            <a:extLst>
              <a:ext uri="{FF2B5EF4-FFF2-40B4-BE49-F238E27FC236}">
                <a16:creationId xmlns:a16="http://schemas.microsoft.com/office/drawing/2014/main" id="{1116E336-DE1D-A2F0-3EAF-D429DE1199E0}"/>
              </a:ext>
            </a:extLst>
          </p:cNvPr>
          <p:cNvSpPr txBox="1">
            <a:spLocks noChangeArrowheads="1"/>
          </p:cNvSpPr>
          <p:nvPr/>
        </p:nvSpPr>
        <p:spPr>
          <a:xfrm>
            <a:off x="2617939" y="0"/>
            <a:ext cx="5450947" cy="595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400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 геометрии 8-го класса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DE05F5-2AE4-52FF-9E1A-4B7D50EC7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1959" y="1027134"/>
            <a:ext cx="5615864" cy="58308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E7BB16-705D-779F-129A-EFD1F2C2E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93" y="869053"/>
            <a:ext cx="4727779" cy="598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090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>
            <a:extLst>
              <a:ext uri="{FF2B5EF4-FFF2-40B4-BE49-F238E27FC236}">
                <a16:creationId xmlns:a16="http://schemas.microsoft.com/office/drawing/2014/main" id="{E85DE0AB-7085-49B5-99DB-84197AE1A8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</a:p>
        </p:txBody>
      </p:sp>
      <p:sp>
        <p:nvSpPr>
          <p:cNvPr id="710659" name="Text Box 3">
            <a:extLst>
              <a:ext uri="{FF2B5EF4-FFF2-40B4-BE49-F238E27FC236}">
                <a16:creationId xmlns:a16="http://schemas.microsoft.com/office/drawing/2014/main" id="{1018B755-819B-4FA5-B7B5-81A6135BC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13679"/>
            <a:ext cx="12192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рисунке показано, как можно найти ширину реки </a:t>
            </a:r>
            <a:r>
              <a:rPr lang="en-US" alt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построив на местности два подобных треугольника - </a:t>
            </a:r>
            <a:r>
              <a:rPr lang="ru-RU" alt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АВС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alt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Найдите </a:t>
            </a:r>
            <a:r>
              <a:rPr lang="en-US" alt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если </a:t>
            </a:r>
            <a:r>
              <a:rPr lang="ru-RU" alt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50 м, </a:t>
            </a:r>
            <a:r>
              <a:rPr lang="ru-RU" alt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16 м и </a:t>
            </a:r>
            <a:r>
              <a:rPr lang="en-US" alt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DC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17 м.</a:t>
            </a:r>
            <a:endParaRPr lang="en-US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0660" name="Picture 4">
            <a:extLst>
              <a:ext uri="{FF2B5EF4-FFF2-40B4-BE49-F238E27FC236}">
                <a16:creationId xmlns:a16="http://schemas.microsoft.com/office/drawing/2014/main" id="{BBDEC2F1-AD41-4560-A33F-B5E3A4A70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004" y="2864340"/>
            <a:ext cx="3216275" cy="282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10662" name="Text Box 6">
                <a:extLst>
                  <a:ext uri="{FF2B5EF4-FFF2-40B4-BE49-F238E27FC236}">
                    <a16:creationId xmlns:a16="http://schemas.microsoft.com/office/drawing/2014/main" id="{710C074C-F5A7-4236-9155-348D5FA24A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76400" y="5790481"/>
                <a:ext cx="8763000" cy="7905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altLang="ru-RU" sz="3200" dirty="0">
                    <a:solidFill>
                      <a:srgbClr val="FF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Ответ:</a:t>
                </a:r>
                <a:r>
                  <a:rPr lang="ru-RU" altLang="ru-RU" sz="32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ru-RU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ru-RU" altLang="ru-RU" sz="3200">
                        <a:latin typeface="Cambria Math" panose="02040503050406030204" pitchFamily="18" charset="0"/>
                      </a:rPr>
                      <m:t>36</m:t>
                    </m:r>
                    <m:f>
                      <m:fPr>
                        <m:ctrlPr>
                          <a:rPr lang="ru-RU" altLang="ru-RU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altLang="ru-RU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u-RU" altLang="ru-RU" sz="32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alt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alt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</a:t>
                </a:r>
                <a:r>
                  <a:rPr lang="en-US" alt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ru-RU" alt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10662" name="Text Box 6">
                <a:extLst>
                  <a:ext uri="{FF2B5EF4-FFF2-40B4-BE49-F238E27FC236}">
                    <a16:creationId xmlns:a16="http://schemas.microsoft.com/office/drawing/2014/main" id="{710C074C-F5A7-4236-9155-348D5FA2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6400" y="5790481"/>
                <a:ext cx="8763000" cy="790575"/>
              </a:xfrm>
              <a:prstGeom prst="rect">
                <a:avLst/>
              </a:prstGeom>
              <a:blipFill>
                <a:blip r:embed="rId4"/>
                <a:stretch>
                  <a:fillRect l="-1739" b="-923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30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66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6" name="Rectangle 2">
            <a:extLst>
              <a:ext uri="{FF2B5EF4-FFF2-40B4-BE49-F238E27FC236}">
                <a16:creationId xmlns:a16="http://schemas.microsoft.com/office/drawing/2014/main" id="{4B227CC2-C7AC-4DC9-9897-9DAEE5F55F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152400"/>
            <a:ext cx="77724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</a:p>
        </p:txBody>
      </p:sp>
      <p:sp>
        <p:nvSpPr>
          <p:cNvPr id="712707" name="Text Box 3">
            <a:extLst>
              <a:ext uri="{FF2B5EF4-FFF2-40B4-BE49-F238E27FC236}">
                <a16:creationId xmlns:a16="http://schemas.microsoft.com/office/drawing/2014/main" id="{E9F75144-3BC4-4846-9CC2-3EADEBCA0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26" y="1107142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данные, приведенные на рисунке, найдите высоту мачты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2708" name="Text Box 4">
            <a:extLst>
              <a:ext uri="{FF2B5EF4-FFF2-40B4-BE49-F238E27FC236}">
                <a16:creationId xmlns:a16="http://schemas.microsoft.com/office/drawing/2014/main" id="{54241DA6-879C-4113-9AED-86B0BBFDF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715001"/>
            <a:ext cx="3581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Ответ.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м.</a:t>
            </a:r>
          </a:p>
        </p:txBody>
      </p:sp>
      <p:pic>
        <p:nvPicPr>
          <p:cNvPr id="712709" name="Picture 5">
            <a:extLst>
              <a:ext uri="{FF2B5EF4-FFF2-40B4-BE49-F238E27FC236}">
                <a16:creationId xmlns:a16="http://schemas.microsoft.com/office/drawing/2014/main" id="{43ECF2DF-3BCC-4159-81DE-ABCF8629A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39" y="2162176"/>
            <a:ext cx="5418137" cy="253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31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2708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4" name="Rectangle 2">
            <a:extLst>
              <a:ext uri="{FF2B5EF4-FFF2-40B4-BE49-F238E27FC236}">
                <a16:creationId xmlns:a16="http://schemas.microsoft.com/office/drawing/2014/main" id="{FFA59812-39D7-45D9-85E1-E9D9C9F052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</a:p>
        </p:txBody>
      </p:sp>
      <p:sp>
        <p:nvSpPr>
          <p:cNvPr id="714755" name="Text Box 3">
            <a:extLst>
              <a:ext uri="{FF2B5EF4-FFF2-40B4-BE49-F238E27FC236}">
                <a16:creationId xmlns:a16="http://schemas.microsoft.com/office/drawing/2014/main" id="{EC3EDC8A-843E-4C96-9997-F1AF9A352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45910"/>
            <a:ext cx="12192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Наблюдатель, находящийся в пункте </a:t>
            </a:r>
            <a:r>
              <a:rPr lang="ru-RU" alt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видит конец шеста </a:t>
            </a:r>
            <a:r>
              <a:rPr lang="ru-RU" alt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верхнюю точку </a:t>
            </a:r>
            <a:r>
              <a:rPr lang="en-US" alt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мачты, расположенными на одной прямой. Какова </a:t>
            </a:r>
            <a:r>
              <a:rPr lang="ru-RU" altLang="ru-RU" sz="32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мачты, если </a:t>
            </a:r>
            <a:r>
              <a:rPr lang="ru-RU" altLang="ru-RU" sz="3200" i="1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АЕ</a:t>
            </a:r>
            <a:r>
              <a:rPr lang="ru-RU" altLang="ru-RU" sz="32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60 м, </a:t>
            </a:r>
            <a:r>
              <a:rPr lang="ru-RU" altLang="ru-RU" sz="3200" i="1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</a:t>
            </a:r>
            <a:r>
              <a:rPr lang="ru-RU" altLang="ru-RU" sz="32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 м и </a:t>
            </a:r>
            <a:r>
              <a:rPr lang="ru-RU" altLang="ru-RU" sz="3200" i="1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</a:t>
            </a:r>
            <a:r>
              <a:rPr lang="ru-RU" altLang="ru-RU" sz="32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</a:t>
            </a:r>
            <a:r>
              <a:rPr lang="ru-RU" sz="3200" b="1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32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м? </a:t>
            </a:r>
          </a:p>
        </p:txBody>
      </p:sp>
      <p:sp>
        <p:nvSpPr>
          <p:cNvPr id="714756" name="Text Box 4">
            <a:extLst>
              <a:ext uri="{FF2B5EF4-FFF2-40B4-BE49-F238E27FC236}">
                <a16:creationId xmlns:a16="http://schemas.microsoft.com/office/drawing/2014/main" id="{52691963-3C74-4C8F-986B-5A3653540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943600"/>
            <a:ext cx="822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</a:t>
            </a:r>
            <a:r>
              <a:rPr lang="ru-RU" altLang="ru-RU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4757" name="Picture 5">
            <a:extLst>
              <a:ext uri="{FF2B5EF4-FFF2-40B4-BE49-F238E27FC236}">
                <a16:creationId xmlns:a16="http://schemas.microsoft.com/office/drawing/2014/main" id="{497C8761-3DF5-4928-866E-E692FE113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668" y="2646968"/>
            <a:ext cx="4894263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32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756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>
            <a:extLst>
              <a:ext uri="{FF2B5EF4-FFF2-40B4-BE49-F238E27FC236}">
                <a16:creationId xmlns:a16="http://schemas.microsoft.com/office/drawing/2014/main" id="{66389DC2-D596-41C0-AB5E-4DE15B1E9D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</a:p>
        </p:txBody>
      </p:sp>
      <p:sp>
        <p:nvSpPr>
          <p:cNvPr id="716803" name="Text Box 3">
            <a:extLst>
              <a:ext uri="{FF2B5EF4-FFF2-40B4-BE49-F238E27FC236}">
                <a16:creationId xmlns:a16="http://schemas.microsoft.com/office/drawing/2014/main" id="{8E57846E-52AF-4E43-B88E-9FCF83CF7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416" y="1150307"/>
            <a:ext cx="1036008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ростом 1,8 м стоит на расстоянии 12 м от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столба, на котором висит фонарь на высоте 5,4 м.  Найдите длину тени человека в метрах.</a:t>
            </a:r>
          </a:p>
        </p:txBody>
      </p:sp>
      <p:sp>
        <p:nvSpPr>
          <p:cNvPr id="716804" name="Text Box 4">
            <a:extLst>
              <a:ext uri="{FF2B5EF4-FFF2-40B4-BE49-F238E27FC236}">
                <a16:creationId xmlns:a16="http://schemas.microsoft.com/office/drawing/2014/main" id="{C8282D5A-D7B5-46DE-981B-A4D854FA1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807907"/>
            <a:ext cx="845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</a:t>
            </a:r>
            <a:r>
              <a:rPr lang="ru-RU" altLang="ru-RU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</a:p>
        </p:txBody>
      </p:sp>
      <p:sp>
        <p:nvSpPr>
          <p:cNvPr id="716805" name="Rectangle 5">
            <a:extLst>
              <a:ext uri="{FF2B5EF4-FFF2-40B4-BE49-F238E27FC236}">
                <a16:creationId xmlns:a16="http://schemas.microsoft.com/office/drawing/2014/main" id="{3714FEE0-B0D0-4542-87BE-BC0EAFEF7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5388" y="25955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716806" name="Picture 6">
            <a:extLst>
              <a:ext uri="{FF2B5EF4-FFF2-40B4-BE49-F238E27FC236}">
                <a16:creationId xmlns:a16="http://schemas.microsoft.com/office/drawing/2014/main" id="{62A91852-834B-45CE-98EE-4AD6ADFB7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8108"/>
            <a:ext cx="5486400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33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04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>
            <a:extLst>
              <a:ext uri="{FF2B5EF4-FFF2-40B4-BE49-F238E27FC236}">
                <a16:creationId xmlns:a16="http://schemas.microsoft.com/office/drawing/2014/main" id="{2BABF82A-6B4B-465E-A866-56DE593F37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</a:p>
        </p:txBody>
      </p:sp>
      <p:sp>
        <p:nvSpPr>
          <p:cNvPr id="718851" name="Text Box 3">
            <a:extLst>
              <a:ext uri="{FF2B5EF4-FFF2-40B4-BE49-F238E27FC236}">
                <a16:creationId xmlns:a16="http://schemas.microsoft.com/office/drawing/2014/main" id="{BBDAE868-82C7-40C1-9283-264E157CB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7987"/>
            <a:ext cx="12192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ростом 1,7 м стоит на расстоянии 8 шагов от столба, на котором висит фонарь. Тень человека равна четырем шагам. На какой высоте расположен фонарь? Ответ дайте в метрах.</a:t>
            </a:r>
          </a:p>
        </p:txBody>
      </p:sp>
      <p:sp>
        <p:nvSpPr>
          <p:cNvPr id="718852" name="Text Box 4">
            <a:extLst>
              <a:ext uri="{FF2B5EF4-FFF2-40B4-BE49-F238E27FC236}">
                <a16:creationId xmlns:a16="http://schemas.microsoft.com/office/drawing/2014/main" id="{B97E0EC9-3C65-4A32-A3D6-4EAC6AE69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334000"/>
            <a:ext cx="845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</a:t>
            </a:r>
            <a:r>
              <a:rPr lang="ru-RU" altLang="ru-RU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5,1. </a:t>
            </a:r>
          </a:p>
        </p:txBody>
      </p:sp>
      <p:sp>
        <p:nvSpPr>
          <p:cNvPr id="718853" name="Rectangle 5">
            <a:extLst>
              <a:ext uri="{FF2B5EF4-FFF2-40B4-BE49-F238E27FC236}">
                <a16:creationId xmlns:a16="http://schemas.microsoft.com/office/drawing/2014/main" id="{75B6CAA6-521C-4502-A68E-0362830B6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5388" y="25955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718854" name="Picture 6">
            <a:extLst>
              <a:ext uri="{FF2B5EF4-FFF2-40B4-BE49-F238E27FC236}">
                <a16:creationId xmlns:a16="http://schemas.microsoft.com/office/drawing/2014/main" id="{3629A6B1-D94E-4DE2-A176-90A6B69C7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667001"/>
            <a:ext cx="3962400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34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852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>
            <a:extLst>
              <a:ext uri="{FF2B5EF4-FFF2-40B4-BE49-F238E27FC236}">
                <a16:creationId xmlns:a16="http://schemas.microsoft.com/office/drawing/2014/main" id="{8488D7E0-3B65-4E57-B956-D15184908D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152400"/>
            <a:ext cx="77724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</a:p>
        </p:txBody>
      </p:sp>
      <p:sp>
        <p:nvSpPr>
          <p:cNvPr id="724995" name="Text Box 3">
            <a:extLst>
              <a:ext uri="{FF2B5EF4-FFF2-40B4-BE49-F238E27FC236}">
                <a16:creationId xmlns:a16="http://schemas.microsoft.com/office/drawing/2014/main" id="{D2D8DF67-802F-4C15-9EAF-25DED5E5F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59494"/>
            <a:ext cx="12192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/>
              <a:t>	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Монета диаметром 1 см, находящаяся на расстоянии 120 см от глаза наблюдателя, видна под таким же углом, как и диск Луны. Сколько примерно Лун поместится между Землёй и Луной?</a:t>
            </a:r>
          </a:p>
        </p:txBody>
      </p:sp>
      <p:sp>
        <p:nvSpPr>
          <p:cNvPr id="724996" name="Text Box 4">
            <a:extLst>
              <a:ext uri="{FF2B5EF4-FFF2-40B4-BE49-F238E27FC236}">
                <a16:creationId xmlns:a16="http://schemas.microsoft.com/office/drawing/2014/main" id="{054201FC-A29B-4F81-8CDF-B67059E6A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800601"/>
            <a:ext cx="5754216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Ответ.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120.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35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2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4996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4192DA15-E468-440C-AD0F-1BEF2753C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916832"/>
            <a:ext cx="8153400" cy="112474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5400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Золотое сечение</a:t>
            </a: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36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26">
            <a:extLst>
              <a:ext uri="{FF2B5EF4-FFF2-40B4-BE49-F238E27FC236}">
                <a16:creationId xmlns:a16="http://schemas.microsoft.com/office/drawing/2014/main" id="{9EC3249A-2E25-29F8-F1F5-C8FC939F93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391400" cy="609600"/>
          </a:xfrm>
        </p:spPr>
        <p:txBody>
          <a:bodyPr/>
          <a:lstStyle/>
          <a:p>
            <a:pPr algn="ctr" eaLnBrk="1" hangingPunct="1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</a:p>
        </p:txBody>
      </p:sp>
      <p:pic>
        <p:nvPicPr>
          <p:cNvPr id="52227" name="Рисунок 1">
            <a:extLst>
              <a:ext uri="{FF2B5EF4-FFF2-40B4-BE49-F238E27FC236}">
                <a16:creationId xmlns:a16="http://schemas.microsoft.com/office/drawing/2014/main" id="{3D7C4779-767F-1911-7BBA-720BD58674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732017"/>
            <a:ext cx="3910302" cy="616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Рисунок 2">
            <a:extLst>
              <a:ext uri="{FF2B5EF4-FFF2-40B4-BE49-F238E27FC236}">
                <a16:creationId xmlns:a16="http://schemas.microsoft.com/office/drawing/2014/main" id="{E9A6D2E9-434C-13F1-DEEA-3DF1565FA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732017"/>
            <a:ext cx="4248473" cy="610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37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3709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5">
            <a:extLst>
              <a:ext uri="{FF2B5EF4-FFF2-40B4-BE49-F238E27FC236}">
                <a16:creationId xmlns:a16="http://schemas.microsoft.com/office/drawing/2014/main" id="{F2FB7379-8B16-4346-A773-71A1171AB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208" y="29029"/>
            <a:ext cx="8928992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/>
              <a:t>	</a:t>
            </a:r>
            <a:r>
              <a:rPr lang="ru-RU" altLang="ru-RU" sz="2400" dirty="0">
                <a:solidFill>
                  <a:srgbClr val="FF0000"/>
                </a:solidFill>
              </a:rPr>
              <a:t>Золотым сечением </a:t>
            </a:r>
            <a:r>
              <a:rPr lang="ru-RU" altLang="ru-RU" sz="2400" dirty="0"/>
              <a:t>называется такое </a:t>
            </a:r>
            <a:r>
              <a:rPr lang="ru-RU" altLang="ru-RU" sz="2400" dirty="0">
                <a:cs typeface="Times New Roman" panose="02020603050405020304" pitchFamily="18" charset="0"/>
              </a:rPr>
              <a:t>делением целого на</a:t>
            </a:r>
            <a:r>
              <a:rPr lang="ru-RU" sz="2400" b="1" dirty="0"/>
              <a:t> </a:t>
            </a:r>
            <a:r>
              <a:rPr lang="ru-RU" altLang="ru-RU" sz="2400" dirty="0">
                <a:cs typeface="Times New Roman" panose="02020603050405020304" pitchFamily="18" charset="0"/>
              </a:rPr>
              <a:t>две неравные части, при котором меньшая часть так относится к большей, как большая часть относится ко всему целому.</a:t>
            </a:r>
            <a:r>
              <a:rPr lang="ru-RU" altLang="ru-RU" sz="2800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9928" name="Text Box 72">
            <a:extLst>
              <a:ext uri="{FF2B5EF4-FFF2-40B4-BE49-F238E27FC236}">
                <a16:creationId xmlns:a16="http://schemas.microsoft.com/office/drawing/2014/main" id="{5D9561F8-489A-4FBE-AF9E-67E3B2ACCF8D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676400" y="1676400"/>
            <a:ext cx="8763000" cy="3267626"/>
          </a:xfrm>
          <a:prstGeom prst="rect">
            <a:avLst/>
          </a:prstGeom>
          <a:blipFill>
            <a:blip r:embed="rId3" cstate="print"/>
            <a:stretch>
              <a:fillRect l="-1043" t="-1493" r="-974" b="-933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sp>
        <p:nvSpPr>
          <p:cNvPr id="249932" name="Text Box 76">
            <a:extLst>
              <a:ext uri="{FF2B5EF4-FFF2-40B4-BE49-F238E27FC236}">
                <a16:creationId xmlns:a16="http://schemas.microsoft.com/office/drawing/2014/main" id="{04B3C900-E29B-47ED-979D-EEC3EE3ED667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752600" y="5715001"/>
            <a:ext cx="8763000" cy="830997"/>
          </a:xfrm>
          <a:prstGeom prst="rect">
            <a:avLst/>
          </a:prstGeom>
          <a:blipFill>
            <a:blip r:embed="rId4" cstate="print"/>
            <a:stretch>
              <a:fillRect l="-1113" t="-5882" r="-1044" b="-15441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pic>
        <p:nvPicPr>
          <p:cNvPr id="3078" name="Picture 77">
            <a:extLst>
              <a:ext uri="{FF2B5EF4-FFF2-40B4-BE49-F238E27FC236}">
                <a16:creationId xmlns:a16="http://schemas.microsoft.com/office/drawing/2014/main" id="{93E976F9-B9E1-4E6B-B1FC-2EAFE5C10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876800"/>
            <a:ext cx="41783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38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8601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34162-FE14-E200-F56C-56D404817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5">
            <a:extLst>
              <a:ext uri="{FF2B5EF4-FFF2-40B4-BE49-F238E27FC236}">
                <a16:creationId xmlns:a16="http://schemas.microsoft.com/office/drawing/2014/main" id="{4CBB4968-ADDB-7C1D-AC4D-5CC79253F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33726"/>
            <a:ext cx="1219200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ts val="0"/>
              </a:spcBef>
              <a:buNone/>
            </a:pPr>
            <a:r>
              <a:rPr lang="ru-RU" altLang="ru-RU" sz="2400" dirty="0"/>
              <a:t>	</a:t>
            </a:r>
            <a:r>
              <a:rPr lang="ru-RU" sz="2400" b="1" dirty="0"/>
              <a:t>  </a:t>
            </a:r>
            <a:r>
              <a:rPr lang="ru-RU" sz="2800" dirty="0"/>
              <a:t>Числа, выписанные в последовательность, первые два числа в которой равны 1, и каждое следующее число равно сумме двух предшествующих, называются числами Фибоначчи. Вот несколько первых из них: 1, 1, 2, 3, 5, 8, 13, 21, 34, 55, 89, …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2800" dirty="0"/>
              <a:t>		Числа Фибоначчи появились в 1202 году в книге итальянского математика Леонардо из Пизы, более известный под именем Фибоначчи – сын </a:t>
            </a:r>
            <a:r>
              <a:rPr lang="ru-RU" sz="2800" dirty="0" err="1"/>
              <a:t>Боначчи</a:t>
            </a:r>
            <a:r>
              <a:rPr lang="ru-RU" sz="2800" dirty="0"/>
              <a:t>. В этой книге содержалась следующая задача о кроликах:</a:t>
            </a:r>
            <a:endParaRPr lang="en-US" sz="2800" dirty="0"/>
          </a:p>
          <a:p>
            <a:pPr algn="just">
              <a:spcBef>
                <a:spcPts val="0"/>
              </a:spcBef>
              <a:buNone/>
            </a:pPr>
            <a:r>
              <a:rPr lang="ru-RU" sz="2800" dirty="0"/>
              <a:t>    		</a:t>
            </a:r>
            <a:r>
              <a:rPr lang="ru-RU" sz="2800" b="1" dirty="0"/>
              <a:t>Задача 1.</a:t>
            </a:r>
            <a:r>
              <a:rPr lang="ru-RU" sz="2800" dirty="0"/>
              <a:t> Сколько пар кроликов рождается от одной новорожденной пары, если каждая пара кроликов каждый месяц, начиная со второго после своего рождения, производит на свет одну пару кроликов?</a:t>
            </a:r>
            <a:endParaRPr lang="ru-RU" altLang="ru-RU" sz="2800" dirty="0">
              <a:cs typeface="Times New Roman" panose="02020603050405020304" pitchFamily="18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18D0EA-AB32-21A5-F7E1-EE2EF6111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39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E3BF4E1-66ED-DA1F-EAB9-A447312149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9743" y="169781"/>
            <a:ext cx="8153400" cy="63847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 Фибоначчи</a:t>
            </a:r>
          </a:p>
        </p:txBody>
      </p:sp>
    </p:spTree>
    <p:extLst>
      <p:ext uri="{BB962C8B-B14F-4D97-AF65-F5344CB8AC3E}">
        <p14:creationId xmlns:p14="http://schemas.microsoft.com/office/powerpoint/2010/main" val="2017075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05" y="159194"/>
            <a:ext cx="4827500" cy="669880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34" y="1049870"/>
            <a:ext cx="5974750" cy="5808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58955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33AD8-D956-B369-2D21-9AC237301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75" name="Text Box 35">
                <a:extLst>
                  <a:ext uri="{FF2B5EF4-FFF2-40B4-BE49-F238E27FC236}">
                    <a16:creationId xmlns:a16="http://schemas.microsoft.com/office/drawing/2014/main" id="{C981C7CC-9BB5-529F-ED50-A07556A0B3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1058778"/>
                <a:ext cx="12192000" cy="34302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>
                  <a:buNone/>
                </a:pPr>
                <a:r>
                  <a:rPr lang="ru-RU" sz="2400" b="1" dirty="0"/>
                  <a:t>		</a:t>
                </a:r>
                <a:r>
                  <a:rPr lang="ru-RU" sz="2800" dirty="0">
                    <a:solidFill>
                      <a:srgbClr val="FF0000"/>
                    </a:solidFill>
                  </a:rPr>
                  <a:t>Теорема.</a:t>
                </a:r>
                <a:r>
                  <a:rPr lang="ru-RU" sz="2800" dirty="0"/>
                  <a:t> Отношение предыдущего числа Фибоначчи к последующему при увеличении номеров стремится к золотому отношению. </a:t>
                </a:r>
              </a:p>
              <a:p>
                <a:pPr algn="just">
                  <a:buNone/>
                </a:pPr>
                <a:r>
                  <a:rPr lang="ru-RU" sz="2800" dirty="0"/>
                  <a:t>		Действительно, из равенства </a:t>
                </a:r>
                <a:r>
                  <a:rPr lang="ru-RU" sz="2800" i="1" dirty="0"/>
                  <a:t>a</a:t>
                </a:r>
                <a:r>
                  <a:rPr lang="ru-RU" sz="2800" i="1" baseline="-25000" dirty="0"/>
                  <a:t>n</a:t>
                </a:r>
                <a:r>
                  <a:rPr lang="ru-RU" sz="2800" baseline="-25000" dirty="0"/>
                  <a:t>+1</a:t>
                </a:r>
                <a:r>
                  <a:rPr lang="ru-RU" sz="2800" dirty="0"/>
                  <a:t> = </a:t>
                </a:r>
                <a:r>
                  <a:rPr lang="ru-RU" sz="2800" i="1" dirty="0" err="1"/>
                  <a:t>a</a:t>
                </a:r>
                <a:r>
                  <a:rPr lang="ru-RU" sz="2800" i="1" baseline="-25000" dirty="0" err="1"/>
                  <a:t>n</a:t>
                </a:r>
                <a:r>
                  <a:rPr lang="ru-RU" sz="2800" dirty="0"/>
                  <a:t> + </a:t>
                </a:r>
                <a:r>
                  <a:rPr lang="ru-RU" sz="2800" i="1" dirty="0"/>
                  <a:t>a</a:t>
                </a:r>
                <a:r>
                  <a:rPr lang="ru-RU" sz="2800" i="1" baseline="-25000" dirty="0"/>
                  <a:t>n</a:t>
                </a:r>
                <a:r>
                  <a:rPr lang="ru-RU" sz="2800" baseline="-25000" dirty="0"/>
                  <a:t>-1</a:t>
                </a:r>
                <a:r>
                  <a:rPr lang="ru-RU" sz="2800" dirty="0"/>
                  <a:t> следует равенство</a:t>
                </a:r>
              </a:p>
              <a:p>
                <a:pPr algn="ctr">
                  <a:buNone/>
                </a:pPr>
                <a:r>
                  <a:rPr lang="ru-RU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2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ru-RU" sz="2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ru-RU" sz="28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ru-RU" sz="2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  <m:r>
                      <a:rPr lang="ru-RU" sz="2800" i="1">
                        <a:latin typeface="Cambria Math" panose="02040503050406030204" pitchFamily="18" charset="0"/>
                      </a:rPr>
                      <m:t>=1+</m:t>
                    </m:r>
                    <m:f>
                      <m:fPr>
                        <m:ctrlPr>
                          <a:rPr lang="ru-RU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2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ru-RU" sz="2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ru-RU" sz="28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ru-RU" sz="2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r>
                  <a:rPr lang="ru-RU" sz="2800" dirty="0"/>
                  <a:t>. </a:t>
                </a:r>
              </a:p>
              <a:p>
                <a:pPr algn="just">
                  <a:buNone/>
                </a:pPr>
                <a:r>
                  <a:rPr lang="ru-RU" sz="2800" dirty="0"/>
                  <a:t>Поэтому отношение предыдущего числа к последующему будет стремиться к числу, удовлетворяющему уравнению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u-RU" sz="28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ru-RU" sz="2800" i="1">
                        <a:latin typeface="Cambria Math" panose="02040503050406030204" pitchFamily="18" charset="0"/>
                      </a:rPr>
                      <m:t>=1+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ru-RU" sz="2800" dirty="0"/>
                  <a:t>, т. е. к  числу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800" i="0">
                        <a:latin typeface="Cambria Math" panose="02040503050406030204" pitchFamily="18" charset="0"/>
                      </a:rPr>
                      <m:t>φ</m:t>
                    </m:r>
                    <m:r>
                      <a:rPr lang="ru-RU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800" i="1">
                            <a:latin typeface="Cambria Math" panose="02040503050406030204" pitchFamily="18" charset="0"/>
                          </a:rPr>
                          <m:t>−1+</m:t>
                        </m:r>
                        <m:rad>
                          <m:radPr>
                            <m:degHide m:val="on"/>
                            <m:ctrlPr>
                              <a:rPr lang="ru-RU" sz="2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sz="28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ru-RU" sz="2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sz="2800" dirty="0"/>
                  <a:t>. </a:t>
                </a:r>
                <a:endParaRPr lang="ru-RU" altLang="ru-RU" sz="28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75" name="Text Box 35">
                <a:extLst>
                  <a:ext uri="{FF2B5EF4-FFF2-40B4-BE49-F238E27FC236}">
                    <a16:creationId xmlns:a16="http://schemas.microsoft.com/office/drawing/2014/main" id="{C981C7CC-9BB5-529F-ED50-A07556A0B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058778"/>
                <a:ext cx="12192000" cy="3430234"/>
              </a:xfrm>
              <a:prstGeom prst="rect">
                <a:avLst/>
              </a:prstGeom>
              <a:blipFill>
                <a:blip r:embed="rId3"/>
                <a:stretch>
                  <a:fillRect l="-1000" t="-1957" r="-1000" b="-14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58283F-8EEA-9C80-AFE9-613F93426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40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1066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">
            <a:extLst>
              <a:ext uri="{FF2B5EF4-FFF2-40B4-BE49-F238E27FC236}">
                <a16:creationId xmlns:a16="http://schemas.microsoft.com/office/drawing/2014/main" id="{77108610-0C7E-3671-7FC1-17CC48381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156" y="0"/>
            <a:ext cx="8928992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dirty="0"/>
              <a:t>	 Используя циркуль и линейку, разделите отрезок </a:t>
            </a:r>
            <a:r>
              <a:rPr lang="en-US" altLang="ru-RU" i="1" dirty="0"/>
              <a:t>AB </a:t>
            </a:r>
            <a:r>
              <a:rPr lang="ru-RU" altLang="ru-RU" dirty="0"/>
              <a:t>в золотом отношении.</a:t>
            </a:r>
          </a:p>
        </p:txBody>
      </p:sp>
      <p:pic>
        <p:nvPicPr>
          <p:cNvPr id="9219" name="Picture 4">
            <a:extLst>
              <a:ext uri="{FF2B5EF4-FFF2-40B4-BE49-F238E27FC236}">
                <a16:creationId xmlns:a16="http://schemas.microsoft.com/office/drawing/2014/main" id="{702A3982-7254-F8AC-A243-36ACE3AAB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208" y="3435029"/>
            <a:ext cx="3730934" cy="343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16453" name="Group 5">
            <a:extLst>
              <a:ext uri="{FF2B5EF4-FFF2-40B4-BE49-F238E27FC236}">
                <a16:creationId xmlns:a16="http://schemas.microsoft.com/office/drawing/2014/main" id="{C46ADCBA-99FD-0762-49CA-AF9756FEFE59}"/>
              </a:ext>
            </a:extLst>
          </p:cNvPr>
          <p:cNvGrpSpPr>
            <a:grpSpLocks/>
          </p:cNvGrpSpPr>
          <p:nvPr/>
        </p:nvGrpSpPr>
        <p:grpSpPr bwMode="auto">
          <a:xfrm>
            <a:off x="162838" y="1319212"/>
            <a:ext cx="11866324" cy="5538789"/>
            <a:chOff x="-960" y="854"/>
            <a:chExt cx="7680" cy="3489"/>
          </a:xfrm>
        </p:grpSpPr>
        <p:sp>
          <p:nvSpPr>
            <p:cNvPr id="9221" name="Text Box 6">
              <a:extLst>
                <a:ext uri="{FF2B5EF4-FFF2-40B4-BE49-F238E27FC236}">
                  <a16:creationId xmlns:a16="http://schemas.microsoft.com/office/drawing/2014/main" id="{09700B46-55AE-EB48-27FC-63FE355FBB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960" y="2656"/>
              <a:ext cx="7680" cy="1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 dirty="0"/>
                <a:t>	</a:t>
              </a:r>
              <a:r>
                <a:rPr lang="ru-RU" altLang="ru-RU" sz="2800" dirty="0"/>
                <a:t>Через точку </a:t>
              </a:r>
              <a:r>
                <a:rPr lang="en-US" altLang="ru-RU" sz="2800" i="1" dirty="0"/>
                <a:t>B</a:t>
              </a:r>
              <a:r>
                <a:rPr lang="ru-RU" altLang="ru-RU" sz="2800" i="1" dirty="0"/>
                <a:t> </a:t>
              </a:r>
              <a:r>
                <a:rPr lang="ru-RU" altLang="ru-RU" sz="2800" dirty="0"/>
                <a:t>проведем прямую, перпендикулярную прямой </a:t>
              </a:r>
              <a:r>
                <a:rPr lang="en-US" altLang="ru-RU" sz="2800" i="1" dirty="0"/>
                <a:t>AB</a:t>
              </a:r>
              <a:r>
                <a:rPr lang="ru-RU" altLang="ru-RU" sz="2800" dirty="0"/>
                <a:t>, отложим на ней отрезок </a:t>
              </a:r>
              <a:r>
                <a:rPr lang="en-US" altLang="ru-RU" sz="2800" i="1" dirty="0"/>
                <a:t>BC</a:t>
              </a:r>
              <a:r>
                <a:rPr lang="ru-RU" altLang="ru-RU" sz="2800" dirty="0"/>
                <a:t>, равный половине отрезка </a:t>
              </a:r>
              <a:r>
                <a:rPr lang="en-US" altLang="ru-RU" sz="2800" i="1" dirty="0"/>
                <a:t>AB</a:t>
              </a:r>
              <a:r>
                <a:rPr lang="ru-RU" altLang="ru-RU" sz="2800" dirty="0"/>
                <a:t>. Проведем отрезок </a:t>
              </a:r>
              <a:r>
                <a:rPr lang="en-US" altLang="ru-RU" sz="2800" i="1" dirty="0"/>
                <a:t>AC</a:t>
              </a:r>
              <a:r>
                <a:rPr lang="en-US" altLang="ru-RU" sz="2800" dirty="0"/>
                <a:t>.</a:t>
              </a:r>
              <a:r>
                <a:rPr lang="en-US" altLang="ru-RU" sz="2800" i="1" dirty="0"/>
                <a:t> </a:t>
              </a:r>
              <a:r>
                <a:rPr lang="ru-RU" altLang="ru-RU" sz="2800" dirty="0"/>
                <a:t>С центром в точке </a:t>
              </a:r>
              <a:r>
                <a:rPr lang="en-US" altLang="ru-RU" sz="2800" i="1" dirty="0"/>
                <a:t>C</a:t>
              </a:r>
              <a:r>
                <a:rPr lang="ru-RU" altLang="ru-RU" sz="2800" dirty="0"/>
                <a:t> проведем окружность радиуса </a:t>
              </a:r>
              <a:r>
                <a:rPr lang="en-US" altLang="ru-RU" sz="2800" i="1" dirty="0"/>
                <a:t>BC</a:t>
              </a:r>
              <a:r>
                <a:rPr lang="ru-RU" altLang="ru-RU" sz="2800" dirty="0"/>
                <a:t>, ее точку пересечения с отрезком </a:t>
              </a:r>
              <a:r>
                <a:rPr lang="en-US" altLang="ru-RU" sz="2800" i="1" dirty="0"/>
                <a:t>AC </a:t>
              </a:r>
              <a:r>
                <a:rPr lang="ru-RU" altLang="ru-RU" sz="2800" dirty="0"/>
                <a:t>обозначим </a:t>
              </a:r>
              <a:r>
                <a:rPr lang="en-US" altLang="ru-RU" sz="2800" i="1" dirty="0"/>
                <a:t>D</a:t>
              </a:r>
              <a:r>
                <a:rPr lang="ru-RU" altLang="ru-RU" sz="2800" dirty="0"/>
                <a:t>.</a:t>
              </a:r>
              <a:r>
                <a:rPr lang="en-US" altLang="ru-RU" sz="2800" dirty="0"/>
                <a:t> </a:t>
              </a:r>
              <a:r>
                <a:rPr lang="ru-RU" altLang="ru-RU" sz="2800" dirty="0"/>
                <a:t>С центром в точке </a:t>
              </a:r>
              <a:r>
                <a:rPr lang="en-US" altLang="ru-RU" sz="2800" i="1" dirty="0"/>
                <a:t>A</a:t>
              </a:r>
              <a:r>
                <a:rPr lang="ru-RU" altLang="ru-RU" sz="2800" dirty="0"/>
                <a:t> проведем окружность радиуса </a:t>
              </a:r>
              <a:r>
                <a:rPr lang="en-US" altLang="ru-RU" sz="2800" i="1" dirty="0"/>
                <a:t>AD</a:t>
              </a:r>
              <a:r>
                <a:rPr lang="ru-RU" altLang="ru-RU" sz="2800" dirty="0"/>
                <a:t>, ее точку пересечения с отрезком </a:t>
              </a:r>
              <a:r>
                <a:rPr lang="en-US" altLang="ru-RU" sz="2800" i="1" dirty="0"/>
                <a:t>AB </a:t>
              </a:r>
              <a:r>
                <a:rPr lang="ru-RU" altLang="ru-RU" sz="2800" dirty="0"/>
                <a:t>обозначим </a:t>
              </a:r>
              <a:r>
                <a:rPr lang="en-US" altLang="ru-RU" sz="2800" i="1" dirty="0"/>
                <a:t>E</a:t>
              </a:r>
              <a:r>
                <a:rPr lang="ru-RU" altLang="ru-RU" sz="2800" dirty="0"/>
                <a:t>.</a:t>
              </a:r>
              <a:r>
                <a:rPr lang="en-US" altLang="ru-RU" sz="2800" dirty="0"/>
                <a:t> </a:t>
              </a:r>
              <a:r>
                <a:rPr lang="ru-RU" altLang="ru-RU" sz="2800" dirty="0"/>
                <a:t>Эта точка и</a:t>
              </a:r>
              <a:r>
                <a:rPr lang="ru-RU" sz="2800" b="1" dirty="0"/>
                <a:t> </a:t>
              </a:r>
              <a:r>
                <a:rPr lang="ru-RU" altLang="ru-RU" sz="2800" dirty="0"/>
                <a:t>будет делить отрезок </a:t>
              </a:r>
              <a:r>
                <a:rPr lang="en-US" altLang="ru-RU" sz="2800" i="1" dirty="0"/>
                <a:t>AB </a:t>
              </a:r>
              <a:r>
                <a:rPr lang="ru-RU" altLang="ru-RU" sz="2800" dirty="0"/>
                <a:t>в золотом отношении.</a:t>
              </a:r>
            </a:p>
          </p:txBody>
        </p:sp>
        <p:pic>
          <p:nvPicPr>
            <p:cNvPr id="9222" name="Picture 7">
              <a:extLst>
                <a:ext uri="{FF2B5EF4-FFF2-40B4-BE49-F238E27FC236}">
                  <a16:creationId xmlns:a16="http://schemas.microsoft.com/office/drawing/2014/main" id="{855E709B-BFBA-DD9B-B7B8-0D48670B3D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8" y="854"/>
              <a:ext cx="3283" cy="1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41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6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06B4F71F-973F-4DBB-9A2B-A62748012A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213" y="0"/>
            <a:ext cx="7391400" cy="609600"/>
          </a:xfrm>
        </p:spPr>
        <p:txBody>
          <a:bodyPr/>
          <a:lstStyle/>
          <a:p>
            <a:pPr algn="ctr" eaLnBrk="1" hangingPunct="1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Золотые треугольники</a:t>
            </a:r>
          </a:p>
        </p:txBody>
      </p:sp>
      <p:pic>
        <p:nvPicPr>
          <p:cNvPr id="4" name="Рисунок 3" descr="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84146" y="2849787"/>
            <a:ext cx="5695950" cy="356235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42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1030">
                <a:extLst>
                  <a:ext uri="{FF2B5EF4-FFF2-40B4-BE49-F238E27FC236}">
                    <a16:creationId xmlns:a16="http://schemas.microsoft.com/office/drawing/2014/main" id="{264AC3A5-A427-CC53-BDFB-7F098EBC02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0416" y="1033905"/>
                <a:ext cx="11991584" cy="18158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>
                  <a:spcBef>
                    <a:spcPts val="0"/>
                  </a:spcBef>
                  <a:buNone/>
                </a:pPr>
                <a:r>
                  <a:rPr lang="ru-RU" altLang="ru-RU" sz="2800" dirty="0"/>
                  <a:t>	Равнобедренный треугольник называется золотым, если его боковая сторона и основание находятся в золотом отношении.</a:t>
                </a:r>
              </a:p>
              <a:p>
                <a:pPr algn="just">
                  <a:spcBef>
                    <a:spcPts val="0"/>
                  </a:spcBef>
                  <a:buNone/>
                </a:pPr>
                <a:r>
                  <a:rPr lang="ru-RU" altLang="ru-RU" sz="2800" dirty="0">
                    <a:cs typeface="Times New Roman" panose="02020603050405020304" pitchFamily="18" charset="0"/>
                  </a:rPr>
                  <a:t>	Возможны два типа золотых треугольников</a:t>
                </a:r>
                <a:r>
                  <a:rPr lang="en-US" altLang="ru-RU" sz="2800" dirty="0">
                    <a:cs typeface="Times New Roman" panose="02020603050405020304" pitchFamily="18" charset="0"/>
                  </a:rPr>
                  <a:t>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ABC </a:t>
                </a:r>
                <a:r>
                  <a:rPr lang="en-US" altLang="ru-RU" sz="2800" dirty="0">
                    <a:cs typeface="Times New Roman" panose="02020603050405020304" pitchFamily="18" charset="0"/>
                  </a:rPr>
                  <a:t>(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AC = BC</a:t>
                </a:r>
                <a:r>
                  <a:rPr lang="en-US" altLang="ru-RU" sz="2800" dirty="0">
                    <a:cs typeface="Times New Roman" panose="02020603050405020304" pitchFamily="18" charset="0"/>
                  </a:rPr>
                  <a:t>)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. В первом случае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AB </a:t>
                </a:r>
                <a:r>
                  <a:rPr lang="en-US" altLang="ru-RU" sz="2800" dirty="0">
                    <a:cs typeface="Times New Roman" panose="02020603050405020304" pitchFamily="18" charset="0"/>
                  </a:rPr>
                  <a:t>: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AC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ru-RU" sz="28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φ</m:t>
                    </m:r>
                  </m:oMath>
                </a14:m>
                <a:r>
                  <a:rPr lang="en-US" altLang="ru-RU" sz="2800" dirty="0">
                    <a:cs typeface="Times New Roman" panose="02020603050405020304" pitchFamily="18" charset="0"/>
                  </a:rPr>
                  <a:t>, 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во втором –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AC </a:t>
                </a:r>
                <a:r>
                  <a:rPr lang="en-US" altLang="ru-RU" sz="2800" dirty="0">
                    <a:cs typeface="Times New Roman" panose="02020603050405020304" pitchFamily="18" charset="0"/>
                  </a:rPr>
                  <a:t>: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AB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ru-RU" sz="28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φ</m:t>
                    </m:r>
                  </m:oMath>
                </a14:m>
                <a:r>
                  <a:rPr lang="en-US" altLang="ru-RU" sz="2800" dirty="0"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 Box 1030">
                <a:extLst>
                  <a:ext uri="{FF2B5EF4-FFF2-40B4-BE49-F238E27FC236}">
                    <a16:creationId xmlns:a16="http://schemas.microsoft.com/office/drawing/2014/main" id="{264AC3A5-A427-CC53-BDFB-7F098EBC02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0416" y="1033905"/>
                <a:ext cx="11991584" cy="1815882"/>
              </a:xfrm>
              <a:prstGeom prst="rect">
                <a:avLst/>
              </a:prstGeom>
              <a:blipFill>
                <a:blip r:embed="rId4"/>
                <a:stretch>
                  <a:fillRect l="-1068" t="-3704" r="-1017" b="-875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30107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Рисунок 4">
            <a:extLst>
              <a:ext uri="{FF2B5EF4-FFF2-40B4-BE49-F238E27FC236}">
                <a16:creationId xmlns:a16="http://schemas.microsoft.com/office/drawing/2014/main" id="{3E0716D6-DDB2-4444-B654-A8E2B6C0B2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9" y="217348"/>
            <a:ext cx="4320480" cy="6439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43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0806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030">
            <a:extLst>
              <a:ext uri="{FF2B5EF4-FFF2-40B4-BE49-F238E27FC236}">
                <a16:creationId xmlns:a16="http://schemas.microsoft.com/office/drawing/2014/main" id="{F673DFA0-AAC8-43C0-B57F-E6CFC9E50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51563"/>
            <a:ext cx="12192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400" dirty="0">
                <a:solidFill>
                  <a:srgbClr val="FF3300"/>
                </a:solidFill>
              </a:rPr>
              <a:t>	</a:t>
            </a:r>
            <a:r>
              <a:rPr lang="ru-RU" altLang="ru-RU" sz="2800" dirty="0">
                <a:solidFill>
                  <a:srgbClr val="FF3300"/>
                </a:solidFill>
              </a:rPr>
              <a:t>Теорема.</a:t>
            </a:r>
            <a:r>
              <a:rPr lang="ru-RU" altLang="ru-RU" sz="2800" b="1" dirty="0">
                <a:solidFill>
                  <a:srgbClr val="FF3300"/>
                </a:solidFill>
              </a:rPr>
              <a:t> </a:t>
            </a:r>
            <a:r>
              <a:rPr lang="ru-RU" altLang="ru-RU" sz="2800" dirty="0"/>
              <a:t>З</a:t>
            </a:r>
            <a:r>
              <a:rPr lang="ru-RU" altLang="ru-RU" sz="2800" dirty="0">
                <a:cs typeface="Times New Roman" panose="02020603050405020304" pitchFamily="18" charset="0"/>
              </a:rPr>
              <a:t>олотыми треугольниками являются равнобедренные треугольники с углами при вершинах 36</a:t>
            </a:r>
            <a:r>
              <a:rPr lang="ru-RU" altLang="ru-RU" sz="2800" baseline="30000" dirty="0"/>
              <a:t>о</a:t>
            </a:r>
            <a:r>
              <a:rPr lang="ru-RU" altLang="ru-RU" sz="2800" dirty="0">
                <a:cs typeface="Times New Roman" panose="02020603050405020304" pitchFamily="18" charset="0"/>
              </a:rPr>
              <a:t> и 108</a:t>
            </a:r>
            <a:r>
              <a:rPr lang="ru-RU" altLang="ru-RU" sz="2800" baseline="30000" dirty="0"/>
              <a:t>о</a:t>
            </a:r>
            <a:r>
              <a:rPr lang="ru-RU" altLang="ru-RU" sz="2800" dirty="0">
                <a:cs typeface="Times New Roman" panose="02020603050405020304" pitchFamily="18" charset="0"/>
              </a:rPr>
              <a:t>. </a:t>
            </a:r>
            <a:endParaRPr lang="en-US" altLang="ru-RU" sz="2800" dirty="0">
              <a:cs typeface="Times New Roman" panose="02020603050405020304" pitchFamily="18" charset="0"/>
            </a:endParaRPr>
          </a:p>
        </p:txBody>
      </p:sp>
      <p:sp>
        <p:nvSpPr>
          <p:cNvPr id="27652" name="Text Box 1032">
            <a:extLst>
              <a:ext uri="{FF2B5EF4-FFF2-40B4-BE49-F238E27FC236}">
                <a16:creationId xmlns:a16="http://schemas.microsoft.com/office/drawing/2014/main" id="{31609FDC-5C80-4878-8AE7-AAE51AE92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80536"/>
            <a:ext cx="12192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400" dirty="0">
                <a:solidFill>
                  <a:srgbClr val="FF3300"/>
                </a:solidFill>
              </a:rPr>
              <a:t>	</a:t>
            </a:r>
            <a:r>
              <a:rPr lang="ru-RU" altLang="ru-RU" sz="2400" dirty="0">
                <a:solidFill>
                  <a:srgbClr val="FF3300"/>
                </a:solidFill>
              </a:rPr>
              <a:t>Доказательство.</a:t>
            </a:r>
            <a:r>
              <a:rPr lang="ru-RU" altLang="ru-RU" sz="2400" dirty="0"/>
              <a:t> Пусть </a:t>
            </a:r>
            <a:r>
              <a:rPr lang="en-US" altLang="ru-RU" sz="2400" i="1" dirty="0"/>
              <a:t>ABC </a:t>
            </a:r>
            <a:r>
              <a:rPr lang="ru-RU" altLang="ru-RU" sz="2400" dirty="0"/>
              <a:t>– равнобедренный треугольник (</a:t>
            </a:r>
            <a:r>
              <a:rPr lang="en-US" altLang="ru-RU" sz="2400" i="1" dirty="0"/>
              <a:t>AC = BC</a:t>
            </a:r>
            <a:r>
              <a:rPr lang="ru-RU" altLang="ru-RU" sz="2400" i="1" dirty="0"/>
              <a:t> = </a:t>
            </a:r>
            <a:r>
              <a:rPr lang="ru-RU" altLang="ru-RU" sz="2400" dirty="0"/>
              <a:t>1, </a:t>
            </a:r>
            <a:r>
              <a:rPr lang="en-US" altLang="ru-RU" sz="2400" i="1" dirty="0"/>
              <a:t>AB = x</a:t>
            </a:r>
            <a:r>
              <a:rPr lang="en-US" altLang="ru-RU" sz="2400" dirty="0"/>
              <a:t>)</a:t>
            </a:r>
            <a:r>
              <a:rPr lang="ru-RU" altLang="ru-RU" sz="2400" dirty="0"/>
              <a:t>, угол </a:t>
            </a:r>
            <a:r>
              <a:rPr lang="en-US" altLang="ru-RU" sz="2400" i="1" dirty="0"/>
              <a:t>C </a:t>
            </a:r>
            <a:r>
              <a:rPr lang="ru-RU" altLang="ru-RU" sz="2400" dirty="0"/>
              <a:t>равен 36</a:t>
            </a:r>
            <a:r>
              <a:rPr lang="ru-RU" altLang="ru-RU" sz="2400" baseline="30000" dirty="0"/>
              <a:t>о</a:t>
            </a:r>
            <a:r>
              <a:rPr lang="ru-RU" altLang="ru-RU" sz="2400" dirty="0"/>
              <a:t>. Проведем биссектрису </a:t>
            </a:r>
            <a:r>
              <a:rPr lang="en-US" altLang="ru-RU" sz="2400" i="1" dirty="0"/>
              <a:t>AD</a:t>
            </a:r>
            <a:r>
              <a:rPr lang="ru-RU" altLang="ru-RU" sz="2400" dirty="0"/>
              <a:t>.</a:t>
            </a:r>
            <a:r>
              <a:rPr lang="en-US" altLang="ru-RU" sz="2400" dirty="0"/>
              <a:t> </a:t>
            </a:r>
            <a:r>
              <a:rPr lang="ru-RU" altLang="ru-RU" sz="2400" dirty="0"/>
              <a:t>Треугольники </a:t>
            </a:r>
            <a:r>
              <a:rPr lang="en-US" altLang="ru-RU" sz="2400" i="1" dirty="0"/>
              <a:t>ABD </a:t>
            </a:r>
            <a:r>
              <a:rPr lang="ru-RU" altLang="ru-RU" sz="2400" dirty="0"/>
              <a:t>и </a:t>
            </a:r>
            <a:r>
              <a:rPr lang="en-US" altLang="ru-RU" sz="2400" i="1" dirty="0"/>
              <a:t>CAB </a:t>
            </a:r>
            <a:r>
              <a:rPr lang="ru-RU" altLang="ru-RU" sz="2400" dirty="0"/>
              <a:t>подобны по трем углам. Следовательно, </a:t>
            </a:r>
            <a:r>
              <a:rPr lang="en-US" altLang="ru-RU" sz="2400" i="1" dirty="0"/>
              <a:t>BD </a:t>
            </a:r>
            <a:r>
              <a:rPr lang="en-US" altLang="ru-RU" sz="2400" dirty="0"/>
              <a:t>: </a:t>
            </a:r>
            <a:r>
              <a:rPr lang="en-US" altLang="ru-RU" sz="2400" i="1" dirty="0"/>
              <a:t>AB = AB </a:t>
            </a:r>
            <a:r>
              <a:rPr lang="en-US" altLang="ru-RU" sz="2400" dirty="0"/>
              <a:t>: </a:t>
            </a:r>
            <a:r>
              <a:rPr lang="en-US" altLang="ru-RU" sz="2400" i="1" dirty="0"/>
              <a:t>AC</a:t>
            </a:r>
            <a:r>
              <a:rPr lang="ru-RU" altLang="ru-RU" sz="2400" dirty="0"/>
              <a:t>, т. е. 1 – </a:t>
            </a:r>
            <a:r>
              <a:rPr lang="en-US" altLang="ru-RU" sz="2400" i="1" dirty="0"/>
              <a:t>x </a:t>
            </a:r>
            <a:r>
              <a:rPr lang="en-US" altLang="ru-RU" sz="2400" dirty="0"/>
              <a:t>: </a:t>
            </a:r>
            <a:r>
              <a:rPr lang="en-US" altLang="ru-RU" sz="2400" i="1" dirty="0"/>
              <a:t>x = x </a:t>
            </a:r>
            <a:r>
              <a:rPr lang="en-US" altLang="ru-RU" sz="2400" dirty="0"/>
              <a:t>: 1. </a:t>
            </a:r>
            <a:r>
              <a:rPr lang="ru-RU" altLang="ru-RU" sz="2400" dirty="0"/>
              <a:t>Решая это уравнение относительно </a:t>
            </a:r>
            <a:r>
              <a:rPr lang="en-US" altLang="ru-RU" sz="2400" i="1" dirty="0"/>
              <a:t>x</a:t>
            </a:r>
            <a:r>
              <a:rPr lang="ru-RU" altLang="ru-RU" sz="2400" dirty="0"/>
              <a:t>, находим </a:t>
            </a:r>
            <a:r>
              <a:rPr lang="en-US" altLang="ru-RU" sz="2400" i="1" dirty="0"/>
              <a:t>x = </a:t>
            </a:r>
            <a:r>
              <a:rPr lang="en-US" altLang="ru-RU" sz="2400" dirty="0">
                <a:cs typeface="Times New Roman" panose="02020603050405020304" pitchFamily="18" charset="0"/>
              </a:rPr>
              <a:t>φ.</a:t>
            </a:r>
            <a:r>
              <a:rPr lang="ru-RU" altLang="ru-RU" sz="2400" i="1" dirty="0"/>
              <a:t> </a:t>
            </a:r>
            <a:r>
              <a:rPr lang="ru-RU" altLang="ru-RU" sz="2400" dirty="0"/>
              <a:t>Значит, треугольник </a:t>
            </a:r>
            <a:r>
              <a:rPr lang="en-US" altLang="ru-RU" sz="2400" i="1" dirty="0"/>
              <a:t>ABC </a:t>
            </a:r>
            <a:r>
              <a:rPr lang="ru-RU" altLang="ru-RU" sz="2400" dirty="0"/>
              <a:t>– золотой. Заметим, что треугольник </a:t>
            </a:r>
            <a:r>
              <a:rPr lang="en-US" altLang="ru-RU" sz="2400" i="1" dirty="0"/>
              <a:t>ACD </a:t>
            </a:r>
            <a:r>
              <a:rPr lang="ru-RU" altLang="ru-RU" sz="2400" i="1" dirty="0"/>
              <a:t>– </a:t>
            </a:r>
            <a:r>
              <a:rPr lang="ru-RU" altLang="ru-RU" sz="2400" dirty="0"/>
              <a:t>также золотой.</a:t>
            </a:r>
            <a:endParaRPr lang="en-US" altLang="ru-RU" sz="2400" dirty="0"/>
          </a:p>
        </p:txBody>
      </p:sp>
      <p:pic>
        <p:nvPicPr>
          <p:cNvPr id="4" name="Рисунок 3" descr="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0927" y="1908389"/>
            <a:ext cx="2209800" cy="2733675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44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4092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">
            <a:extLst>
              <a:ext uri="{FF2B5EF4-FFF2-40B4-BE49-F238E27FC236}">
                <a16:creationId xmlns:a16="http://schemas.microsoft.com/office/drawing/2014/main" id="{A28A7E3F-3452-4F2A-84EF-47D783E92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995" y="758314"/>
            <a:ext cx="1195400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dirty="0"/>
              <a:t>	</a:t>
            </a:r>
            <a:r>
              <a:rPr lang="ru-RU" altLang="ru-RU" sz="2800" dirty="0"/>
              <a:t>Биссектриса, проведённая из вершины основания равнобедренного треугольника, равна основанию. Найдите угол при</a:t>
            </a:r>
            <a:r>
              <a:rPr lang="ru-RU" sz="2800" dirty="0"/>
              <a:t> </a:t>
            </a:r>
            <a:r>
              <a:rPr lang="ru-RU" altLang="ru-RU" sz="2800" dirty="0"/>
              <a:t>основании этого треугольника.</a:t>
            </a:r>
          </a:p>
        </p:txBody>
      </p:sp>
      <p:sp>
        <p:nvSpPr>
          <p:cNvPr id="620548" name="Text Box 4">
            <a:extLst>
              <a:ext uri="{FF2B5EF4-FFF2-40B4-BE49-F238E27FC236}">
                <a16:creationId xmlns:a16="http://schemas.microsoft.com/office/drawing/2014/main" id="{D06BAC9F-5B79-4F18-8E32-C5332303F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953000"/>
            <a:ext cx="845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>
                <a:solidFill>
                  <a:srgbClr val="FF3300"/>
                </a:solidFill>
              </a:rPr>
              <a:t>Ответ:</a:t>
            </a:r>
            <a:r>
              <a:rPr lang="ru-RU" altLang="ru-RU"/>
              <a:t> 72</a:t>
            </a:r>
            <a:r>
              <a:rPr lang="ru-RU" altLang="ru-RU" baseline="30000"/>
              <a:t>о</a:t>
            </a:r>
            <a:r>
              <a:rPr lang="ru-RU" altLang="ru-RU"/>
              <a:t>.</a:t>
            </a:r>
            <a:endParaRPr lang="ru-RU" altLang="ru-RU">
              <a:cs typeface="Times New Roman" panose="02020603050405020304" pitchFamily="18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7C252D4-4DD9-4E60-BAE7-DFCCD8A59F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391400" cy="609600"/>
          </a:xfrm>
        </p:spPr>
        <p:txBody>
          <a:bodyPr/>
          <a:lstStyle/>
          <a:p>
            <a:pPr algn="ctr" eaLnBrk="1" hangingPunct="1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</a:p>
        </p:txBody>
      </p:sp>
      <p:pic>
        <p:nvPicPr>
          <p:cNvPr id="6" name="Рисунок 5" descr="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7889" y="2204864"/>
            <a:ext cx="2714625" cy="3486150"/>
          </a:xfrm>
          <a:prstGeom prst="rect">
            <a:avLst/>
          </a:prstGeom>
        </p:spPr>
      </p:pic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45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9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0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548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3">
            <a:extLst>
              <a:ext uri="{FF2B5EF4-FFF2-40B4-BE49-F238E27FC236}">
                <a16:creationId xmlns:a16="http://schemas.microsoft.com/office/drawing/2014/main" id="{69F832C9-FEEE-48ED-B1FD-32DFD090F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995" y="906462"/>
            <a:ext cx="1183709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dirty="0">
                <a:cs typeface="Times New Roman" panose="02020603050405020304" pitchFamily="18" charset="0"/>
              </a:rPr>
              <a:t>	Найдите радиус окружности, описанной </a:t>
            </a:r>
            <a:r>
              <a:rPr lang="ru-RU" altLang="ru-RU" spc="-30" dirty="0">
                <a:cs typeface="Times New Roman" panose="02020603050405020304" pitchFamily="18" charset="0"/>
              </a:rPr>
              <a:t>около правильного десятиугольника со стороной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893" name="Text Box 5">
                <a:extLst>
                  <a:ext uri="{FF2B5EF4-FFF2-40B4-BE49-F238E27FC236}">
                    <a16:creationId xmlns:a16="http://schemas.microsoft.com/office/drawing/2014/main" id="{61D243A7-056F-4112-B25A-7205CD5074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28800" y="4876800"/>
                <a:ext cx="8458200" cy="9416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ru-RU" altLang="ru-RU" dirty="0">
                    <a:solidFill>
                      <a:srgbClr val="FF3300"/>
                    </a:solidFill>
                  </a:rPr>
                  <a:t>Ответ:</a:t>
                </a:r>
                <a:r>
                  <a:rPr lang="en-US" altLang="ru-RU" dirty="0">
                    <a:solidFill>
                      <a:srgbClr val="FF33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ru-RU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den>
                    </m:f>
                    <m:r>
                      <a:rPr lang="ru-RU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rad>
                          <m:radPr>
                            <m:degHide m:val="on"/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ru-RU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ru-RU" altLang="ru-RU" dirty="0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37893" name="Text Box 5">
                <a:extLst>
                  <a:ext uri="{FF2B5EF4-FFF2-40B4-BE49-F238E27FC236}">
                    <a16:creationId xmlns:a16="http://schemas.microsoft.com/office/drawing/2014/main" id="{61D243A7-056F-4112-B25A-7205CD5074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8800" y="4876800"/>
                <a:ext cx="8458200" cy="941668"/>
              </a:xfrm>
              <a:prstGeom prst="rect">
                <a:avLst/>
              </a:prstGeom>
              <a:blipFill>
                <a:blip r:embed="rId3"/>
                <a:stretch>
                  <a:fillRect l="-1801" b="-194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892" name="Picture 7">
            <a:extLst>
              <a:ext uri="{FF2B5EF4-FFF2-40B4-BE49-F238E27FC236}">
                <a16:creationId xmlns:a16="http://schemas.microsoft.com/office/drawing/2014/main" id="{5A74A23C-04E3-47F1-AEC1-9D77AF20E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6" y="2281237"/>
            <a:ext cx="2815746" cy="277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1363307-B610-4A06-A7B3-06D0035187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391400" cy="609600"/>
          </a:xfrm>
        </p:spPr>
        <p:txBody>
          <a:bodyPr/>
          <a:lstStyle/>
          <a:p>
            <a:pPr algn="ctr" eaLnBrk="1" hangingPunct="1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46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96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26">
            <a:extLst>
              <a:ext uri="{FF2B5EF4-FFF2-40B4-BE49-F238E27FC236}">
                <a16:creationId xmlns:a16="http://schemas.microsoft.com/office/drawing/2014/main" id="{657ED144-4BB0-412B-9FA4-E85B3C1DDF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391400" cy="609600"/>
          </a:xfrm>
        </p:spPr>
        <p:txBody>
          <a:bodyPr/>
          <a:lstStyle/>
          <a:p>
            <a:pPr algn="ctr" eaLnBrk="1" hangingPunct="1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Пентаграмма</a:t>
            </a:r>
          </a:p>
        </p:txBody>
      </p:sp>
      <p:sp>
        <p:nvSpPr>
          <p:cNvPr id="39939" name="Text Box 1027">
            <a:extLst>
              <a:ext uri="{FF2B5EF4-FFF2-40B4-BE49-F238E27FC236}">
                <a16:creationId xmlns:a16="http://schemas.microsoft.com/office/drawing/2014/main" id="{5167C200-23FE-42FC-86DC-14E582EB8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72856"/>
            <a:ext cx="12100142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800" dirty="0"/>
              <a:t>	</a:t>
            </a:r>
            <a:r>
              <a:rPr lang="ru-RU" altLang="ru-RU" sz="2800" dirty="0"/>
              <a:t>П</a:t>
            </a:r>
            <a:r>
              <a:rPr lang="ru-RU" altLang="ru-RU" sz="2800" dirty="0">
                <a:cs typeface="Times New Roman" panose="02020603050405020304" pitchFamily="18" charset="0"/>
              </a:rPr>
              <a:t>равильный пятиугольник с проведенными в нем диагоналями, образующими звездчатый правильный пятиугольник</a:t>
            </a:r>
            <a:r>
              <a:rPr lang="ru-RU" altLang="ru-RU" sz="2800" dirty="0"/>
              <a:t> называется</a:t>
            </a:r>
            <a:r>
              <a:rPr lang="ru-RU" alt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пентаграмм</a:t>
            </a:r>
            <a:r>
              <a:rPr lang="ru-RU" altLang="ru-RU" sz="2800" dirty="0">
                <a:solidFill>
                  <a:srgbClr val="FF3300"/>
                </a:solidFill>
              </a:rPr>
              <a:t>ой</a:t>
            </a:r>
            <a:r>
              <a:rPr lang="ru-RU" altLang="ru-RU" sz="2800" dirty="0">
                <a:cs typeface="Times New Roman" panose="02020603050405020304" pitchFamily="18" charset="0"/>
              </a:rPr>
              <a:t>. Докажите, что все треугольники, на которые при этом разбивается пятиугольник, являются золотыми.</a:t>
            </a:r>
          </a:p>
        </p:txBody>
      </p:sp>
      <p:pic>
        <p:nvPicPr>
          <p:cNvPr id="39940" name="Picture 1031">
            <a:extLst>
              <a:ext uri="{FF2B5EF4-FFF2-40B4-BE49-F238E27FC236}">
                <a16:creationId xmlns:a16="http://schemas.microsoft.com/office/drawing/2014/main" id="{9F345BCB-7473-4920-BA28-E22CA930A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519" y="3113816"/>
            <a:ext cx="3656013" cy="336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47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521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">
            <a:extLst>
              <a:ext uri="{FF2B5EF4-FFF2-40B4-BE49-F238E27FC236}">
                <a16:creationId xmlns:a16="http://schemas.microsoft.com/office/drawing/2014/main" id="{CFB6E61E-2AB7-45B1-8CB7-C94077187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312" y="914401"/>
            <a:ext cx="11837096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dirty="0">
                <a:cs typeface="Times New Roman" panose="02020603050405020304" pitchFamily="18" charset="0"/>
              </a:rPr>
              <a:t>	</a:t>
            </a:r>
            <a:r>
              <a:rPr lang="ru-RU" altLang="ru-RU" dirty="0">
                <a:cs typeface="Times New Roman" panose="02020603050405020304" pitchFamily="18" charset="0"/>
              </a:rPr>
              <a:t>Сторона правильного пятиугольника равна 1. Найдите его диагональ. </a:t>
            </a:r>
            <a:endParaRPr lang="en-US" altLang="ru-RU" dirty="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989" name="Text Box 4">
                <a:extLst>
                  <a:ext uri="{FF2B5EF4-FFF2-40B4-BE49-F238E27FC236}">
                    <a16:creationId xmlns:a16="http://schemas.microsoft.com/office/drawing/2014/main" id="{7E09BBA8-B461-4083-977A-F6FFA15F26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28800" y="5334001"/>
                <a:ext cx="8458200" cy="8790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ru-RU" altLang="ru-RU" dirty="0">
                    <a:solidFill>
                      <a:srgbClr val="FF3300"/>
                    </a:solidFill>
                  </a:rPr>
                  <a:t>Ответ:</a:t>
                </a:r>
                <a:r>
                  <a:rPr lang="en-US" altLang="ru-RU" dirty="0">
                    <a:solidFill>
                      <a:srgbClr val="FF33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rad>
                          <m:radPr>
                            <m:degHide m:val="on"/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ru-RU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ru-RU" altLang="ru-RU" dirty="0">
                  <a:solidFill>
                    <a:schemeClr val="accent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989" name="Text Box 4">
                <a:extLst>
                  <a:ext uri="{FF2B5EF4-FFF2-40B4-BE49-F238E27FC236}">
                    <a16:creationId xmlns:a16="http://schemas.microsoft.com/office/drawing/2014/main" id="{7E09BBA8-B461-4083-977A-F6FFA15F2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8800" y="5334001"/>
                <a:ext cx="8458200" cy="879023"/>
              </a:xfrm>
              <a:prstGeom prst="rect">
                <a:avLst/>
              </a:prstGeom>
              <a:blipFill>
                <a:blip r:embed="rId3"/>
                <a:stretch>
                  <a:fillRect l="-1801" b="-902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988" name="Picture 9">
            <a:extLst>
              <a:ext uri="{FF2B5EF4-FFF2-40B4-BE49-F238E27FC236}">
                <a16:creationId xmlns:a16="http://schemas.microsoft.com/office/drawing/2014/main" id="{9E6101D2-FBF0-4C84-A6EC-61130748E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1981201"/>
            <a:ext cx="3656013" cy="336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AB705ADA-14F9-4686-BA61-BB8D35F538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47378" y="-1"/>
            <a:ext cx="7391400" cy="609600"/>
          </a:xfrm>
        </p:spPr>
        <p:txBody>
          <a:bodyPr/>
          <a:lstStyle/>
          <a:p>
            <a:pPr algn="ctr" eaLnBrk="1" hangingPunct="1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48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9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3">
            <a:extLst>
              <a:ext uri="{FF2B5EF4-FFF2-40B4-BE49-F238E27FC236}">
                <a16:creationId xmlns:a16="http://schemas.microsoft.com/office/drawing/2014/main" id="{B1AA3107-B7A2-4086-AD20-0B0801923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937" y="762001"/>
            <a:ext cx="99884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dirty="0"/>
              <a:t>	</a:t>
            </a:r>
            <a:r>
              <a:rPr lang="ru-RU" altLang="ru-RU" dirty="0"/>
              <a:t>В каком отношении точка </a:t>
            </a:r>
            <a:r>
              <a:rPr lang="en-US" altLang="ru-RU" i="1" dirty="0"/>
              <a:t>E</a:t>
            </a:r>
            <a:r>
              <a:rPr lang="en-US" altLang="ru-RU" baseline="-25000" dirty="0"/>
              <a:t>1</a:t>
            </a:r>
            <a:r>
              <a:rPr lang="en-US" altLang="ru-RU" dirty="0"/>
              <a:t> </a:t>
            </a:r>
            <a:r>
              <a:rPr lang="ru-RU" altLang="ru-RU" dirty="0"/>
              <a:t>делит отрезок </a:t>
            </a:r>
            <a:r>
              <a:rPr lang="en-US" altLang="ru-RU" i="1" dirty="0"/>
              <a:t>AC</a:t>
            </a:r>
            <a:r>
              <a:rPr lang="ru-RU" altLang="ru-RU" dirty="0"/>
              <a:t>?</a:t>
            </a:r>
            <a:endParaRPr lang="en-US" altLang="ru-RU" dirty="0"/>
          </a:p>
        </p:txBody>
      </p:sp>
      <p:sp>
        <p:nvSpPr>
          <p:cNvPr id="598021" name="Text Box 5">
            <a:extLst>
              <a:ext uri="{FF2B5EF4-FFF2-40B4-BE49-F238E27FC236}">
                <a16:creationId xmlns:a16="http://schemas.microsoft.com/office/drawing/2014/main" id="{45752119-E11B-4162-8562-F73DC6DCF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334000"/>
            <a:ext cx="845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>
                <a:solidFill>
                  <a:srgbClr val="FF3300"/>
                </a:solidFill>
              </a:rPr>
              <a:t>Ответ: </a:t>
            </a:r>
            <a:r>
              <a:rPr lang="ru-RU" altLang="ru-RU"/>
              <a:t>В золотом.</a:t>
            </a:r>
            <a:endParaRPr lang="ru-RU" altLang="ru-RU">
              <a:cs typeface="Times New Roman" panose="02020603050405020304" pitchFamily="18" charset="0"/>
            </a:endParaRPr>
          </a:p>
        </p:txBody>
      </p:sp>
      <p:pic>
        <p:nvPicPr>
          <p:cNvPr id="44036" name="Picture 8">
            <a:extLst>
              <a:ext uri="{FF2B5EF4-FFF2-40B4-BE49-F238E27FC236}">
                <a16:creationId xmlns:a16="http://schemas.microsoft.com/office/drawing/2014/main" id="{928FA061-E8DE-4362-82BD-F3961DAEC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718" y="1576533"/>
            <a:ext cx="3484563" cy="330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81192B8-BDA4-47D4-A16F-257E47A400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391400" cy="609600"/>
          </a:xfrm>
        </p:spPr>
        <p:txBody>
          <a:bodyPr/>
          <a:lstStyle/>
          <a:p>
            <a:pPr algn="ctr" eaLnBrk="1" hangingPunct="1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49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43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8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8021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CC3D91-E2BB-D8E1-3941-BCFBDA7823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09" y="140803"/>
            <a:ext cx="4828085" cy="6722533"/>
          </a:xfrm>
          <a:prstGeom prst="rect">
            <a:avLst/>
          </a:prstGeom>
        </p:spPr>
      </p:pic>
      <p:sp>
        <p:nvSpPr>
          <p:cNvPr id="2" name="Rectangle 1026">
            <a:extLst>
              <a:ext uri="{FF2B5EF4-FFF2-40B4-BE49-F238E27FC236}">
                <a16:creationId xmlns:a16="http://schemas.microsoft.com/office/drawing/2014/main" id="{6E8CFCD1-C239-EE7F-EF03-F8CBCD8ACCF4}"/>
              </a:ext>
            </a:extLst>
          </p:cNvPr>
          <p:cNvSpPr txBox="1">
            <a:spLocks noChangeArrowheads="1"/>
          </p:cNvSpPr>
          <p:nvPr/>
        </p:nvSpPr>
        <p:spPr>
          <a:xfrm>
            <a:off x="4517758" y="826718"/>
            <a:ext cx="7772400" cy="595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400" b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Компьютерная программа </a:t>
            </a:r>
            <a:r>
              <a:rPr lang="en-US" altLang="ru-RU" sz="2400" b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GeoGebra</a:t>
            </a:r>
            <a:r>
              <a:rPr lang="ru-RU" altLang="ru-RU" sz="2400" b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b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(geogebra.org)</a:t>
            </a:r>
            <a:endParaRPr lang="ru-RU" altLang="ru-RU" sz="2400" b="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20BE1D-F0E1-79E3-80EF-F90A2DDAB7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1133" y="1422031"/>
            <a:ext cx="6980658" cy="526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266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3">
            <a:extLst>
              <a:ext uri="{FF2B5EF4-FFF2-40B4-BE49-F238E27FC236}">
                <a16:creationId xmlns:a16="http://schemas.microsoft.com/office/drawing/2014/main" id="{AAD998A7-1A8A-41D4-AD1D-B53702406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34" y="806995"/>
            <a:ext cx="1207926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8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Стороны правильного пятиугольника </a:t>
            </a:r>
            <a:r>
              <a:rPr lang="en-US" altLang="ru-RU" sz="2800" i="1" dirty="0">
                <a:cs typeface="Times New Roman" panose="02020603050405020304" pitchFamily="18" charset="0"/>
              </a:rPr>
              <a:t>ABCDE </a:t>
            </a:r>
            <a:r>
              <a:rPr lang="ru-RU" altLang="ru-RU" sz="2800" dirty="0">
                <a:cs typeface="Times New Roman" panose="02020603050405020304" pitchFamily="18" charset="0"/>
              </a:rPr>
              <a:t>равны 1. Найдите стороны пятиугольника </a:t>
            </a:r>
            <a:r>
              <a:rPr lang="en-US" altLang="ru-RU" sz="2800" i="1" dirty="0">
                <a:cs typeface="Times New Roman" panose="02020603050405020304" pitchFamily="18" charset="0"/>
              </a:rPr>
              <a:t>A</a:t>
            </a:r>
            <a:r>
              <a:rPr lang="en-US" altLang="ru-RU" sz="28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800" i="1" dirty="0">
                <a:cs typeface="Times New Roman" panose="02020603050405020304" pitchFamily="18" charset="0"/>
              </a:rPr>
              <a:t>B</a:t>
            </a:r>
            <a:r>
              <a:rPr lang="en-US" altLang="ru-RU" sz="28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800" i="1" dirty="0">
                <a:cs typeface="Times New Roman" panose="02020603050405020304" pitchFamily="18" charset="0"/>
              </a:rPr>
              <a:t>C</a:t>
            </a:r>
            <a:r>
              <a:rPr lang="en-US" altLang="ru-RU" sz="28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800" i="1" dirty="0">
                <a:cs typeface="Times New Roman" panose="02020603050405020304" pitchFamily="18" charset="0"/>
              </a:rPr>
              <a:t>D</a:t>
            </a:r>
            <a:r>
              <a:rPr lang="en-US" altLang="ru-RU" sz="28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800" i="1" dirty="0">
                <a:cs typeface="Times New Roman" panose="02020603050405020304" pitchFamily="18" charset="0"/>
              </a:rPr>
              <a:t>E</a:t>
            </a:r>
            <a:r>
              <a:rPr lang="en-US" altLang="ru-RU" sz="2800" baseline="-25000" dirty="0">
                <a:cs typeface="Times New Roman" panose="02020603050405020304" pitchFamily="18" charset="0"/>
              </a:rPr>
              <a:t>1</a:t>
            </a:r>
            <a:r>
              <a:rPr lang="ru-RU" altLang="ru-RU" sz="2800" dirty="0">
                <a:cs typeface="Times New Roman" panose="02020603050405020304" pitchFamily="18" charset="0"/>
              </a:rPr>
              <a:t>, ограниченного диагоналями исходного пятиугольника.</a:t>
            </a:r>
          </a:p>
        </p:txBody>
      </p:sp>
      <p:pic>
        <p:nvPicPr>
          <p:cNvPr id="46083" name="Picture 6">
            <a:extLst>
              <a:ext uri="{FF2B5EF4-FFF2-40B4-BE49-F238E27FC236}">
                <a16:creationId xmlns:a16="http://schemas.microsoft.com/office/drawing/2014/main" id="{20C2E26A-4050-47FC-9B60-8C61CA04E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5" y="1994595"/>
            <a:ext cx="3656013" cy="336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085" name="Text Box 4">
                <a:extLst>
                  <a:ext uri="{FF2B5EF4-FFF2-40B4-BE49-F238E27FC236}">
                    <a16:creationId xmlns:a16="http://schemas.microsoft.com/office/drawing/2014/main" id="{B695AB02-FBBC-445A-9FAC-277F332306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63552" y="5517233"/>
                <a:ext cx="3398912" cy="8790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ru-RU" altLang="ru-RU" dirty="0">
                    <a:solidFill>
                      <a:srgbClr val="FF3300"/>
                    </a:solidFill>
                  </a:rPr>
                  <a:t>Ответ:</a:t>
                </a:r>
                <a:r>
                  <a:rPr lang="en-US" altLang="ru-RU" dirty="0">
                    <a:solidFill>
                      <a:srgbClr val="FF33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ru-RU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p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ru-RU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3−</m:t>
                        </m:r>
                        <m:rad>
                          <m:radPr>
                            <m:degHide m:val="on"/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ru-RU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ru-RU" altLang="ru-RU" dirty="0">
                  <a:solidFill>
                    <a:schemeClr val="accent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085" name="Text Box 4">
                <a:extLst>
                  <a:ext uri="{FF2B5EF4-FFF2-40B4-BE49-F238E27FC236}">
                    <a16:creationId xmlns:a16="http://schemas.microsoft.com/office/drawing/2014/main" id="{B695AB02-FBBC-445A-9FAC-277F33230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63552" y="5517233"/>
                <a:ext cx="3398912" cy="879023"/>
              </a:xfrm>
              <a:prstGeom prst="rect">
                <a:avLst/>
              </a:prstGeom>
              <a:blipFill>
                <a:blip r:embed="rId4"/>
                <a:stretch>
                  <a:fillRect l="-4668" b="-902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2">
            <a:extLst>
              <a:ext uri="{FF2B5EF4-FFF2-40B4-BE49-F238E27FC236}">
                <a16:creationId xmlns:a16="http://schemas.microsoft.com/office/drawing/2014/main" id="{E9FF7C1F-E4DC-4B02-BA7F-B315866721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391400" cy="609600"/>
          </a:xfrm>
        </p:spPr>
        <p:txBody>
          <a:bodyPr/>
          <a:lstStyle/>
          <a:p>
            <a:pPr algn="ctr" eaLnBrk="1" hangingPunct="1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50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52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3CF0F-21E3-474D-528A-B632E3864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6082" name="Text Box 3">
                <a:extLst>
                  <a:ext uri="{FF2B5EF4-FFF2-40B4-BE49-F238E27FC236}">
                    <a16:creationId xmlns:a16="http://schemas.microsoft.com/office/drawing/2014/main" id="{7A72F20D-D916-7D2B-0CC6-829725F7D5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734" y="806995"/>
                <a:ext cx="12079266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ru-RU" sz="2800" dirty="0">
                    <a:cs typeface="Times New Roman" panose="02020603050405020304" pitchFamily="18" charset="0"/>
                  </a:rPr>
                  <a:t>	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Найдите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ru-RU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ru-RU" sz="28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altLang="ru-RU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  <m:r>
                          <a:rPr lang="en-US" altLang="ru-RU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°.</m:t>
                        </m:r>
                      </m:e>
                    </m:func>
                  </m:oMath>
                </a14:m>
                <a:endParaRPr lang="ru-RU" altLang="ru-RU" sz="28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082" name="Text Box 3">
                <a:extLst>
                  <a:ext uri="{FF2B5EF4-FFF2-40B4-BE49-F238E27FC236}">
                    <a16:creationId xmlns:a16="http://schemas.microsoft.com/office/drawing/2014/main" id="{7A72F20D-D916-7D2B-0CC6-829725F7D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734" y="806995"/>
                <a:ext cx="12079266" cy="523220"/>
              </a:xfrm>
              <a:prstGeom prst="rect">
                <a:avLst/>
              </a:prstGeom>
              <a:blipFill>
                <a:blip r:embed="rId3"/>
                <a:stretch>
                  <a:fillRect t="-11628" b="-313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085" name="Text Box 4">
                <a:extLst>
                  <a:ext uri="{FF2B5EF4-FFF2-40B4-BE49-F238E27FC236}">
                    <a16:creationId xmlns:a16="http://schemas.microsoft.com/office/drawing/2014/main" id="{D460DF1D-6056-5DF0-A80A-54F9A97B34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25973" y="5171982"/>
                <a:ext cx="3398912" cy="8790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ru-RU" altLang="ru-RU" dirty="0">
                    <a:solidFill>
                      <a:srgbClr val="FF3300"/>
                    </a:solidFill>
                  </a:rPr>
                  <a:t>Ответ:</a:t>
                </a:r>
                <a:r>
                  <a:rPr lang="en-US" altLang="ru-RU" dirty="0">
                    <a:solidFill>
                      <a:srgbClr val="FF33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−1+</m:t>
                        </m:r>
                        <m:rad>
                          <m:radPr>
                            <m:degHide m:val="on"/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ru-RU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ru-RU" altLang="ru-RU" dirty="0">
                  <a:solidFill>
                    <a:schemeClr val="accent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6085" name="Text Box 4">
                <a:extLst>
                  <a:ext uri="{FF2B5EF4-FFF2-40B4-BE49-F238E27FC236}">
                    <a16:creationId xmlns:a16="http://schemas.microsoft.com/office/drawing/2014/main" id="{D460DF1D-6056-5DF0-A80A-54F9A97B34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25973" y="5171982"/>
                <a:ext cx="3398912" cy="879023"/>
              </a:xfrm>
              <a:prstGeom prst="rect">
                <a:avLst/>
              </a:prstGeom>
              <a:blipFill>
                <a:blip r:embed="rId4"/>
                <a:stretch>
                  <a:fillRect l="-4480" b="-827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2">
            <a:extLst>
              <a:ext uri="{FF2B5EF4-FFF2-40B4-BE49-F238E27FC236}">
                <a16:creationId xmlns:a16="http://schemas.microsoft.com/office/drawing/2014/main" id="{E6F4B934-0D7A-916B-78DB-419112D3D0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391400" cy="609600"/>
          </a:xfrm>
        </p:spPr>
        <p:txBody>
          <a:bodyPr/>
          <a:lstStyle/>
          <a:p>
            <a:pPr algn="ctr" eaLnBrk="1" hangingPunct="1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386E8F-4D32-D71C-80B3-130FB130F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51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B29841-6C45-A012-C7B9-680016319D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7052" y="1330215"/>
            <a:ext cx="2422311" cy="338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3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5D8BA-3B75-22FF-CA26-5ABB5CED2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6082" name="Text Box 3">
                <a:extLst>
                  <a:ext uri="{FF2B5EF4-FFF2-40B4-BE49-F238E27FC236}">
                    <a16:creationId xmlns:a16="http://schemas.microsoft.com/office/drawing/2014/main" id="{F43241C3-42FB-8C91-00CE-C67864A725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734" y="806995"/>
                <a:ext cx="12079266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ru-RU" sz="2800" dirty="0">
                    <a:cs typeface="Times New Roman" panose="02020603050405020304" pitchFamily="18" charset="0"/>
                  </a:rPr>
                  <a:t>	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Найдите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ru-RU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ru-RU" sz="28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altLang="ru-RU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  <m:r>
                          <a:rPr lang="en-US" altLang="ru-RU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°.</m:t>
                        </m:r>
                      </m:e>
                    </m:func>
                  </m:oMath>
                </a14:m>
                <a:endParaRPr lang="ru-RU" altLang="ru-RU" sz="28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082" name="Text Box 3">
                <a:extLst>
                  <a:ext uri="{FF2B5EF4-FFF2-40B4-BE49-F238E27FC236}">
                    <a16:creationId xmlns:a16="http://schemas.microsoft.com/office/drawing/2014/main" id="{F43241C3-42FB-8C91-00CE-C67864A725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734" y="806995"/>
                <a:ext cx="12079266" cy="523220"/>
              </a:xfrm>
              <a:prstGeom prst="rect">
                <a:avLst/>
              </a:prstGeom>
              <a:blipFill>
                <a:blip r:embed="rId3"/>
                <a:stretch>
                  <a:fillRect t="-11628" b="-313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085" name="Text Box 4">
                <a:extLst>
                  <a:ext uri="{FF2B5EF4-FFF2-40B4-BE49-F238E27FC236}">
                    <a16:creationId xmlns:a16="http://schemas.microsoft.com/office/drawing/2014/main" id="{33CCBABA-DA33-590C-6F71-124EDDDCAB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25973" y="5171982"/>
                <a:ext cx="3398912" cy="8790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ru-RU" altLang="ru-RU" dirty="0">
                    <a:solidFill>
                      <a:srgbClr val="FF3300"/>
                    </a:solidFill>
                  </a:rPr>
                  <a:t>Ответ:</a:t>
                </a:r>
                <a:r>
                  <a:rPr lang="en-US" altLang="ru-RU" dirty="0">
                    <a:solidFill>
                      <a:srgbClr val="FF33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rad>
                          <m:radPr>
                            <m:degHide m:val="on"/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ru-RU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ru-RU" altLang="ru-RU" dirty="0">
                  <a:solidFill>
                    <a:schemeClr val="accent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6085" name="Text Box 4">
                <a:extLst>
                  <a:ext uri="{FF2B5EF4-FFF2-40B4-BE49-F238E27FC236}">
                    <a16:creationId xmlns:a16="http://schemas.microsoft.com/office/drawing/2014/main" id="{33CCBABA-DA33-590C-6F71-124EDDDCAB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25973" y="5171982"/>
                <a:ext cx="3398912" cy="879023"/>
              </a:xfrm>
              <a:prstGeom prst="rect">
                <a:avLst/>
              </a:prstGeom>
              <a:blipFill>
                <a:blip r:embed="rId4"/>
                <a:stretch>
                  <a:fillRect l="-4480" b="-827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2">
            <a:extLst>
              <a:ext uri="{FF2B5EF4-FFF2-40B4-BE49-F238E27FC236}">
                <a16:creationId xmlns:a16="http://schemas.microsoft.com/office/drawing/2014/main" id="{A70544BA-84EF-0E8D-63C2-0D2E7AE0AD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391400" cy="609600"/>
          </a:xfrm>
        </p:spPr>
        <p:txBody>
          <a:bodyPr/>
          <a:lstStyle/>
          <a:p>
            <a:pPr algn="ctr" eaLnBrk="1" hangingPunct="1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D0367D-7DBA-697D-6B85-6BCC8BCFB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52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641BCB-FD60-C20C-99AF-967B45821C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9333" y="1916482"/>
            <a:ext cx="4533334" cy="208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3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>
            <a:extLst>
              <a:ext uri="{FF2B5EF4-FFF2-40B4-BE49-F238E27FC236}">
                <a16:creationId xmlns:a16="http://schemas.microsoft.com/office/drawing/2014/main" id="{A41A84E4-B362-88AF-58AE-9903F21DF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877272"/>
            <a:ext cx="91440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>
                <a:cs typeface="Times New Roman" panose="02020603050405020304" pitchFamily="18" charset="0"/>
              </a:rPr>
              <a:t>	Правильное решение и ответ непосредственно следует из свойств золотых треугольников.</a:t>
            </a:r>
          </a:p>
        </p:txBody>
      </p:sp>
      <p:pic>
        <p:nvPicPr>
          <p:cNvPr id="35843" name="Рисунок 2">
            <a:extLst>
              <a:ext uri="{FF2B5EF4-FFF2-40B4-BE49-F238E27FC236}">
                <a16:creationId xmlns:a16="http://schemas.microsoft.com/office/drawing/2014/main" id="{873208B8-D911-22A7-2307-0CF841374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25613"/>
            <a:ext cx="91440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D661D7D1-A385-0600-6CE8-B7A29487DC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391400" cy="609600"/>
          </a:xfrm>
        </p:spPr>
        <p:txBody>
          <a:bodyPr/>
          <a:lstStyle/>
          <a:p>
            <a:pPr algn="ctr" eaLnBrk="1" hangingPunct="1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из интернета</a:t>
            </a:r>
          </a:p>
        </p:txBody>
      </p:sp>
    </p:spTree>
    <p:extLst>
      <p:ext uri="{BB962C8B-B14F-4D97-AF65-F5344CB8AC3E}">
        <p14:creationId xmlns:p14="http://schemas.microsoft.com/office/powerpoint/2010/main" val="35727346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>
            <a:extLst>
              <a:ext uri="{FF2B5EF4-FFF2-40B4-BE49-F238E27FC236}">
                <a16:creationId xmlns:a16="http://schemas.microsoft.com/office/drawing/2014/main" id="{DA59F4A7-6696-4A32-8D20-45339F3C1C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628800"/>
            <a:ext cx="8153400" cy="1268760"/>
          </a:xfrm>
        </p:spPr>
        <p:txBody>
          <a:bodyPr>
            <a:normAutofit/>
          </a:bodyPr>
          <a:lstStyle/>
          <a:p>
            <a:r>
              <a:rPr lang="ru-RU" altLang="ru-RU" sz="4800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Подобие фигур. Гомотетия</a:t>
            </a:r>
          </a:p>
        </p:txBody>
      </p:sp>
    </p:spTree>
    <p:extLst>
      <p:ext uri="{BB962C8B-B14F-4D97-AF65-F5344CB8AC3E}">
        <p14:creationId xmlns:p14="http://schemas.microsoft.com/office/powerpoint/2010/main" val="11144505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91" name="Text Box 35">
            <a:extLst>
              <a:ext uri="{FF2B5EF4-FFF2-40B4-BE49-F238E27FC236}">
                <a16:creationId xmlns:a16="http://schemas.microsoft.com/office/drawing/2014/main" id="{EF2A9A1E-0172-4E50-9909-AAB33F287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36812"/>
            <a:ext cx="12192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Преобразование плоскости, при котором расстояния между точками умножаются на одно и то же положительное число, называется</a:t>
            </a:r>
            <a:r>
              <a:rPr lang="ru-RU" altLang="ru-RU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подобием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Само это число называется</a:t>
            </a:r>
            <a:r>
              <a:rPr lang="ru-RU" altLang="ru-RU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коэффициентом подобия.</a:t>
            </a:r>
          </a:p>
        </p:txBody>
      </p:sp>
      <p:sp>
        <p:nvSpPr>
          <p:cNvPr id="249928" name="Text Box 72">
            <a:extLst>
              <a:ext uri="{FF2B5EF4-FFF2-40B4-BE49-F238E27FC236}">
                <a16:creationId xmlns:a16="http://schemas.microsoft.com/office/drawing/2014/main" id="{0D4D52D8-8FAE-4AC9-93EB-9662C7FBF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21807"/>
            <a:ext cx="12192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если точки </a:t>
            </a:r>
            <a:r>
              <a:rPr lang="ru-RU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подобии переходят соответственно в точки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 </a:t>
            </a:r>
            <a:r>
              <a:rPr lang="ru-RU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А'В' = </a:t>
            </a:r>
            <a:r>
              <a:rPr lang="en-US" alt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en-US" alt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или, что то же самое,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'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ru-RU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причем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одно и то же число для всех точек </a:t>
            </a:r>
            <a:r>
              <a:rPr lang="ru-RU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Заметим, что при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 подобие является движением.</a:t>
            </a:r>
          </a:p>
        </p:txBody>
      </p:sp>
      <p:pic>
        <p:nvPicPr>
          <p:cNvPr id="249929" name="Picture 73">
            <a:extLst>
              <a:ext uri="{FF2B5EF4-FFF2-40B4-BE49-F238E27FC236}">
                <a16:creationId xmlns:a16="http://schemas.microsoft.com/office/drawing/2014/main" id="{8B5A48A3-BA3A-4F10-B85B-539EC083F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463" y="4047678"/>
            <a:ext cx="4732850" cy="268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9930" name="Text Box 74">
            <a:extLst>
              <a:ext uri="{FF2B5EF4-FFF2-40B4-BE49-F238E27FC236}">
                <a16:creationId xmlns:a16="http://schemas.microsoft.com/office/drawing/2014/main" id="{2D0F788F-A486-44A6-A967-3BA8522FC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37689"/>
            <a:ext cx="594777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Две фигуры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называются</a:t>
            </a:r>
            <a:r>
              <a:rPr lang="ru-RU" altLang="ru-RU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подобными,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одна из них переводится в другую подобием. </a:t>
            </a:r>
          </a:p>
        </p:txBody>
      </p:sp>
    </p:spTree>
    <p:extLst>
      <p:ext uri="{BB962C8B-B14F-4D97-AF65-F5344CB8AC3E}">
        <p14:creationId xmlns:p14="http://schemas.microsoft.com/office/powerpoint/2010/main" val="10040667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4" name="Text Box 6">
            <a:extLst>
              <a:ext uri="{FF2B5EF4-FFF2-40B4-BE49-F238E27FC236}">
                <a16:creationId xmlns:a16="http://schemas.microsoft.com/office/drawing/2014/main" id="{2A80ADFF-E498-40E2-A3D7-50E673FE3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763"/>
            <a:ext cx="12192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Свойство 1.</a:t>
            </a:r>
            <a:r>
              <a:rPr lang="ru-RU" alt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Подобие переводит отрезки в отрезки, лучи в лучи и прямые в прямые.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166AD0F3-7E1B-4F0A-9D88-F78BE8AA4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3890"/>
            <a:ext cx="12192000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Доказательство.</a:t>
            </a:r>
            <a:r>
              <a:rPr lang="ru-RU" alt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Пусть точка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принадлежит отрезку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Тогда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CB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А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Подобие пе­реводит эти точки соответственно в точки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Поскольку при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подобии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расстояния между точками умножаются на одно и то же положительное число, то для точек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будет иметь место равенство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А’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 +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' =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Следовательно, точка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будет принадлежать отрезку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Из этого следует, что подобие переводит отрезки в отрезки, лучи в лучи и прямые в прямые. 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4594E5-63BF-7085-FD75-0AF783E56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714" y="4268661"/>
            <a:ext cx="4296375" cy="2429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203" name="Text Box 35">
            <a:extLst>
              <a:ext uri="{FF2B5EF4-FFF2-40B4-BE49-F238E27FC236}">
                <a16:creationId xmlns:a16="http://schemas.microsoft.com/office/drawing/2014/main" id="{DCED176A-0141-4907-944A-083E46F0E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6799"/>
            <a:ext cx="10515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Свойство 2.</a:t>
            </a:r>
            <a:r>
              <a:rPr lang="ru-RU" alt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Подобие сохраняет величины углов.</a:t>
            </a:r>
          </a:p>
        </p:txBody>
      </p:sp>
      <p:pic>
        <p:nvPicPr>
          <p:cNvPr id="391204" name="Picture 36">
            <a:extLst>
              <a:ext uri="{FF2B5EF4-FFF2-40B4-BE49-F238E27FC236}">
                <a16:creationId xmlns:a16="http://schemas.microsoft.com/office/drawing/2014/main" id="{225F3870-2BA5-4132-854C-C085471F4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616" y="3896481"/>
            <a:ext cx="6313895" cy="262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35">
                <a:extLst>
                  <a:ext uri="{FF2B5EF4-FFF2-40B4-BE49-F238E27FC236}">
                    <a16:creationId xmlns:a16="http://schemas.microsoft.com/office/drawing/2014/main" id="{9369BFAA-3F2B-4068-9268-81E5D0F3D8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1021574"/>
                <a:ext cx="12192000" cy="2739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altLang="ru-RU" sz="3200" dirty="0">
                    <a:solidFill>
                      <a:srgbClr val="FF3300"/>
                    </a:solidFill>
                    <a:cs typeface="Times New Roman" panose="02020603050405020304" pitchFamily="18" charset="0"/>
                  </a:rPr>
                  <a:t>	</a:t>
                </a:r>
                <a:r>
                  <a:rPr lang="ru-RU" altLang="ru-RU" sz="2800" dirty="0">
                    <a:solidFill>
                      <a:srgbClr val="FF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Доказательство.</a:t>
                </a:r>
                <a:r>
                  <a:rPr lang="ru-RU" altLang="ru-RU" sz="28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Пусть угол с вершиной </a:t>
                </a:r>
                <a:r>
                  <a:rPr lang="en-US" sz="28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ru-RU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и сторонами </a:t>
                </a:r>
                <a:r>
                  <a:rPr lang="en-US" sz="28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ru-RU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переводится подобием в угол с вершиной </a:t>
                </a:r>
                <a:r>
                  <a:rPr lang="en-US" sz="28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ru-RU" sz="28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'</a:t>
                </a:r>
                <a:r>
                  <a:rPr lang="ru-RU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и сторонами </a:t>
                </a:r>
                <a:r>
                  <a:rPr lang="en-US" sz="28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sz="28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'</a:t>
                </a:r>
                <a:r>
                  <a:rPr lang="ru-RU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ru-RU" sz="28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'</a:t>
                </a:r>
                <a:r>
                  <a:rPr lang="ru-RU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Возьмем на сторонах </a:t>
                </a:r>
                <a:r>
                  <a:rPr lang="en-US" sz="28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ru-RU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точки </a:t>
                </a:r>
                <a:r>
                  <a:rPr lang="en-US" sz="28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ru-RU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и</a:t>
                </a:r>
                <a:r>
                  <a:rPr lang="ru-RU" sz="28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пусть </a:t>
                </a:r>
                <a:r>
                  <a:rPr lang="en-US" sz="28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sz="28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'</a:t>
                </a:r>
                <a:r>
                  <a:rPr lang="ru-RU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ru-RU" sz="28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'</a:t>
                </a:r>
                <a:r>
                  <a:rPr lang="ru-RU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соответствующие им точки на сторонах </a:t>
                </a:r>
                <a:r>
                  <a:rPr lang="en-US" sz="28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sz="28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'</a:t>
                </a:r>
                <a:r>
                  <a:rPr lang="ru-RU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ru-RU" sz="28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'</a:t>
                </a:r>
                <a:r>
                  <a:rPr lang="ru-RU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ru-RU" sz="28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Треугольники </a:t>
                </a:r>
                <a:r>
                  <a:rPr lang="en-US" sz="28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ABC </a:t>
                </a:r>
                <a:r>
                  <a:rPr lang="ru-RU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и </a:t>
                </a:r>
                <a:r>
                  <a:rPr lang="en-US" sz="28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sz="28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'</a:t>
                </a:r>
                <a:r>
                  <a:rPr lang="en-US" sz="28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ru-RU" sz="28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'</a:t>
                </a:r>
                <a:r>
                  <a:rPr lang="en-US" sz="28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ru-RU" sz="28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' </a:t>
                </a:r>
                <a:r>
                  <a:rPr lang="ru-RU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подобны (по третьему признаку подобия треугольников) и, следовательно, имеют соответственно равные углы. В частности, </a:t>
                </a:r>
                <a14:m>
                  <m:oMath xmlns:m="http://schemas.openxmlformats.org/officeDocument/2006/math">
                    <m:r>
                      <a:rPr lang="ru-RU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∠</m:t>
                    </m:r>
                  </m:oMath>
                </a14:m>
                <a:r>
                  <a:rPr lang="en-US" sz="28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ru-RU" sz="28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ru-RU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∠</m:t>
                    </m:r>
                  </m:oMath>
                </a14:m>
                <a:r>
                  <a:rPr lang="en-US" sz="28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ru-RU" sz="28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'</a:t>
                </a:r>
                <a:r>
                  <a:rPr lang="ru-RU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Что и требовалось доказать.</a:t>
                </a:r>
                <a:endParaRPr lang="ru-RU" alt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 Box 35">
                <a:extLst>
                  <a:ext uri="{FF2B5EF4-FFF2-40B4-BE49-F238E27FC236}">
                    <a16:creationId xmlns:a16="http://schemas.microsoft.com/office/drawing/2014/main" id="{9369BFAA-3F2B-4068-9268-81E5D0F3D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021574"/>
                <a:ext cx="12192000" cy="2739211"/>
              </a:xfrm>
              <a:prstGeom prst="rect">
                <a:avLst/>
              </a:prstGeom>
              <a:blipFill>
                <a:blip r:embed="rId4"/>
                <a:stretch>
                  <a:fillRect l="-1000" t="-668" r="-1000" b="-534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79538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>
            <a:extLst>
              <a:ext uri="{FF2B5EF4-FFF2-40B4-BE49-F238E27FC236}">
                <a16:creationId xmlns:a16="http://schemas.microsoft.com/office/drawing/2014/main" id="{06EBF962-9FA4-4F11-A555-5E79B7ED1C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391400" cy="609600"/>
          </a:xfrm>
        </p:spPr>
        <p:txBody>
          <a:bodyPr/>
          <a:lstStyle/>
          <a:p>
            <a:pPr algn="ctr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Гомотетия</a:t>
            </a:r>
          </a:p>
        </p:txBody>
      </p:sp>
      <p:sp>
        <p:nvSpPr>
          <p:cNvPr id="512013" name="Text Box 13">
            <a:extLst>
              <a:ext uri="{FF2B5EF4-FFF2-40B4-BE49-F238E27FC236}">
                <a16:creationId xmlns:a16="http://schemas.microsoft.com/office/drawing/2014/main" id="{32CE217F-15C5-4C9C-96CC-AB3C1C0DB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34255"/>
            <a:ext cx="12192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Зафиксируем точку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положительное число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Каждой точке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плоскости, отличной от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сопоставим точку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луче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так, что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ru-RU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' = </a:t>
            </a:r>
            <a:r>
              <a:rPr lang="en-US" alt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kOA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Точке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сопоставим ее саму. Полученное преобразование плоскости называется</a:t>
            </a:r>
            <a:r>
              <a:rPr lang="ru-RU" altLang="ru-RU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гомотетией</a:t>
            </a:r>
            <a:r>
              <a:rPr lang="ru-RU" altLang="ru-RU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центром в точке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коэффициентом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12028" name="Picture 28">
            <a:extLst>
              <a:ext uri="{FF2B5EF4-FFF2-40B4-BE49-F238E27FC236}">
                <a16:creationId xmlns:a16="http://schemas.microsoft.com/office/drawing/2014/main" id="{B6D2393E-C897-4474-B832-1B78B684A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44054"/>
            <a:ext cx="2960688" cy="185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29" name="Text Box 29">
            <a:extLst>
              <a:ext uri="{FF2B5EF4-FFF2-40B4-BE49-F238E27FC236}">
                <a16:creationId xmlns:a16="http://schemas.microsoft.com/office/drawing/2014/main" id="{B36A2154-223C-4514-98B3-8899DEA58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15804"/>
            <a:ext cx="12192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/>
              <a:t>	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Иногда гомотетия рассматривается и с отрицательным коэффициентом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этом случае каждой точке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плоскости, отличной от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сопоставляется точка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A”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луче противоположном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OA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так, что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OA” = 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–k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3" name="Text Box 13">
            <a:extLst>
              <a:ext uri="{FF2B5EF4-FFF2-40B4-BE49-F238E27FC236}">
                <a16:creationId xmlns:a16="http://schemas.microsoft.com/office/drawing/2014/main" id="{32CE217F-15C5-4C9C-96CC-AB3C1C0DB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10239"/>
            <a:ext cx="10591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Теорема.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Гомотетия является подобием с тем же коэффициентом.</a:t>
            </a:r>
            <a:endParaRPr lang="ru-RU" altLang="ru-RU" sz="2800" dirty="0">
              <a:cs typeface="Times New Roman" panose="02020603050405020304" pitchFamily="18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7BD902C-C5F0-438E-8065-B463C48FFA13}"/>
              </a:ext>
            </a:extLst>
          </p:cNvPr>
          <p:cNvGrpSpPr/>
          <p:nvPr/>
        </p:nvGrpSpPr>
        <p:grpSpPr>
          <a:xfrm>
            <a:off x="0" y="1338876"/>
            <a:ext cx="12192000" cy="5045198"/>
            <a:chOff x="-1524000" y="1338875"/>
            <a:chExt cx="12192000" cy="5045198"/>
          </a:xfrm>
        </p:grpSpPr>
        <p:sp>
          <p:nvSpPr>
            <p:cNvPr id="512029" name="Text Box 29">
              <a:extLst>
                <a:ext uri="{FF2B5EF4-FFF2-40B4-BE49-F238E27FC236}">
                  <a16:creationId xmlns:a16="http://schemas.microsoft.com/office/drawing/2014/main" id="{B36A2154-223C-4514-98B3-8899DEA589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524000" y="1338875"/>
              <a:ext cx="12192000" cy="22467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altLang="ru-RU" sz="2800" dirty="0"/>
                <a:t>	</a:t>
              </a:r>
              <a:r>
                <a:rPr lang="ru-RU" altLang="ru-RU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Доказательство. 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Пусть при гомотетии с центром в точке </a:t>
              </a:r>
              <a:r>
                <a:rPr lang="en-US" sz="2800" i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 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и коэффициентом </a:t>
              </a:r>
              <a:r>
                <a:rPr lang="en-US" sz="2800" i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 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точки </a:t>
              </a:r>
              <a:r>
                <a:rPr lang="en-US" sz="2800" i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i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переходят соответственно в точки </a:t>
              </a:r>
              <a:r>
                <a:rPr lang="en-US" sz="2800" i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ru-RU" sz="2800" i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'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i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ru-RU" sz="2800" i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'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Тогда треугольники </a:t>
              </a:r>
              <a:r>
                <a:rPr lang="en-US" sz="2800" i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AOB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и </a:t>
              </a:r>
              <a:r>
                <a:rPr lang="en-US" sz="2800" i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ru-RU" sz="2800" i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'</a:t>
              </a:r>
              <a:r>
                <a:rPr lang="en-US" sz="2800" i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OB</a:t>
              </a:r>
              <a:r>
                <a:rPr lang="ru-RU" sz="2800" i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'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подобны (по второму признаку подобия треугольников) и, следовательно, </a:t>
              </a:r>
              <a:r>
                <a:rPr lang="en-US" sz="2800" i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A</a:t>
              </a:r>
              <a:r>
                <a:rPr lang="ru-RU" sz="2800" i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'</a:t>
              </a:r>
              <a:r>
                <a:rPr lang="en-US" sz="2800" i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B</a:t>
              </a:r>
              <a:r>
                <a:rPr lang="ru-RU" sz="2800" i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' = </a:t>
              </a:r>
              <a:r>
                <a:rPr lang="en-US" sz="2800" i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kAB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т. е. гомотетия является подобием с коэффициентом </a:t>
              </a:r>
              <a:r>
                <a:rPr lang="en-US" sz="2800" i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k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endParaRPr lang="ru-RU" altLang="ru-RU" sz="2800" dirty="0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BB83DC1E-013A-42CB-A4E3-DF7543FD0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1952" y="3428999"/>
              <a:ext cx="3940096" cy="2955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350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>
            <a:extLst>
              <a:ext uri="{FF2B5EF4-FFF2-40B4-BE49-F238E27FC236}">
                <a16:creationId xmlns:a16="http://schemas.microsoft.com/office/drawing/2014/main" id="{43C589A6-6FAE-4CAB-BD9E-88768FC4E0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536" y="1857567"/>
            <a:ext cx="8153400" cy="72279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800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Подобие треугольников</a:t>
            </a: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6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2511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>
            <a:extLst>
              <a:ext uri="{FF2B5EF4-FFF2-40B4-BE49-F238E27FC236}">
                <a16:creationId xmlns:a16="http://schemas.microsoft.com/office/drawing/2014/main" id="{8A2A6682-4346-4417-A849-890671399D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</a:p>
        </p:txBody>
      </p:sp>
      <p:sp>
        <p:nvSpPr>
          <p:cNvPr id="559108" name="Text Box 4">
            <a:extLst>
              <a:ext uri="{FF2B5EF4-FFF2-40B4-BE49-F238E27FC236}">
                <a16:creationId xmlns:a16="http://schemas.microsoft.com/office/drawing/2014/main" id="{7E0E7618-BA1C-447F-85D2-C54ADDF8B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85800"/>
            <a:ext cx="12192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 или постройте в компьютерной программе фигуру, которая получается гомотетией с коэффициентом 2 фигуры, изображённой на рисунке. 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033DA2-927C-74B7-3F70-E7AE6D521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037" y="2185431"/>
            <a:ext cx="3448149" cy="3448149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153A5-07FE-38DA-8D1B-09328A705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8" name="Text Box 4">
            <a:extLst>
              <a:ext uri="{FF2B5EF4-FFF2-40B4-BE49-F238E27FC236}">
                <a16:creationId xmlns:a16="http://schemas.microsoft.com/office/drawing/2014/main" id="{DDCC6755-EA83-165A-012B-4306CFE69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85800"/>
            <a:ext cx="12192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Ответ.</a:t>
            </a:r>
            <a:endParaRPr lang="ru-RU" alt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7EFACA-A5C2-4AD8-3195-D8AA68E95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616" y="1704925"/>
            <a:ext cx="3448150" cy="34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517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E789E-786B-174A-687A-0224DC3E5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>
            <a:extLst>
              <a:ext uri="{FF2B5EF4-FFF2-40B4-BE49-F238E27FC236}">
                <a16:creationId xmlns:a16="http://schemas.microsoft.com/office/drawing/2014/main" id="{A9BD7D0A-5B8C-1354-F6A2-869472E479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</a:p>
        </p:txBody>
      </p:sp>
      <p:sp>
        <p:nvSpPr>
          <p:cNvPr id="559108" name="Text Box 4">
            <a:extLst>
              <a:ext uri="{FF2B5EF4-FFF2-40B4-BE49-F238E27FC236}">
                <a16:creationId xmlns:a16="http://schemas.microsoft.com/office/drawing/2014/main" id="{6293BE73-A36C-AC7B-3670-5710A9360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85800"/>
            <a:ext cx="12192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 или постройте в компьютерной программе фигуру, которая получается гомотетией с коэффициентом 2 фигуры, изображённой на рисунке. 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396293-576D-FCE2-8F67-634D95BAD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818" y="2360796"/>
            <a:ext cx="3062974" cy="306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920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AC96B-CCEE-048F-B2B6-BC99E15EB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8" name="Text Box 4">
            <a:extLst>
              <a:ext uri="{FF2B5EF4-FFF2-40B4-BE49-F238E27FC236}">
                <a16:creationId xmlns:a16="http://schemas.microsoft.com/office/drawing/2014/main" id="{7E9C9373-6F4B-FB40-5CC9-F9B1859B1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85800"/>
            <a:ext cx="12192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Ответ.</a:t>
            </a:r>
            <a:endParaRPr lang="ru-RU" alt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A8D7E7-5E78-8977-636E-A0C5B0038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396" y="1491573"/>
            <a:ext cx="3061017" cy="406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932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B3B1A-C17F-6766-4BC1-46269E1F7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>
            <a:extLst>
              <a:ext uri="{FF2B5EF4-FFF2-40B4-BE49-F238E27FC236}">
                <a16:creationId xmlns:a16="http://schemas.microsoft.com/office/drawing/2014/main" id="{EFA18DB0-603A-73A6-A35A-0784AAD214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</a:t>
            </a:r>
          </a:p>
        </p:txBody>
      </p:sp>
      <p:sp>
        <p:nvSpPr>
          <p:cNvPr id="559107" name="Text Box 3">
            <a:extLst>
              <a:ext uri="{FF2B5EF4-FFF2-40B4-BE49-F238E27FC236}">
                <a16:creationId xmlns:a16="http://schemas.microsoft.com/office/drawing/2014/main" id="{E86E4CDF-A835-B1CB-903D-2B4194FB6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800600"/>
            <a:ext cx="7848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</a:t>
            </a:r>
            <a:r>
              <a:rPr lang="ru-RU" altLang="ru-RU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Нет.</a:t>
            </a:r>
          </a:p>
        </p:txBody>
      </p:sp>
      <p:sp>
        <p:nvSpPr>
          <p:cNvPr id="559108" name="Text Box 4">
            <a:extLst>
              <a:ext uri="{FF2B5EF4-FFF2-40B4-BE49-F238E27FC236}">
                <a16:creationId xmlns:a16="http://schemas.microsoft.com/office/drawing/2014/main" id="{AD0B6092-EFEF-46F7-0ACE-4147D837A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7" y="790823"/>
            <a:ext cx="12192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Подобны ли прямоугольники,  образующие рамку  картины, сделанной из дощечек одинаковой ширины? </a:t>
            </a:r>
          </a:p>
        </p:txBody>
      </p:sp>
      <p:pic>
        <p:nvPicPr>
          <p:cNvPr id="559110" name="Picture 6">
            <a:extLst>
              <a:ext uri="{FF2B5EF4-FFF2-40B4-BE49-F238E27FC236}">
                <a16:creationId xmlns:a16="http://schemas.microsoft.com/office/drawing/2014/main" id="{10296AA2-F3BA-7A76-CE88-D7B64A623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2438400"/>
            <a:ext cx="3249613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063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9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107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00208" y="476672"/>
            <a:ext cx="12091792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sz="2800" dirty="0">
                <a:solidFill>
                  <a:srgbClr val="FF3300"/>
                </a:solidFill>
              </a:rPr>
              <a:t>	</a:t>
            </a:r>
            <a:r>
              <a:rPr lang="ru-RU" sz="2800" dirty="0">
                <a:solidFill>
                  <a:srgbClr val="FF0000"/>
                </a:solidFill>
              </a:rPr>
              <a:t>Теорема.</a:t>
            </a:r>
            <a:r>
              <a:rPr lang="ru-RU" sz="2800" b="1" dirty="0"/>
              <a:t> </a:t>
            </a:r>
            <a:r>
              <a:rPr lang="ru-RU" sz="2800" dirty="0"/>
              <a:t>В треугольнике центр </a:t>
            </a:r>
            <a:r>
              <a:rPr lang="en-US" sz="2800" i="1" dirty="0"/>
              <a:t>O </a:t>
            </a:r>
            <a:r>
              <a:rPr lang="ru-RU" sz="2800" dirty="0"/>
              <a:t>описанной окружности, точка </a:t>
            </a:r>
            <a:r>
              <a:rPr lang="en-US" sz="2800" i="1" dirty="0"/>
              <a:t>M </a:t>
            </a:r>
            <a:r>
              <a:rPr lang="ru-RU" sz="2800" dirty="0"/>
              <a:t>пересечения медиан, точка </a:t>
            </a:r>
            <a:r>
              <a:rPr lang="en-US" sz="2800" i="1" dirty="0"/>
              <a:t>H </a:t>
            </a:r>
            <a:r>
              <a:rPr lang="ru-RU" sz="2800" dirty="0"/>
              <a:t>пересечения высот или их продолжений и центр </a:t>
            </a:r>
            <a:r>
              <a:rPr lang="en-US" sz="2800" i="1" dirty="0"/>
              <a:t>N </a:t>
            </a:r>
            <a:r>
              <a:rPr lang="ru-RU" sz="2800" dirty="0"/>
              <a:t>окружности девяти точек лежат на одной прямой, называемой прямой Эйлера. При этом центр окружности девяти точек лежит посередине между центром пересечения высот и центром описанной окружности.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59696" y="1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Прямая Эйлера*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628" y="2723441"/>
            <a:ext cx="4636443" cy="396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3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75364" y="574934"/>
            <a:ext cx="502293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sz="2800" dirty="0">
                <a:solidFill>
                  <a:srgbClr val="FF3300"/>
                </a:solidFill>
              </a:rPr>
              <a:t>	</a:t>
            </a:r>
            <a:r>
              <a:rPr lang="ru-RU" sz="2800" dirty="0">
                <a:solidFill>
                  <a:srgbClr val="FF0000"/>
                </a:solidFill>
              </a:rPr>
              <a:t>Доказательство.</a:t>
            </a:r>
            <a:r>
              <a:rPr lang="ru-RU" sz="2800" b="1" dirty="0"/>
              <a:t> </a:t>
            </a:r>
            <a:r>
              <a:rPr lang="ru-RU" sz="2800" dirty="0"/>
              <a:t>Действительно, пусть в треугольнике </a:t>
            </a:r>
            <a:r>
              <a:rPr lang="ru-RU" sz="2800" i="1" dirty="0"/>
              <a:t>ABC</a:t>
            </a:r>
            <a:r>
              <a:rPr lang="ru-RU" sz="2800" dirty="0"/>
              <a:t>, точка </a:t>
            </a:r>
            <a:r>
              <a:rPr lang="ru-RU" sz="2800" i="1" dirty="0"/>
              <a:t>O </a:t>
            </a:r>
            <a:r>
              <a:rPr lang="ru-RU" sz="2800" dirty="0"/>
              <a:t>– центр описанной окружности; </a:t>
            </a:r>
            <a:r>
              <a:rPr lang="en-US" sz="2800" i="1" dirty="0"/>
              <a:t>M</a:t>
            </a:r>
            <a:r>
              <a:rPr lang="ru-RU" sz="2800" dirty="0"/>
              <a:t> – точка пересечения медиан, </a:t>
            </a:r>
            <a:r>
              <a:rPr lang="en-US" sz="2800" i="1" dirty="0"/>
              <a:t>H</a:t>
            </a:r>
            <a:r>
              <a:rPr lang="en-US" sz="2800" dirty="0"/>
              <a:t> </a:t>
            </a:r>
            <a:r>
              <a:rPr lang="ru-RU" sz="2800" dirty="0"/>
              <a:t>– точка пересечения высот.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05410"/>
            <a:ext cx="1219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	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Рассмотрим гомотетию с центром в точке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коэффициентом -0,5. Она переводит вершины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треугольника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соответственно в точки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Высоты треугольника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перейдут в серединные перпендикуляры к сторонам этого треугольника и, следовательно, точка пересечения высот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перейдет в точку пересечения серединных перпендикуляров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Значит, точки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лежат на одной прямой.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997" y="0"/>
            <a:ext cx="4245299" cy="362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0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3EE1CFF8-C18A-4325-8269-FDB77421B9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391400" cy="609600"/>
          </a:xfrm>
        </p:spPr>
        <p:txBody>
          <a:bodyPr/>
          <a:lstStyle/>
          <a:p>
            <a:pPr algn="ctr" eaLnBrk="1" hangingPunct="1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Золотой прямоугольник</a:t>
            </a:r>
          </a:p>
        </p:txBody>
      </p:sp>
      <p:sp>
        <p:nvSpPr>
          <p:cNvPr id="15363" name="Text Box 3">
            <a:extLst>
              <a:ext uri="{FF2B5EF4-FFF2-40B4-BE49-F238E27FC236}">
                <a16:creationId xmlns:a16="http://schemas.microsoft.com/office/drawing/2014/main" id="{59AFC3FA-8F92-42C3-A1F6-F86E69081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1"/>
            <a:ext cx="12192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Прямоугольник, стороны которого находятся в золотом отношении, называется</a:t>
            </a:r>
            <a:r>
              <a:rPr lang="ru-RU" alt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золотым прямоугольником</a:t>
            </a:r>
            <a:r>
              <a:rPr lang="ru-RU" altLang="ru-RU" sz="2800" dirty="0">
                <a:solidFill>
                  <a:srgbClr val="FF3300"/>
                </a:solidFill>
              </a:rPr>
              <a:t>.</a:t>
            </a: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endParaRPr lang="en-US" altLang="ru-RU" sz="2800" dirty="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  <p:sp>
        <p:nvSpPr>
          <p:cNvPr id="15364" name="Text Box 13">
            <a:extLst>
              <a:ext uri="{FF2B5EF4-FFF2-40B4-BE49-F238E27FC236}">
                <a16:creationId xmlns:a16="http://schemas.microsoft.com/office/drawing/2014/main" id="{5AA70480-14DD-4E31-ADF4-DF9BBF68E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72070"/>
            <a:ext cx="12192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Если от золотого прямоугольника отрезать квадрат со стороной, равной меньшей стороне прямоугольника, то снова получим золотой прямоугольник подобный исходному.</a:t>
            </a:r>
            <a:endParaRPr lang="en-US" altLang="ru-RU" sz="2800" dirty="0">
              <a:cs typeface="Times New Roman" panose="02020603050405020304" pitchFamily="18" charset="0"/>
            </a:endParaRPr>
          </a:p>
        </p:txBody>
      </p:sp>
      <p:graphicFrame>
        <p:nvGraphicFramePr>
          <p:cNvPr id="15365" name="Object 18">
            <a:extLst>
              <a:ext uri="{FF2B5EF4-FFF2-40B4-BE49-F238E27FC236}">
                <a16:creationId xmlns:a16="http://schemas.microsoft.com/office/drawing/2014/main" id="{494E1151-8320-4626-BE01-3362DCE60B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67050" y="2765426"/>
          <a:ext cx="3028950" cy="225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3" imgW="3029373" imgH="2257740" progId="Paint.Picture">
                  <p:embed/>
                </p:oleObj>
              </mc:Choice>
              <mc:Fallback>
                <p:oleObj name="Точечный рисунок" r:id="rId3" imgW="3029373" imgH="2257740" progId="Paint.Picture">
                  <p:embed/>
                  <p:pic>
                    <p:nvPicPr>
                      <p:cNvPr id="15365" name="Object 18">
                        <a:extLst>
                          <a:ext uri="{FF2B5EF4-FFF2-40B4-BE49-F238E27FC236}">
                            <a16:creationId xmlns:a16="http://schemas.microsoft.com/office/drawing/2014/main" id="{494E1151-8320-4626-BE01-3362DCE60B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7050" y="2765426"/>
                        <a:ext cx="3028950" cy="225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69366" name="Group 22">
            <a:extLst>
              <a:ext uri="{FF2B5EF4-FFF2-40B4-BE49-F238E27FC236}">
                <a16:creationId xmlns:a16="http://schemas.microsoft.com/office/drawing/2014/main" id="{2EE97890-7C38-4B3F-AC6B-43C9BAB8D318}"/>
              </a:ext>
            </a:extLst>
          </p:cNvPr>
          <p:cNvGrpSpPr>
            <a:grpSpLocks/>
          </p:cNvGrpSpPr>
          <p:nvPr/>
        </p:nvGrpSpPr>
        <p:grpSpPr bwMode="auto">
          <a:xfrm>
            <a:off x="0" y="2765426"/>
            <a:ext cx="12192000" cy="3990975"/>
            <a:chOff x="-960" y="1742"/>
            <a:chExt cx="7680" cy="2514"/>
          </a:xfrm>
        </p:grpSpPr>
        <p:sp>
          <p:nvSpPr>
            <p:cNvPr id="15367" name="Text Box 14">
              <a:extLst>
                <a:ext uri="{FF2B5EF4-FFF2-40B4-BE49-F238E27FC236}">
                  <a16:creationId xmlns:a16="http://schemas.microsoft.com/office/drawing/2014/main" id="{A98A3B05-BDA1-4945-95FD-96EF830287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960" y="3112"/>
              <a:ext cx="7680" cy="1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 dirty="0">
                  <a:cs typeface="Times New Roman" panose="02020603050405020304" pitchFamily="18" charset="0"/>
                </a:rPr>
                <a:t>	</a:t>
              </a:r>
              <a:r>
                <a:rPr lang="ru-RU" altLang="ru-RU" sz="2800" dirty="0">
                  <a:cs typeface="Times New Roman" panose="02020603050405020304" pitchFamily="18" charset="0"/>
                </a:rPr>
                <a:t>Если этот процесс продолжить, то мы получим так называемые «вращающиеся квадраты», и весь прямоугольник окажется составленным из этих квадратов (рис. а). Если вершины квадратов соединить плавной кривой, то получим кривую, называемую</a:t>
              </a:r>
              <a:r>
                <a:rPr lang="ru-RU" altLang="ru-RU" sz="2800" dirty="0">
                  <a:solidFill>
                    <a:schemeClr val="accent1"/>
                  </a:solidFill>
                  <a:cs typeface="Times New Roman" panose="02020603050405020304" pitchFamily="18" charset="0"/>
                </a:rPr>
                <a:t> </a:t>
              </a:r>
              <a:r>
                <a:rPr lang="ru-RU" altLang="ru-RU" sz="2800" dirty="0">
                  <a:solidFill>
                    <a:srgbClr val="FF3300"/>
                  </a:solidFill>
                  <a:cs typeface="Times New Roman" panose="02020603050405020304" pitchFamily="18" charset="0"/>
                </a:rPr>
                <a:t>золотой спиралью</a:t>
              </a:r>
              <a:r>
                <a:rPr lang="ru-RU" altLang="ru-RU" sz="2800" dirty="0">
                  <a:solidFill>
                    <a:schemeClr val="accent1"/>
                  </a:solidFill>
                  <a:cs typeface="Times New Roman" panose="02020603050405020304" pitchFamily="18" charset="0"/>
                </a:rPr>
                <a:t> </a:t>
              </a:r>
              <a:r>
                <a:rPr lang="ru-RU" altLang="ru-RU" sz="2800" dirty="0">
                  <a:cs typeface="Times New Roman" panose="02020603050405020304" pitchFamily="18" charset="0"/>
                </a:rPr>
                <a:t>(рис. б)</a:t>
              </a:r>
              <a:r>
                <a:rPr lang="ru-RU" altLang="ru-RU" sz="2800" dirty="0"/>
                <a:t>.</a:t>
              </a:r>
              <a:r>
                <a:rPr lang="ru-RU" altLang="ru-RU" sz="2800" dirty="0">
                  <a:cs typeface="Times New Roman" panose="02020603050405020304" pitchFamily="18" charset="0"/>
                </a:rPr>
                <a:t> </a:t>
              </a:r>
              <a:endParaRPr lang="en-US" altLang="ru-RU" sz="2800" dirty="0"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5368" name="Object 19">
              <a:extLst>
                <a:ext uri="{FF2B5EF4-FFF2-40B4-BE49-F238E27FC236}">
                  <a16:creationId xmlns:a16="http://schemas.microsoft.com/office/drawing/2014/main" id="{6E80B628-884E-4BD7-8372-992AE7BD104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88" y="1742"/>
            <a:ext cx="2118" cy="14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Точечный рисунок" r:id="rId5" imgW="3362794" imgH="2257740" progId="Paint.Picture">
                    <p:embed/>
                  </p:oleObj>
                </mc:Choice>
                <mc:Fallback>
                  <p:oleObj name="Точечный рисунок" r:id="rId5" imgW="3362794" imgH="2257740" progId="Paint.Picture">
                    <p:embed/>
                    <p:pic>
                      <p:nvPicPr>
                        <p:cNvPr id="15368" name="Object 19">
                          <a:extLst>
                            <a:ext uri="{FF2B5EF4-FFF2-40B4-BE49-F238E27FC236}">
                              <a16:creationId xmlns:a16="http://schemas.microsoft.com/office/drawing/2014/main" id="{6E80B628-884E-4BD7-8372-992AE7BD104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8" y="1742"/>
                          <a:ext cx="2118" cy="14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33154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69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E4378C4-6667-4EDB-86D1-BB4FDCD999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391400" cy="609600"/>
          </a:xfrm>
        </p:spPr>
        <p:txBody>
          <a:bodyPr/>
          <a:lstStyle/>
          <a:p>
            <a:pPr algn="ctr" eaLnBrk="1" hangingPunct="1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Парфенон</a:t>
            </a:r>
          </a:p>
        </p:txBody>
      </p:sp>
      <p:sp>
        <p:nvSpPr>
          <p:cNvPr id="391174" name="Text Box 6">
            <a:extLst>
              <a:ext uri="{FF2B5EF4-FFF2-40B4-BE49-F238E27FC236}">
                <a16:creationId xmlns:a16="http://schemas.microsoft.com/office/drawing/2014/main" id="{E40BBBC7-41D2-42F1-995A-A02A55CFFE7D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676400" y="457200"/>
            <a:ext cx="8991600" cy="1569660"/>
          </a:xfrm>
          <a:prstGeom prst="rect">
            <a:avLst/>
          </a:prstGeom>
          <a:blipFill>
            <a:blip r:embed="rId3" cstate="print"/>
            <a:stretch>
              <a:fillRect l="-1017" t="-3113" r="-1017" b="-8171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pic>
        <p:nvPicPr>
          <p:cNvPr id="7172" name="Picture 38">
            <a:extLst>
              <a:ext uri="{FF2B5EF4-FFF2-40B4-BE49-F238E27FC236}">
                <a16:creationId xmlns:a16="http://schemas.microsoft.com/office/drawing/2014/main" id="{E170DE28-A972-4AD1-B467-30115E4B8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74" y="2718527"/>
            <a:ext cx="5495795" cy="317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68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1D39B4-4631-404D-8C0F-98C8B09D3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3702" y="2718527"/>
            <a:ext cx="5405503" cy="333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230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>
            <a:extLst>
              <a:ext uri="{FF2B5EF4-FFF2-40B4-BE49-F238E27FC236}">
                <a16:creationId xmlns:a16="http://schemas.microsoft.com/office/drawing/2014/main" id="{59AFC3FA-8F92-42C3-A1F6-F86E69081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2230"/>
            <a:ext cx="9067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>
                <a:cs typeface="Times New Roman" panose="02020603050405020304" pitchFamily="18" charset="0"/>
              </a:rPr>
              <a:t>	 Форму золотого прямоугольника имеют </a:t>
            </a:r>
            <a:r>
              <a:rPr lang="ru-RU" altLang="ru-RU" sz="2400" dirty="0" err="1">
                <a:cs typeface="Times New Roman" panose="02020603050405020304" pitchFamily="18" charset="0"/>
              </a:rPr>
              <a:t>пласиковые</a:t>
            </a:r>
            <a:r>
              <a:rPr lang="ru-RU" altLang="ru-RU" sz="2400" dirty="0">
                <a:cs typeface="Times New Roman" panose="02020603050405020304" pitchFamily="18" charset="0"/>
              </a:rPr>
              <a:t> банковские карты.</a:t>
            </a:r>
            <a:endParaRPr lang="en-US" altLang="ru-RU" sz="2400" dirty="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  <p:sp>
        <p:nvSpPr>
          <p:cNvPr id="15364" name="Text Box 13">
            <a:extLst>
              <a:ext uri="{FF2B5EF4-FFF2-40B4-BE49-F238E27FC236}">
                <a16:creationId xmlns:a16="http://schemas.microsoft.com/office/drawing/2014/main" id="{5AA70480-14DD-4E31-ADF4-DF9BBF68E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365105"/>
            <a:ext cx="9067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>
                <a:cs typeface="Times New Roman" panose="02020603050405020304" pitchFamily="18" charset="0"/>
              </a:rPr>
              <a:t>	Это можно проверить измерив стороны банковской карты. Они приближённо равны 8,7 см и 5,4 см, а их отношение приближённо равно 0,62.</a:t>
            </a:r>
            <a:endParaRPr lang="en-US" altLang="ru-RU" sz="2400" dirty="0"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AD085B-DFD4-6F5C-F28F-B08D9ABDA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744" y="1015474"/>
            <a:ext cx="4794629" cy="298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98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91" name="Text Box 35">
            <a:extLst>
              <a:ext uri="{FF2B5EF4-FFF2-40B4-BE49-F238E27FC236}">
                <a16:creationId xmlns:a16="http://schemas.microsoft.com/office/drawing/2014/main" id="{E9E504B1-5C92-4E2A-B111-3D81A523E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83" y="867750"/>
            <a:ext cx="1194983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треугольника называются</a:t>
            </a:r>
            <a:r>
              <a:rPr lang="ru-RU" altLang="ru-RU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подобными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если углы одного соответственно равны углам другого 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соответствующие стороны пропорциональны. Коэффициент пропорциональности называется</a:t>
            </a:r>
            <a:r>
              <a:rPr lang="ru-RU" altLang="ru-RU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коэффициентом подобия.</a:t>
            </a:r>
          </a:p>
        </p:txBody>
      </p:sp>
      <p:pic>
        <p:nvPicPr>
          <p:cNvPr id="249916" name="Picture 60">
            <a:extLst>
              <a:ext uri="{FF2B5EF4-FFF2-40B4-BE49-F238E27FC236}">
                <a16:creationId xmlns:a16="http://schemas.microsoft.com/office/drawing/2014/main" id="{AEB899DC-2D0F-455B-B7BA-34B5BA4EE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558" y="4376018"/>
            <a:ext cx="5407025" cy="220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9918" name="Text Box 62">
                <a:extLst>
                  <a:ext uri="{FF2B5EF4-FFF2-40B4-BE49-F238E27FC236}">
                    <a16:creationId xmlns:a16="http://schemas.microsoft.com/office/drawing/2014/main" id="{29369E35-B729-49EA-9040-7DC65ABE11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0416" y="2807127"/>
                <a:ext cx="11699310" cy="15688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altLang="ru-RU" sz="2800" dirty="0">
                    <a:cs typeface="Times New Roman" panose="02020603050405020304" pitchFamily="18" charset="0"/>
                  </a:rPr>
                  <a:t>	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Таким образом, треугольник </a:t>
                </a:r>
                <a:r>
                  <a:rPr lang="ru-RU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АВС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подобен треугольнику </a:t>
                </a:r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altLang="ru-RU" sz="2800" baseline="-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ru-RU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</a:t>
                </a:r>
                <a:r>
                  <a:rPr lang="ru-RU" altLang="ru-RU" sz="2800" baseline="-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ru-RU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</a:t>
                </a:r>
                <a:r>
                  <a:rPr lang="ru-RU" altLang="ru-RU" sz="2800" baseline="-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если </a:t>
                </a:r>
                <a14:m>
                  <m:oMath xmlns:m="http://schemas.openxmlformats.org/officeDocument/2006/math">
                    <m:r>
                      <a:rPr lang="ru-RU" altLang="ru-RU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</m:oMath>
                </a14:m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ru-RU" altLang="ru-RU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</m:oMath>
                </a14:m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altLang="ru-RU" sz="2800" baseline="-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ru-RU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altLang="ru-RU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</m:oMath>
                </a14:m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ru-RU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ru-RU" altLang="ru-RU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</m:oMath>
                </a14:m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ru-RU" altLang="ru-RU" sz="2800" baseline="-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ru-RU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altLang="ru-RU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</m:oMath>
                </a14:m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ru-RU" altLang="ru-RU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</m:oMath>
                </a14:m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ru-RU" altLang="ru-RU" sz="2800" baseline="-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и</a:t>
                </a:r>
                <a:r>
                  <a:rPr lang="en-US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ru-RU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ru-RU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ru-RU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ru-RU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den>
                    </m:f>
                    <m:r>
                      <a:rPr lang="ru-RU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ru-RU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ru-RU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ru-RU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ru-RU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𝐴𝐶</m:t>
                        </m:r>
                      </m:den>
                    </m:f>
                    <m:r>
                      <a:rPr lang="ru-RU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ru-RU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ru-RU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ru-RU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ru-RU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  <m:r>
                      <a:rPr lang="ru-RU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ru-RU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где </a:t>
                </a:r>
                <a:r>
                  <a:rPr lang="en-US" alt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 </a:t>
                </a:r>
                <a:r>
                  <a:rPr lang="ru-RU" alt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коэффициент подобия.</a:t>
                </a:r>
              </a:p>
            </p:txBody>
          </p:sp>
        </mc:Choice>
        <mc:Fallback xmlns="">
          <p:sp>
            <p:nvSpPr>
              <p:cNvPr id="249918" name="Text Box 62">
                <a:extLst>
                  <a:ext uri="{FF2B5EF4-FFF2-40B4-BE49-F238E27FC236}">
                    <a16:creationId xmlns:a16="http://schemas.microsoft.com/office/drawing/2014/main" id="{29369E35-B729-49EA-9040-7DC65ABE11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0416" y="2807127"/>
                <a:ext cx="11699310" cy="1568891"/>
              </a:xfrm>
              <a:prstGeom prst="rect">
                <a:avLst/>
              </a:prstGeom>
              <a:blipFill>
                <a:blip r:embed="rId4"/>
                <a:stretch>
                  <a:fillRect l="-1094" t="-3876" r="-1042" b="-969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7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050845C-C0A2-DED6-0527-61E748E154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43964" y="144955"/>
            <a:ext cx="8153400" cy="72279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800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материал</a:t>
            </a:r>
          </a:p>
        </p:txBody>
      </p:sp>
    </p:spTree>
    <p:extLst>
      <p:ext uri="{BB962C8B-B14F-4D97-AF65-F5344CB8AC3E}">
        <p14:creationId xmlns:p14="http://schemas.microsoft.com/office/powerpoint/2010/main" val="37559652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13">
            <a:extLst>
              <a:ext uri="{FF2B5EF4-FFF2-40B4-BE49-F238E27FC236}">
                <a16:creationId xmlns:a16="http://schemas.microsoft.com/office/drawing/2014/main" id="{5AA70480-14DD-4E31-ADF4-DF9BBF68E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0"/>
            <a:ext cx="9067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>
                <a:cs typeface="Times New Roman" panose="02020603050405020304" pitchFamily="18" charset="0"/>
              </a:rPr>
              <a:t>	Можно также взять две банковские карты. Расположить их так, как показано на рисунке, и проверить, что точки</a:t>
            </a:r>
            <a:r>
              <a:rPr lang="en-US" altLang="ru-RU" sz="2400" dirty="0">
                <a:cs typeface="Times New Roman" panose="02020603050405020304" pitchFamily="18" charset="0"/>
              </a:rPr>
              <a:t> </a:t>
            </a:r>
            <a:r>
              <a:rPr lang="en-US" altLang="ru-RU" sz="2400" i="1" dirty="0">
                <a:cs typeface="Times New Roman" panose="02020603050405020304" pitchFamily="18" charset="0"/>
              </a:rPr>
              <a:t>A</a:t>
            </a:r>
            <a:r>
              <a:rPr lang="en-US" altLang="ru-RU" sz="2400" dirty="0">
                <a:cs typeface="Times New Roman" panose="02020603050405020304" pitchFamily="18" charset="0"/>
              </a:rPr>
              <a:t>, </a:t>
            </a:r>
            <a:r>
              <a:rPr lang="en-US" altLang="ru-RU" sz="2400" i="1" dirty="0">
                <a:cs typeface="Times New Roman" panose="02020603050405020304" pitchFamily="18" charset="0"/>
              </a:rPr>
              <a:t>C</a:t>
            </a:r>
            <a:r>
              <a:rPr lang="en-US" altLang="ru-RU" sz="2400" dirty="0"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cs typeface="Times New Roman" panose="02020603050405020304" pitchFamily="18" charset="0"/>
              </a:rPr>
              <a:t>и </a:t>
            </a:r>
            <a:r>
              <a:rPr lang="en-US" altLang="ru-RU" sz="2400" i="1" dirty="0">
                <a:cs typeface="Times New Roman" panose="02020603050405020304" pitchFamily="18" charset="0"/>
              </a:rPr>
              <a:t>F </a:t>
            </a:r>
            <a:r>
              <a:rPr lang="ru-RU" altLang="ru-RU" sz="2400" dirty="0">
                <a:cs typeface="Times New Roman" panose="02020603050405020304" pitchFamily="18" charset="0"/>
              </a:rPr>
              <a:t>принадлежат одной прямой. Докажите, что в этом случае прямоугольник </a:t>
            </a:r>
            <a:r>
              <a:rPr lang="en-US" altLang="ru-RU" sz="2400" i="1" dirty="0">
                <a:cs typeface="Times New Roman" panose="02020603050405020304" pitchFamily="18" charset="0"/>
              </a:rPr>
              <a:t>ABCD </a:t>
            </a:r>
            <a:r>
              <a:rPr lang="ru-RU" altLang="ru-RU" sz="2400" dirty="0">
                <a:cs typeface="Times New Roman" panose="02020603050405020304" pitchFamily="18" charset="0"/>
              </a:rPr>
              <a:t>будет золотым.</a:t>
            </a:r>
            <a:endParaRPr lang="en-US" altLang="ru-RU" sz="2400" dirty="0">
              <a:cs typeface="Times New Roman" panose="02020603050405020304" pitchFamily="18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F265D4A-F3F8-C6EA-3F09-80923634C97F}"/>
              </a:ext>
            </a:extLst>
          </p:cNvPr>
          <p:cNvGrpSpPr/>
          <p:nvPr/>
        </p:nvGrpSpPr>
        <p:grpSpPr>
          <a:xfrm>
            <a:off x="1600200" y="1569660"/>
            <a:ext cx="9067800" cy="5185086"/>
            <a:chOff x="76200" y="1569660"/>
            <a:chExt cx="9067800" cy="51850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 Box 13">
                  <a:extLst>
                    <a:ext uri="{FF2B5EF4-FFF2-40B4-BE49-F238E27FC236}">
                      <a16:creationId xmlns:a16="http://schemas.microsoft.com/office/drawing/2014/main" id="{C7F0BF1B-626A-334E-E0BA-901650EA336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6200" y="5229200"/>
                  <a:ext cx="9067800" cy="15255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ru-RU" altLang="ru-RU" sz="2400" dirty="0">
                      <a:cs typeface="Times New Roman" panose="02020603050405020304" pitchFamily="18" charset="0"/>
                    </a:rPr>
                    <a:t>	Действительно, пусть стороны карты равны </a:t>
                  </a:r>
                  <a:r>
                    <a:rPr lang="en-US" altLang="ru-RU" sz="2400" i="1" dirty="0">
                      <a:cs typeface="Times New Roman" panose="02020603050405020304" pitchFamily="18" charset="0"/>
                    </a:rPr>
                    <a:t>a </a:t>
                  </a:r>
                  <a:r>
                    <a:rPr lang="ru-RU" altLang="ru-RU" sz="2400" dirty="0">
                      <a:cs typeface="Times New Roman" panose="02020603050405020304" pitchFamily="18" charset="0"/>
                    </a:rPr>
                    <a:t>и </a:t>
                  </a:r>
                  <a:r>
                    <a:rPr lang="en-US" altLang="ru-RU" sz="2400" i="1" dirty="0">
                      <a:cs typeface="Times New Roman" panose="02020603050405020304" pitchFamily="18" charset="0"/>
                    </a:rPr>
                    <a:t>b</a:t>
                  </a:r>
                  <a:r>
                    <a:rPr lang="en-US" altLang="ru-RU" sz="2400" dirty="0">
                      <a:cs typeface="Times New Roman" panose="02020603050405020304" pitchFamily="18" charset="0"/>
                    </a:rPr>
                    <a:t>. </a:t>
                  </a:r>
                  <a:r>
                    <a:rPr lang="ru-RU" altLang="ru-RU" sz="2400" dirty="0">
                      <a:cs typeface="Times New Roman" panose="02020603050405020304" pitchFamily="18" charset="0"/>
                    </a:rPr>
                    <a:t>Из подобия треугольников </a:t>
                  </a:r>
                  <a:r>
                    <a:rPr lang="en-US" altLang="ru-RU" sz="2400" i="1" dirty="0">
                      <a:cs typeface="Times New Roman" panose="02020603050405020304" pitchFamily="18" charset="0"/>
                    </a:rPr>
                    <a:t>ABC </a:t>
                  </a:r>
                  <a:r>
                    <a:rPr lang="ru-RU" altLang="ru-RU" sz="2400" dirty="0">
                      <a:cs typeface="Times New Roman" panose="02020603050405020304" pitchFamily="18" charset="0"/>
                    </a:rPr>
                    <a:t>и </a:t>
                  </a:r>
                  <a:r>
                    <a:rPr lang="en-US" altLang="ru-RU" sz="2400" i="1" dirty="0">
                      <a:cs typeface="Times New Roman" panose="02020603050405020304" pitchFamily="18" charset="0"/>
                    </a:rPr>
                    <a:t>FGC </a:t>
                  </a:r>
                  <a:r>
                    <a:rPr lang="ru-RU" altLang="ru-RU" sz="2400" dirty="0">
                      <a:cs typeface="Times New Roman" panose="02020603050405020304" pitchFamily="18" charset="0"/>
                    </a:rPr>
                    <a:t>получаем равенство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altLang="ru-RU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ru-RU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altLang="ru-RU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altLang="ru-RU" sz="24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ru-RU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ru-RU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altLang="ru-RU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ru-RU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altLang="ru-RU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den>
                      </m:f>
                    </m:oMath>
                  </a14:m>
                  <a:r>
                    <a:rPr lang="en-US" altLang="ru-RU" sz="2400" dirty="0">
                      <a:cs typeface="Times New Roman" panose="02020603050405020304" pitchFamily="18" charset="0"/>
                    </a:rPr>
                    <a:t>, </a:t>
                  </a:r>
                  <a:r>
                    <a:rPr lang="ru-RU" altLang="ru-RU" sz="2400" dirty="0">
                      <a:cs typeface="Times New Roman" panose="02020603050405020304" pitchFamily="18" charset="0"/>
                    </a:rPr>
                    <a:t>из которого следует, что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altLang="ru-RU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ru-RU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altLang="ru-RU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altLang="ru-RU" sz="24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ru-RU" sz="24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φ</m:t>
                      </m:r>
                      <m:r>
                        <a:rPr lang="ru-RU" altLang="ru-RU" sz="24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a14:m>
                  <a:endParaRPr lang="en-US" altLang="ru-RU" sz="2400" dirty="0"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" name="Text Box 13">
                  <a:extLst>
                    <a:ext uri="{FF2B5EF4-FFF2-40B4-BE49-F238E27FC236}">
                      <a16:creationId xmlns:a16="http://schemas.microsoft.com/office/drawing/2014/main" id="{C7F0BF1B-626A-334E-E0BA-901650EA33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6200" y="5229200"/>
                  <a:ext cx="9067800" cy="1525546"/>
                </a:xfrm>
                <a:prstGeom prst="rect">
                  <a:avLst/>
                </a:prstGeom>
                <a:blipFill>
                  <a:blip r:embed="rId3"/>
                  <a:stretch>
                    <a:fillRect l="-1076" t="-3200" r="-1009" b="-2800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C80895D-C169-9D9F-3913-62F1809C7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72715" y="1569660"/>
              <a:ext cx="5674770" cy="36328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442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3EE1CFF8-C18A-4325-8269-FDB77421B9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391400" cy="609600"/>
          </a:xfrm>
        </p:spPr>
        <p:txBody>
          <a:bodyPr/>
          <a:lstStyle/>
          <a:p>
            <a:pPr algn="ctr" eaLnBrk="1" hangingPunct="1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Золотая спираль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71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5EBDEC-DB8F-6682-7343-DC61A10CDCA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701458"/>
            <a:ext cx="12192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just"/>
            <a:r>
              <a:rPr lang="ru-RU" alt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Каждый её следующий виток подобен предыдущему.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4ACC06-10A5-0159-E018-9F9C70DAC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924" y="1752809"/>
            <a:ext cx="4401164" cy="386769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C4B0F45-426F-319F-8596-B0223AAE2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512" y="2139073"/>
            <a:ext cx="4391638" cy="290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829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BF740-8D36-4A97-6258-754DC56F9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C810179-EF1A-47DE-E0B9-B9665F5FE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72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E04047-34FD-6F82-91F3-3D36A702F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203" y="1487575"/>
            <a:ext cx="3958461" cy="39313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12053D-E8AE-90B8-BFD3-6AB0A7260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336" y="1487575"/>
            <a:ext cx="4401164" cy="405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942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04369-49F9-DA7C-B769-320A7AEC7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36F0EB33-70C7-0875-785F-1EC6FEC5DD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391400" cy="609600"/>
          </a:xfrm>
        </p:spPr>
        <p:txBody>
          <a:bodyPr/>
          <a:lstStyle/>
          <a:p>
            <a:pPr algn="ctr" eaLnBrk="1" hangingPunct="1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Золотая спираль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FCA57B-9BB8-5749-5B19-97A8811A7E6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7375" y="609600"/>
            <a:ext cx="2663277" cy="26753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5CDE3F0-262D-D373-BA42-A30D2DFF950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560" y="697462"/>
            <a:ext cx="3332880" cy="24996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ED26D3-1B3D-352B-5334-64CBC905C16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39615" y="3594138"/>
            <a:ext cx="2847168" cy="2886349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DADE36A4-14E7-31F9-9FD9-5BDFAFEAF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73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642FA96-BE1B-C0AE-09DC-2CCE6231BBF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46423" y="996443"/>
            <a:ext cx="3240360" cy="22108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59D8EC-E7A5-BE9C-583F-82381D8585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741" y="3573017"/>
            <a:ext cx="3967379" cy="288634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BDB60E-A0C8-CC57-56FE-2FE40BF263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375" y="3495291"/>
            <a:ext cx="2707667" cy="296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4880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>
            <a:extLst>
              <a:ext uri="{FF2B5EF4-FFF2-40B4-BE49-F238E27FC236}">
                <a16:creationId xmlns:a16="http://schemas.microsoft.com/office/drawing/2014/main" id="{CF6D845F-0FCC-40EF-92C2-84B15B0A7D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153400" cy="762000"/>
          </a:xfrm>
        </p:spPr>
        <p:txBody>
          <a:bodyPr/>
          <a:lstStyle/>
          <a:p>
            <a:pPr algn="ctr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КВАЗИКРИСТАЛЛЫ</a:t>
            </a:r>
          </a:p>
        </p:txBody>
      </p:sp>
      <p:sp>
        <p:nvSpPr>
          <p:cNvPr id="249891" name="Text Box 35">
            <a:extLst>
              <a:ext uri="{FF2B5EF4-FFF2-40B4-BE49-F238E27FC236}">
                <a16:creationId xmlns:a16="http://schemas.microsoft.com/office/drawing/2014/main" id="{932AE470-239C-4054-B519-C3CBED8F3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2648"/>
            <a:ext cx="12192000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ru-RU" sz="2000" dirty="0"/>
              <a:t>	</a:t>
            </a:r>
            <a:r>
              <a:rPr lang="ru-RU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2010 году в России был впервые обнаружен природный минерал, обладающий </a:t>
            </a:r>
            <a:r>
              <a:rPr lang="ru-RU" alt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квазикристаллической</a:t>
            </a:r>
            <a:r>
              <a:rPr lang="ru-RU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структурой. </a:t>
            </a:r>
          </a:p>
          <a:p>
            <a:pPr algn="just"/>
            <a:r>
              <a:rPr lang="ru-RU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5-го октября 2011 года Нобелевский комитет присудил самую престижную премию в области химии израильскому ученому Даниэлю </a:t>
            </a:r>
            <a:r>
              <a:rPr lang="ru-RU" alt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Шехтману</a:t>
            </a:r>
            <a:r>
              <a:rPr lang="ru-RU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открытие квазикристаллов.</a:t>
            </a:r>
          </a:p>
          <a:p>
            <a:pPr algn="just"/>
            <a:r>
              <a:rPr lang="en-US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давних пор, когда только зарождалась наука о твердых телах, было замечено, что все тела в природе можно разделить на два диаметрально противоположных класса: разупорядоченные аморфные тела, в которых полностью отсутствует закономерность во взаимном расположении атомов, и кристаллические тела, характеризующиеся их упорядоченным расположением.</a:t>
            </a:r>
          </a:p>
          <a:p>
            <a:pPr algn="just"/>
            <a:r>
              <a:rPr lang="en-US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Такое разделение структуры твердых тел просуществовало почти до конца </a:t>
            </a:r>
            <a:r>
              <a:rPr lang="en-US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 </a:t>
            </a:r>
            <a:r>
              <a:rPr lang="ru-RU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века, когда были открыты не совсем «правильные» кристаллические тела – квазикристаллы. Их стали рассматривать как промежуточные формы между аморфными и кристаллическими телами.</a:t>
            </a:r>
            <a:r>
              <a:rPr lang="en-US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alt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9604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7" name="Text Box 3">
            <a:extLst>
              <a:ext uri="{FF2B5EF4-FFF2-40B4-BE49-F238E27FC236}">
                <a16:creationId xmlns:a16="http://schemas.microsoft.com/office/drawing/2014/main" id="{F4B3CFC7-3FD3-41EF-AFFB-102542582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3666"/>
            <a:ext cx="989891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sz="2000" dirty="0"/>
              <a:t>	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квазикристалла была создана на основе мозаик, придуманных английским ученым Р. Пенроузом в 70-х годах прошлого века. Поэтому они называются мозаиками Пенроуза.</a:t>
            </a:r>
          </a:p>
        </p:txBody>
      </p:sp>
      <p:pic>
        <p:nvPicPr>
          <p:cNvPr id="632836" name="Picture 4">
            <a:extLst>
              <a:ext uri="{FF2B5EF4-FFF2-40B4-BE49-F238E27FC236}">
                <a16:creationId xmlns:a16="http://schemas.microsoft.com/office/drawing/2014/main" id="{EE5EE547-3236-4E34-BD60-4579AD66D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614" y="1522118"/>
            <a:ext cx="4384784" cy="516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BDD4E89C-1D34-4236-A098-C3055ABE2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1522118"/>
            <a:ext cx="57912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ru-RU" dirty="0"/>
              <a:t>	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знакомства с мозаиками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Пенроуза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рекомендуем книгу</a:t>
            </a:r>
          </a:p>
          <a:p>
            <a:pPr algn="just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Гарднер М. От мозаик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Пенроуза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надёжным шрифтам. – М.: Мир, 1993</a:t>
            </a:r>
          </a:p>
        </p:txBody>
      </p:sp>
    </p:spTree>
    <p:extLst>
      <p:ext uri="{BB962C8B-B14F-4D97-AF65-F5344CB8AC3E}">
        <p14:creationId xmlns:p14="http://schemas.microsoft.com/office/powerpoint/2010/main" val="22096892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>
            <a:extLst>
              <a:ext uri="{FF2B5EF4-FFF2-40B4-BE49-F238E27FC236}">
                <a16:creationId xmlns:a16="http://schemas.microsoft.com/office/drawing/2014/main" id="{98F3CD12-65DF-4288-AD73-CE1299FD41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153400" cy="762000"/>
          </a:xfrm>
        </p:spPr>
        <p:txBody>
          <a:bodyPr/>
          <a:lstStyle/>
          <a:p>
            <a:pPr algn="ctr"/>
            <a:r>
              <a:rPr lang="ru-RU" altLang="ru-RU" sz="2800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МОЗАИКИ ПЕНРОУЗА 1</a:t>
            </a:r>
          </a:p>
        </p:txBody>
      </p:sp>
      <p:pic>
        <p:nvPicPr>
          <p:cNvPr id="669699" name="Picture 3">
            <a:extLst>
              <a:ext uri="{FF2B5EF4-FFF2-40B4-BE49-F238E27FC236}">
                <a16:creationId xmlns:a16="http://schemas.microsoft.com/office/drawing/2014/main" id="{3EFA29D0-9224-4539-8398-9AA1C7B8A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42" y="895350"/>
            <a:ext cx="56388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27">
            <a:extLst>
              <a:ext uri="{FF2B5EF4-FFF2-40B4-BE49-F238E27FC236}">
                <a16:creationId xmlns:a16="http://schemas.microsoft.com/office/drawing/2014/main" id="{1356F23F-422C-00E5-FCFD-C59448259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058" y="628650"/>
            <a:ext cx="61722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9358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Rectangle 2">
            <a:extLst>
              <a:ext uri="{FF2B5EF4-FFF2-40B4-BE49-F238E27FC236}">
                <a16:creationId xmlns:a16="http://schemas.microsoft.com/office/drawing/2014/main" id="{314FDBF7-3E9C-4B3E-A61F-27A41E084F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153400" cy="762000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МОЗАИКА ПЕНРОУЗА ИЗ ЗОЛОТЫХ ТРЕУГОЛЬНИКОВ</a:t>
            </a:r>
          </a:p>
        </p:txBody>
      </p:sp>
      <p:pic>
        <p:nvPicPr>
          <p:cNvPr id="641028" name="Picture 4">
            <a:extLst>
              <a:ext uri="{FF2B5EF4-FFF2-40B4-BE49-F238E27FC236}">
                <a16:creationId xmlns:a16="http://schemas.microsoft.com/office/drawing/2014/main" id="{145ED071-136A-4BA5-A347-7A168E47D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23" y="1709803"/>
            <a:ext cx="3623153" cy="362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029" name="Picture 5">
            <a:extLst>
              <a:ext uri="{FF2B5EF4-FFF2-40B4-BE49-F238E27FC236}">
                <a16:creationId xmlns:a16="http://schemas.microsoft.com/office/drawing/2014/main" id="{99133256-7B1A-4B85-99D9-14F97D9F5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102" y="1540702"/>
            <a:ext cx="3808956" cy="380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030" name="Picture 6">
            <a:extLst>
              <a:ext uri="{FF2B5EF4-FFF2-40B4-BE49-F238E27FC236}">
                <a16:creationId xmlns:a16="http://schemas.microsoft.com/office/drawing/2014/main" id="{47C488B6-AA1A-4025-8019-29EFBC83E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058" y="1508342"/>
            <a:ext cx="3994758" cy="399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38071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6" name="Rectangle 2">
            <a:extLst>
              <a:ext uri="{FF2B5EF4-FFF2-40B4-BE49-F238E27FC236}">
                <a16:creationId xmlns:a16="http://schemas.microsoft.com/office/drawing/2014/main" id="{E9418A67-3740-4E15-B636-93D527E86F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153400" cy="762000"/>
          </a:xfrm>
        </p:spPr>
        <p:txBody>
          <a:bodyPr/>
          <a:lstStyle/>
          <a:p>
            <a:pPr algn="ctr"/>
            <a:r>
              <a:rPr lang="ru-RU" altLang="ru-RU" sz="2800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3</a:t>
            </a:r>
          </a:p>
        </p:txBody>
      </p:sp>
      <p:sp>
        <p:nvSpPr>
          <p:cNvPr id="651267" name="Text Box 3">
            <a:extLst>
              <a:ext uri="{FF2B5EF4-FFF2-40B4-BE49-F238E27FC236}">
                <a16:creationId xmlns:a16="http://schemas.microsoft.com/office/drawing/2014/main" id="{CE5C2E39-DD6A-42ED-8A04-E50C62DD5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1"/>
            <a:ext cx="985638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dirty="0"/>
              <a:t>	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Укажите способ построения мозаики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Пенроуза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изображенной на рисунке, используя золотые треугольники.</a:t>
            </a:r>
          </a:p>
        </p:txBody>
      </p:sp>
      <p:sp>
        <p:nvSpPr>
          <p:cNvPr id="651268" name="Text Box 4">
            <a:extLst>
              <a:ext uri="{FF2B5EF4-FFF2-40B4-BE49-F238E27FC236}">
                <a16:creationId xmlns:a16="http://schemas.microsoft.com/office/drawing/2014/main" id="{C2AF20BE-2CBC-465C-AA5E-82A50823E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29200"/>
            <a:ext cx="12192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solidFill>
                  <a:srgbClr val="FF3300"/>
                </a:solidFill>
              </a:rPr>
              <a:t>	</a:t>
            </a:r>
            <a:r>
              <a:rPr lang="ru-RU" altLang="ru-RU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Решение.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Возьмем два треугольника, построенных в предыдущем упражнении, с общей боковой стороной и добавим к ним тупоугольный золотой треугольник. Получим треугольник, изображенный на рисунке. Отражая симметрично этот треугольник относительно боковой стороны, получим искомую мозаику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Пенроуза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51272" name="Picture 8">
            <a:extLst>
              <a:ext uri="{FF2B5EF4-FFF2-40B4-BE49-F238E27FC236}">
                <a16:creationId xmlns:a16="http://schemas.microsoft.com/office/drawing/2014/main" id="{10DA1F3F-EC27-4C62-BF5A-F99CCB7D4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54" y="1504950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1273" name="Picture 9">
            <a:extLst>
              <a:ext uri="{FF2B5EF4-FFF2-40B4-BE49-F238E27FC236}">
                <a16:creationId xmlns:a16="http://schemas.microsoft.com/office/drawing/2014/main" id="{D6077F3B-2D04-41B0-A818-128547BCC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1905000"/>
            <a:ext cx="1647825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1274" name="Picture 10">
            <a:extLst>
              <a:ext uri="{FF2B5EF4-FFF2-40B4-BE49-F238E27FC236}">
                <a16:creationId xmlns:a16="http://schemas.microsoft.com/office/drawing/2014/main" id="{CFB98CB2-2204-4DA8-AA9E-2BEB7F253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371600"/>
            <a:ext cx="3276600" cy="308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9345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Rectangle 2">
            <a:extLst>
              <a:ext uri="{FF2B5EF4-FFF2-40B4-BE49-F238E27FC236}">
                <a16:creationId xmlns:a16="http://schemas.microsoft.com/office/drawing/2014/main" id="{F7464B54-9A6A-4AFE-B048-9ABBEADBC2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19300" y="0"/>
            <a:ext cx="8153400" cy="762000"/>
          </a:xfrm>
        </p:spPr>
        <p:txBody>
          <a:bodyPr>
            <a:normAutofit/>
          </a:bodyPr>
          <a:lstStyle/>
          <a:p>
            <a:pPr algn="ctr"/>
            <a:r>
              <a:rPr lang="ru-RU" altLang="ru-RU" sz="3200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4</a:t>
            </a:r>
          </a:p>
        </p:txBody>
      </p:sp>
      <p:sp>
        <p:nvSpPr>
          <p:cNvPr id="655363" name="Text Box 3">
            <a:extLst>
              <a:ext uri="{FF2B5EF4-FFF2-40B4-BE49-F238E27FC236}">
                <a16:creationId xmlns:a16="http://schemas.microsoft.com/office/drawing/2014/main" id="{F6CE9E7E-42AB-47E2-95AB-4FD20E69B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1"/>
            <a:ext cx="980321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dirty="0"/>
              <a:t>	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Сделайте следующий шаг в построении мозаики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Пенроуза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 золотых треугольников, заполняющей всю плоскость.</a:t>
            </a:r>
          </a:p>
        </p:txBody>
      </p:sp>
      <p:pic>
        <p:nvPicPr>
          <p:cNvPr id="655368" name="Picture 8">
            <a:extLst>
              <a:ext uri="{FF2B5EF4-FFF2-40B4-BE49-F238E27FC236}">
                <a16:creationId xmlns:a16="http://schemas.microsoft.com/office/drawing/2014/main" id="{A8D75C1F-19DE-4852-B1E0-6CA1F6822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385" y="1760358"/>
            <a:ext cx="4671229" cy="439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177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5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8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D00E47-BEDD-734D-8AD4-56825F57B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664" y="1891430"/>
            <a:ext cx="5797722" cy="4263741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3B851AB9-04D8-AA8D-179C-6F526ECBD8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7655" y="88854"/>
            <a:ext cx="7841293" cy="1404392"/>
          </a:xfrm>
        </p:spPr>
        <p:txBody>
          <a:bodyPr>
            <a:normAutofit/>
          </a:bodyPr>
          <a:lstStyle/>
          <a:p>
            <a:pPr algn="ctr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Иллюстрация подобия треугольников </a:t>
            </a:r>
            <a:b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программе </a:t>
            </a:r>
            <a:r>
              <a:rPr lang="en-US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GeoGebra</a:t>
            </a:r>
            <a:endParaRPr lang="ru-RU" altLang="ru-RU" b="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2251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2B5BBC84-24CA-103F-FA55-3459760DB8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0" y="2276475"/>
            <a:ext cx="8696108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4800" b="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Автоподобные</a:t>
            </a:r>
            <a:r>
              <a:rPr lang="ru-RU" altLang="ru-RU" sz="4800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фигуры. Фракталы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6">
            <a:extLst>
              <a:ext uri="{FF2B5EF4-FFF2-40B4-BE49-F238E27FC236}">
                <a16:creationId xmlns:a16="http://schemas.microsoft.com/office/drawing/2014/main" id="{15B691F2-4751-3636-B01D-CD0A970BF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9441"/>
            <a:ext cx="12192000" cy="609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  <a:buFontTx/>
              <a:buNone/>
            </a:pPr>
            <a:r>
              <a:rPr lang="ru-RU" altLang="ru-RU" sz="2200" dirty="0">
                <a:cs typeface="Times New Roman" panose="02020603050405020304" pitchFamily="18" charset="0"/>
              </a:rPr>
              <a:t>	</a:t>
            </a:r>
            <a:r>
              <a:rPr lang="ru-RU" altLang="ru-RU" sz="2600" dirty="0">
                <a:cs typeface="Times New Roman" panose="02020603050405020304" pitchFamily="18" charset="0"/>
              </a:rPr>
              <a:t>Многие природные объекты и явления имеют не гладкий, а изломанный характер. Среди них листья деревьев, береговая линия, молния и др. Для описания этих объектов не подходят обычные дифференцируемые функции, с которыми имеет дело классический математический анализ.</a:t>
            </a:r>
          </a:p>
          <a:p>
            <a:pPr algn="just" eaLnBrk="1" hangingPunct="1">
              <a:spcBef>
                <a:spcPts val="0"/>
              </a:spcBef>
              <a:buFontTx/>
              <a:buNone/>
            </a:pPr>
            <a:r>
              <a:rPr lang="ru-RU" altLang="ru-RU" sz="2600" dirty="0">
                <a:cs typeface="Times New Roman" panose="02020603050405020304" pitchFamily="18" charset="0"/>
              </a:rPr>
              <a:t>	В последние десятилетия возникло и развивается новое направление в математике – фрактальная геометрия. Слово "фрактал" ввёл в 1975 г. Б. Мандельброт (от латинского слова "</a:t>
            </a:r>
            <a:r>
              <a:rPr lang="en-US" altLang="ru-RU" sz="2600" dirty="0">
                <a:cs typeface="Times New Roman" panose="02020603050405020304" pitchFamily="18" charset="0"/>
              </a:rPr>
              <a:t>fractus</a:t>
            </a:r>
            <a:r>
              <a:rPr lang="ru-RU" altLang="ru-RU" sz="2600" dirty="0">
                <a:cs typeface="Times New Roman" panose="02020603050405020304" pitchFamily="18" charset="0"/>
              </a:rPr>
              <a:t>", означающего изломанный, дробный). </a:t>
            </a:r>
            <a:endParaRPr lang="ru-RU" altLang="ru-RU" sz="2600" dirty="0"/>
          </a:p>
          <a:p>
            <a:pPr algn="just" eaLnBrk="1" hangingPunct="1">
              <a:spcBef>
                <a:spcPts val="0"/>
              </a:spcBef>
              <a:buFontTx/>
              <a:buNone/>
            </a:pPr>
            <a:r>
              <a:rPr lang="ru-RU" altLang="ru-RU" sz="2600" dirty="0"/>
              <a:t>	В 2010 году престижную премию Филдса по математике (аналог Нобелевской премии) получил российский ученый С. Смирнов за открытие новых свойств фракталов.</a:t>
            </a:r>
            <a:endParaRPr lang="en-US" altLang="ru-RU" sz="2600" dirty="0"/>
          </a:p>
          <a:p>
            <a:pPr algn="just" eaLnBrk="1" hangingPunct="1">
              <a:spcBef>
                <a:spcPts val="0"/>
              </a:spcBef>
              <a:buFontTx/>
              <a:buNone/>
            </a:pPr>
            <a:r>
              <a:rPr lang="ru-RU" altLang="ru-RU" sz="2600" dirty="0">
                <a:cs typeface="Times New Roman" panose="02020603050405020304" pitchFamily="18" charset="0"/>
              </a:rPr>
              <a:t>	Особенностью фракталов является не только их изломанность, но и </a:t>
            </a:r>
            <a:r>
              <a:rPr lang="ru-RU" altLang="ru-RU" sz="2600" dirty="0" err="1">
                <a:cs typeface="Times New Roman" panose="02020603050405020304" pitchFamily="18" charset="0"/>
              </a:rPr>
              <a:t>самоподобность</a:t>
            </a:r>
            <a:r>
              <a:rPr lang="ru-RU" altLang="ru-RU" sz="2600" dirty="0">
                <a:cs typeface="Times New Roman" panose="02020603050405020304" pitchFamily="18" charset="0"/>
              </a:rPr>
              <a:t>, означающая, что каждая часть фрактала подобна целому. Свойство </a:t>
            </a:r>
            <a:r>
              <a:rPr lang="ru-RU" altLang="ru-RU" sz="2600" dirty="0" err="1">
                <a:cs typeface="Times New Roman" panose="02020603050405020304" pitchFamily="18" charset="0"/>
              </a:rPr>
              <a:t>самоподобности</a:t>
            </a:r>
            <a:r>
              <a:rPr lang="ru-RU" altLang="ru-RU" sz="2600" dirty="0">
                <a:cs typeface="Times New Roman" panose="02020603050405020304" pitchFamily="18" charset="0"/>
              </a:rPr>
              <a:t> также отражает особенность природных объектов, когда отдельная клетка растения или животного несет в себе полную информацию обо всем организме.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4AEB6370-0803-9C77-21C4-C8DB4EF57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1" y="404813"/>
            <a:ext cx="4524375" cy="599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4">
            <a:extLst>
              <a:ext uri="{FF2B5EF4-FFF2-40B4-BE49-F238E27FC236}">
                <a16:creationId xmlns:a16="http://schemas.microsoft.com/office/drawing/2014/main" id="{E01D6FFF-9EC7-B7D6-982E-E8378DEC4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404813"/>
            <a:ext cx="4198938" cy="599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>
            <a:extLst>
              <a:ext uri="{FF2B5EF4-FFF2-40B4-BE49-F238E27FC236}">
                <a16:creationId xmlns:a16="http://schemas.microsoft.com/office/drawing/2014/main" id="{6AC2DC1D-B472-797A-9BD0-5A381989D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762000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2400"/>
          </a:p>
        </p:txBody>
      </p:sp>
      <p:sp>
        <p:nvSpPr>
          <p:cNvPr id="8195" name="Text Box 6">
            <a:extLst>
              <a:ext uri="{FF2B5EF4-FFF2-40B4-BE49-F238E27FC236}">
                <a16:creationId xmlns:a16="http://schemas.microsoft.com/office/drawing/2014/main" id="{0B95AE06-E00E-5AD6-7074-6D07B8EC6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2563"/>
            <a:ext cx="10668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FF0000"/>
                </a:solidFill>
              </a:rPr>
              <a:t>	Пример фрактальной кривой</a:t>
            </a:r>
          </a:p>
        </p:txBody>
      </p:sp>
      <p:pic>
        <p:nvPicPr>
          <p:cNvPr id="8196" name="Picture 5">
            <a:extLst>
              <a:ext uri="{FF2B5EF4-FFF2-40B4-BE49-F238E27FC236}">
                <a16:creationId xmlns:a16="http://schemas.microsoft.com/office/drawing/2014/main" id="{6B677750-F197-CB4D-237E-203DD8729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4" y="1338264"/>
            <a:ext cx="7907337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339CFF31-9254-3392-3E39-586F624F8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4" y="1390651"/>
            <a:ext cx="7907337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83D54368-CFCB-FDC7-536E-A69271AD3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1484314"/>
            <a:ext cx="7850187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A37071DB-A39E-85A6-9BEB-27A0D5DEB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1362076"/>
            <a:ext cx="8218487" cy="307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>
            <a:extLst>
              <a:ext uri="{FF2B5EF4-FFF2-40B4-BE49-F238E27FC236}">
                <a16:creationId xmlns:a16="http://schemas.microsoft.com/office/drawing/2014/main" id="{0151EEB6-6F2C-3E1E-4B6C-9750CBEF8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13" y="1249364"/>
            <a:ext cx="8412162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6C834426-CD23-A165-7A04-DF9EFE8CD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1336675"/>
            <a:ext cx="8723313" cy="328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274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">
            <a:extLst>
              <a:ext uri="{FF2B5EF4-FFF2-40B4-BE49-F238E27FC236}">
                <a16:creationId xmlns:a16="http://schemas.microsoft.com/office/drawing/2014/main" id="{0FF6F2CA-3E52-DCC9-B2E4-2C36B981A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762000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2400"/>
          </a:p>
        </p:txBody>
      </p:sp>
      <p:sp>
        <p:nvSpPr>
          <p:cNvPr id="9219" name="Text Box 6">
            <a:extLst>
              <a:ext uri="{FF2B5EF4-FFF2-40B4-BE49-F238E27FC236}">
                <a16:creationId xmlns:a16="http://schemas.microsoft.com/office/drawing/2014/main" id="{BCB0BC20-9C47-DE6A-8CE2-8143F61C0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3"/>
            <a:ext cx="91440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400"/>
              <a:t>	Найдите длину предельной кривой.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80E7F38D-A03D-A4DA-97A3-C57E35237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350" y="4508501"/>
            <a:ext cx="8915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rgbClr val="FF3300"/>
                </a:solidFill>
              </a:rPr>
              <a:t>	Решение. </a:t>
            </a:r>
            <a:r>
              <a:rPr lang="ru-RU" altLang="ru-RU" sz="2000"/>
              <a:t>На первом шаге отрезок заменяется на ломаную, состоящую из четырёх отрезков длины 1/3. Таким образом, длина ломаной равна 4/3. </a:t>
            </a:r>
          </a:p>
        </p:txBody>
      </p:sp>
      <p:pic>
        <p:nvPicPr>
          <p:cNvPr id="9221" name="Picture 12">
            <a:extLst>
              <a:ext uri="{FF2B5EF4-FFF2-40B4-BE49-F238E27FC236}">
                <a16:creationId xmlns:a16="http://schemas.microsoft.com/office/drawing/2014/main" id="{25495911-A8A3-D2A7-BFFD-011A9945E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1" y="749300"/>
            <a:ext cx="8723313" cy="328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95C73BE0-C3C9-EA03-7214-E12CE1FB9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762000"/>
            <a:ext cx="8677275" cy="339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AE1418A1-7296-54CD-4C4A-51ADF6CB9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731839"/>
            <a:ext cx="8890000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4">
            <a:extLst>
              <a:ext uri="{FF2B5EF4-FFF2-40B4-BE49-F238E27FC236}">
                <a16:creationId xmlns:a16="http://schemas.microsoft.com/office/drawing/2014/main" id="{9033CF30-B928-8024-0094-82BDAFD3E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350" y="5300663"/>
            <a:ext cx="89154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rgbClr val="FF3300"/>
                </a:solidFill>
              </a:rPr>
              <a:t>	</a:t>
            </a:r>
            <a:r>
              <a:rPr lang="ru-RU" altLang="ru-RU" sz="2000"/>
              <a:t>То же самое происходит на следующих шагах. Каждый раз длина ломаной увеличивается в 4/3 раза. Так как последовательность (4/3)</a:t>
            </a:r>
            <a:r>
              <a:rPr lang="en-US" altLang="ru-RU" sz="2000" i="1" baseline="30000"/>
              <a:t>n</a:t>
            </a:r>
            <a:r>
              <a:rPr lang="ru-RU" altLang="ru-RU" sz="2000" baseline="30000"/>
              <a:t> </a:t>
            </a:r>
            <a:r>
              <a:rPr lang="ru-RU" altLang="ru-RU" sz="2000"/>
              <a:t>стремится к бесконечности, то и длина кривой Коха равна бесконечности. 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0951F705-DE05-DFCE-4370-DD8135A55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1" y="765176"/>
            <a:ext cx="8824913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0FDD0169-B48C-B161-AB53-5F71D1AF0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784225"/>
            <a:ext cx="8801100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C18D897D-B627-C794-C832-02E1937DE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89" y="754064"/>
            <a:ext cx="9031287" cy="340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7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>
            <a:extLst>
              <a:ext uri="{FF2B5EF4-FFF2-40B4-BE49-F238E27FC236}">
                <a16:creationId xmlns:a16="http://schemas.microsoft.com/office/drawing/2014/main" id="{4329439B-A9C6-2D53-0E56-5EC3313DF2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76200"/>
            <a:ext cx="7772400" cy="533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Звезда Коха</a:t>
            </a:r>
          </a:p>
        </p:txBody>
      </p:sp>
      <p:sp>
        <p:nvSpPr>
          <p:cNvPr id="5123" name="Text Box 1028">
            <a:extLst>
              <a:ext uri="{FF2B5EF4-FFF2-40B4-BE49-F238E27FC236}">
                <a16:creationId xmlns:a16="http://schemas.microsoft.com/office/drawing/2014/main" id="{A461DC4B-C42F-7FAF-23CE-9F2972C70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762000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2400"/>
          </a:p>
        </p:txBody>
      </p:sp>
      <p:sp>
        <p:nvSpPr>
          <p:cNvPr id="5124" name="Text Box 1029">
            <a:extLst>
              <a:ext uri="{FF2B5EF4-FFF2-40B4-BE49-F238E27FC236}">
                <a16:creationId xmlns:a16="http://schemas.microsoft.com/office/drawing/2014/main" id="{77FB3E55-A78C-EDFD-6425-7F8C0E6E9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1227"/>
            <a:ext cx="12192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>
                <a:cs typeface="Times New Roman" panose="02020603050405020304" pitchFamily="18" charset="0"/>
              </a:rPr>
              <a:t>	Звезда </a:t>
            </a:r>
            <a:r>
              <a:rPr lang="ru-RU" altLang="ru-RU" sz="2400" dirty="0"/>
              <a:t>(снежинка) </a:t>
            </a:r>
            <a:r>
              <a:rPr lang="ru-RU" altLang="ru-RU" sz="2400" dirty="0">
                <a:cs typeface="Times New Roman" panose="02020603050405020304" pitchFamily="18" charset="0"/>
              </a:rPr>
              <a:t>Кох</a:t>
            </a:r>
            <a:r>
              <a:rPr lang="ru-RU" altLang="ru-RU" sz="2400" dirty="0"/>
              <a:t>а б</a:t>
            </a:r>
            <a:r>
              <a:rPr lang="ru-RU" altLang="ru-RU" sz="2400" dirty="0">
                <a:cs typeface="Times New Roman" panose="02020603050405020304" pitchFamily="18" charset="0"/>
              </a:rPr>
              <a:t>ыла придумана ещё в начале 20-го века немецким математиком Х</a:t>
            </a:r>
            <a:r>
              <a:rPr lang="ru-RU" altLang="ru-RU" sz="2400" dirty="0"/>
              <a:t>.</a:t>
            </a:r>
            <a:r>
              <a:rPr lang="ru-RU" altLang="ru-RU" sz="2400" dirty="0">
                <a:cs typeface="Times New Roman" panose="02020603050405020304" pitchFamily="18" charset="0"/>
              </a:rPr>
              <a:t> фон Кох (1870-1924). Для ее построения берётся равносторонний треугольник и последовательно добавляются к нему новые, подобные ему, треугольники. </a:t>
            </a:r>
            <a:r>
              <a:rPr lang="ru-RU" altLang="ru-RU" sz="2400" dirty="0"/>
              <a:t>В результате</a:t>
            </a:r>
            <a:r>
              <a:rPr lang="ru-RU" altLang="ru-RU" sz="2400" dirty="0">
                <a:cs typeface="Times New Roman" panose="02020603050405020304" pitchFamily="18" charset="0"/>
              </a:rPr>
              <a:t> получа</a:t>
            </a:r>
            <a:r>
              <a:rPr lang="ru-RU" altLang="ru-RU" sz="2400" dirty="0"/>
              <a:t>ются</a:t>
            </a:r>
            <a:r>
              <a:rPr lang="ru-RU" altLang="ru-RU" sz="2400" dirty="0">
                <a:cs typeface="Times New Roman" panose="02020603050405020304" pitchFamily="18" charset="0"/>
              </a:rPr>
              <a:t> все более сложные многоугольники,  приближающиеся к предельному положению – звезде Кох</a:t>
            </a:r>
            <a:r>
              <a:rPr lang="ru-RU" altLang="ru-RU" sz="2400" dirty="0"/>
              <a:t>а</a:t>
            </a:r>
            <a:r>
              <a:rPr lang="ru-RU" altLang="ru-RU" sz="2400" dirty="0">
                <a:cs typeface="Times New Roman" panose="02020603050405020304" pitchFamily="18" charset="0"/>
              </a:rPr>
              <a:t>. </a:t>
            </a:r>
            <a:endParaRPr lang="ru-RU" altLang="ru-RU" sz="2400" dirty="0"/>
          </a:p>
        </p:txBody>
      </p:sp>
      <p:pic>
        <p:nvPicPr>
          <p:cNvPr id="5125" name="Picture 1031">
            <a:extLst>
              <a:ext uri="{FF2B5EF4-FFF2-40B4-BE49-F238E27FC236}">
                <a16:creationId xmlns:a16="http://schemas.microsoft.com/office/drawing/2014/main" id="{102C8B2D-B99C-D851-520B-765F5707F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124201"/>
            <a:ext cx="5513388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F8BAB74-4CA2-15E8-DA66-620AA646E0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76200"/>
            <a:ext cx="7772400" cy="533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</a:t>
            </a:r>
            <a:r>
              <a:rPr lang="en-US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altLang="ru-RU" b="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Text Box 3">
            <a:extLst>
              <a:ext uri="{FF2B5EF4-FFF2-40B4-BE49-F238E27FC236}">
                <a16:creationId xmlns:a16="http://schemas.microsoft.com/office/drawing/2014/main" id="{1983B436-0EBC-0C8E-3F4F-4E6B12711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762000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2400"/>
          </a:p>
        </p:txBody>
      </p:sp>
      <p:sp>
        <p:nvSpPr>
          <p:cNvPr id="32772" name="Text Box 4">
            <a:extLst>
              <a:ext uri="{FF2B5EF4-FFF2-40B4-BE49-F238E27FC236}">
                <a16:creationId xmlns:a16="http://schemas.microsoft.com/office/drawing/2014/main" id="{AC04E74F-31BD-DBA7-F84C-FF5AA0660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0" y="5661025"/>
            <a:ext cx="891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>
                <a:solidFill>
                  <a:srgbClr val="FF3300"/>
                </a:solidFill>
              </a:rPr>
              <a:t>	</a:t>
            </a:r>
            <a:r>
              <a:rPr lang="ru-RU" altLang="ru-RU" sz="2400" dirty="0">
                <a:solidFill>
                  <a:srgbClr val="FF3300"/>
                </a:solidFill>
              </a:rPr>
              <a:t>Ответ. </a:t>
            </a:r>
            <a:r>
              <a:rPr lang="ru-RU" altLang="ru-RU" sz="2400" dirty="0"/>
              <a:t>Бесконечность. </a:t>
            </a:r>
          </a:p>
        </p:txBody>
      </p:sp>
      <p:pic>
        <p:nvPicPr>
          <p:cNvPr id="6149" name="Picture 5">
            <a:extLst>
              <a:ext uri="{FF2B5EF4-FFF2-40B4-BE49-F238E27FC236}">
                <a16:creationId xmlns:a16="http://schemas.microsoft.com/office/drawing/2014/main" id="{D2F04406-F750-E403-99A7-22B078260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1" y="1711324"/>
            <a:ext cx="5637213" cy="370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0" name="Text Box 6">
            <a:extLst>
              <a:ext uri="{FF2B5EF4-FFF2-40B4-BE49-F238E27FC236}">
                <a16:creationId xmlns:a16="http://schemas.microsoft.com/office/drawing/2014/main" id="{48A999B7-7B97-8866-5CF3-9661FA080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6925"/>
            <a:ext cx="12192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/>
              <a:t>	Найдите длину кривой, ограничивающей звезду Коха, считая стороны исходного треугольника равными 1.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C1FD6077-A121-B198-5AF8-7B039F553D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76200"/>
            <a:ext cx="7772400" cy="533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11E62368-CA83-8CEF-011D-6BE021470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762000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2400"/>
          </a:p>
        </p:txBody>
      </p:sp>
      <p:sp>
        <p:nvSpPr>
          <p:cNvPr id="20484" name="Text Box 4">
            <a:extLst>
              <a:ext uri="{FF2B5EF4-FFF2-40B4-BE49-F238E27FC236}">
                <a16:creationId xmlns:a16="http://schemas.microsoft.com/office/drawing/2014/main" id="{00B0AEB2-24AD-D9A2-0C22-F0E35EB82FE9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524000" y="4184387"/>
            <a:ext cx="8915400" cy="2425985"/>
          </a:xfrm>
          <a:prstGeom prst="rect">
            <a:avLst/>
          </a:prstGeom>
          <a:blipFill rotWithShape="1">
            <a:blip r:embed="rId2"/>
            <a:stretch>
              <a:fillRect l="-684" t="-1256" r="-615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sp>
        <p:nvSpPr>
          <p:cNvPr id="7173" name="Text Box 6">
            <a:extLst>
              <a:ext uri="{FF2B5EF4-FFF2-40B4-BE49-F238E27FC236}">
                <a16:creationId xmlns:a16="http://schemas.microsoft.com/office/drawing/2014/main" id="{6E869ABA-C599-B3E9-932E-5FE35B6EF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7961"/>
            <a:ext cx="12192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/>
              <a:t>Найдите площадь звезды Коха, если площадь исходного треугольника равна 1.</a:t>
            </a:r>
          </a:p>
        </p:txBody>
      </p:sp>
      <p:pic>
        <p:nvPicPr>
          <p:cNvPr id="7174" name="Picture 7">
            <a:extLst>
              <a:ext uri="{FF2B5EF4-FFF2-40B4-BE49-F238E27FC236}">
                <a16:creationId xmlns:a16="http://schemas.microsoft.com/office/drawing/2014/main" id="{327C459D-2463-F6F7-9BA5-C693D82A8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1374776"/>
            <a:ext cx="4135438" cy="272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8" name="Text Box 8">
            <a:extLst>
              <a:ext uri="{FF2B5EF4-FFF2-40B4-BE49-F238E27FC236}">
                <a16:creationId xmlns:a16="http://schemas.microsoft.com/office/drawing/2014/main" id="{3389A4B7-3C50-229B-95CC-48C9A0AD1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664" y="1011239"/>
            <a:ext cx="4859337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FF3300"/>
                </a:solidFill>
              </a:rPr>
              <a:t>	Решение. </a:t>
            </a:r>
            <a:r>
              <a:rPr lang="ru-RU" altLang="ru-RU" sz="2000" dirty="0">
                <a:cs typeface="Times New Roman" panose="02020603050405020304" pitchFamily="18" charset="0"/>
              </a:rPr>
              <a:t>На первом шаге </a:t>
            </a:r>
            <a:r>
              <a:rPr lang="ru-RU" altLang="ru-RU" sz="2000" dirty="0"/>
              <a:t>построения звезды Коха </a:t>
            </a:r>
            <a:r>
              <a:rPr lang="ru-RU" altLang="ru-RU" sz="2000" dirty="0">
                <a:cs typeface="Times New Roman" panose="02020603050405020304" pitchFamily="18" charset="0"/>
              </a:rPr>
              <a:t>мы добавляем три равносторонних треугольника, со сторонами в три раза меньшими исходных. Площадь каждого такого треугольника равна 1/9. Следовательно, площадь правильного звездчатого шестиугольника равна 1+3/9=4/3. На следующем шаге добавляется двенадцать треугольников, суммарной площади 12/81.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8" grpId="0" autoUpdateAnimBg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913D6B65-59B6-897E-89AA-F3AD9721B5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152400"/>
            <a:ext cx="7772400" cy="381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Ковер </a:t>
            </a:r>
            <a:r>
              <a:rPr lang="ru-RU" altLang="ru-RU" b="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Серпинского</a:t>
            </a:r>
            <a:endParaRPr lang="ru-RU" altLang="ru-RU" b="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3" name="Text Box 5">
            <a:extLst>
              <a:ext uri="{FF2B5EF4-FFF2-40B4-BE49-F238E27FC236}">
                <a16:creationId xmlns:a16="http://schemas.microsoft.com/office/drawing/2014/main" id="{755B8D97-4E42-A94A-BE0D-67E7C25CD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12192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/>
              <a:t>	Е</a:t>
            </a:r>
            <a:r>
              <a:rPr lang="ru-RU" altLang="ru-RU" sz="2400" dirty="0">
                <a:cs typeface="Times New Roman" panose="02020603050405020304" pitchFamily="18" charset="0"/>
              </a:rPr>
              <a:t>ще один пример </a:t>
            </a:r>
            <a:r>
              <a:rPr lang="ru-RU" altLang="ru-RU" sz="2400" dirty="0" err="1">
                <a:cs typeface="Times New Roman" panose="02020603050405020304" pitchFamily="18" charset="0"/>
              </a:rPr>
              <a:t>самоподобной</a:t>
            </a:r>
            <a:r>
              <a:rPr lang="ru-RU" altLang="ru-RU" sz="2400" dirty="0">
                <a:cs typeface="Times New Roman" panose="02020603050405020304" pitchFamily="18" charset="0"/>
              </a:rPr>
              <a:t> фигуры, придума</a:t>
            </a:r>
            <a:r>
              <a:rPr lang="ru-RU" altLang="ru-RU" sz="2400" dirty="0"/>
              <a:t>л</a:t>
            </a:r>
            <a:r>
              <a:rPr lang="ru-RU" altLang="ru-RU" sz="2400" dirty="0">
                <a:cs typeface="Times New Roman" panose="02020603050405020304" pitchFamily="18" charset="0"/>
              </a:rPr>
              <a:t> польски</a:t>
            </a:r>
            <a:r>
              <a:rPr lang="ru-RU" altLang="ru-RU" sz="2400" dirty="0"/>
              <a:t>й</a:t>
            </a:r>
            <a:r>
              <a:rPr lang="ru-RU" altLang="ru-RU" sz="2400" dirty="0">
                <a:cs typeface="Times New Roman" panose="02020603050405020304" pitchFamily="18" charset="0"/>
              </a:rPr>
              <a:t> математик В.</a:t>
            </a:r>
            <a:r>
              <a:rPr lang="ru-RU" altLang="ru-RU" sz="2400" dirty="0"/>
              <a:t> </a:t>
            </a:r>
            <a:r>
              <a:rPr lang="ru-RU" altLang="ru-RU" sz="2400" dirty="0" err="1">
                <a:cs typeface="Times New Roman" panose="02020603050405020304" pitchFamily="18" charset="0"/>
              </a:rPr>
              <a:t>Серпински</a:t>
            </a:r>
            <a:r>
              <a:rPr lang="ru-RU" altLang="ru-RU" sz="2400" dirty="0" err="1"/>
              <a:t>й</a:t>
            </a:r>
            <a:r>
              <a:rPr lang="ru-RU" altLang="ru-RU" sz="2400" dirty="0"/>
              <a:t> </a:t>
            </a:r>
            <a:r>
              <a:rPr lang="ru-RU" altLang="ru-RU" sz="2400" dirty="0">
                <a:cs typeface="Times New Roman" panose="02020603050405020304" pitchFamily="18" charset="0"/>
              </a:rPr>
              <a:t>(1882-1969)</a:t>
            </a:r>
            <a:r>
              <a:rPr lang="ru-RU" altLang="ru-RU" sz="2400" dirty="0"/>
              <a:t>. Она </a:t>
            </a:r>
            <a:r>
              <a:rPr lang="ru-RU" altLang="ru-RU" sz="2400" dirty="0">
                <a:cs typeface="Times New Roman" panose="02020603050405020304" pitchFamily="18" charset="0"/>
              </a:rPr>
              <a:t>называе</a:t>
            </a:r>
            <a:r>
              <a:rPr lang="ru-RU" altLang="ru-RU" sz="2400" dirty="0"/>
              <a:t>тся</a:t>
            </a:r>
            <a:r>
              <a:rPr lang="ru-RU" altLang="ru-RU" sz="2400" dirty="0">
                <a:cs typeface="Times New Roman" panose="02020603050405020304" pitchFamily="18" charset="0"/>
              </a:rPr>
              <a:t> ковром </a:t>
            </a:r>
            <a:r>
              <a:rPr lang="ru-RU" altLang="ru-RU" sz="2400" dirty="0" err="1">
                <a:cs typeface="Times New Roman" panose="02020603050405020304" pitchFamily="18" charset="0"/>
              </a:rPr>
              <a:t>Серпинского</a:t>
            </a:r>
            <a:r>
              <a:rPr lang="ru-RU" altLang="ru-RU" sz="2400" dirty="0"/>
              <a:t> и</a:t>
            </a:r>
            <a:r>
              <a:rPr lang="ru-RU" altLang="ru-RU" sz="2400" dirty="0">
                <a:cs typeface="Times New Roman" panose="02020603050405020304" pitchFamily="18" charset="0"/>
              </a:rPr>
              <a:t> получается из квадрата последовательным вырезанием серединных квадратов. То, что остается после всех вырезаний, и будет искомым ковром </a:t>
            </a:r>
            <a:r>
              <a:rPr lang="ru-RU" altLang="ru-RU" sz="2400" dirty="0" err="1">
                <a:cs typeface="Times New Roman" panose="02020603050405020304" pitchFamily="18" charset="0"/>
              </a:rPr>
              <a:t>Серпинского</a:t>
            </a:r>
            <a:r>
              <a:rPr lang="ru-RU" altLang="ru-RU" sz="2400" dirty="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44" name="Рисунок 2">
            <a:extLst>
              <a:ext uri="{FF2B5EF4-FFF2-40B4-BE49-F238E27FC236}">
                <a16:creationId xmlns:a16="http://schemas.microsoft.com/office/drawing/2014/main" id="{495A1C76-9735-798B-590B-B869CEF1F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14" y="2547939"/>
            <a:ext cx="4046537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5">
            <a:extLst>
              <a:ext uri="{FF2B5EF4-FFF2-40B4-BE49-F238E27FC236}">
                <a16:creationId xmlns:a16="http://schemas.microsoft.com/office/drawing/2014/main" id="{9ED94522-85C1-ECE5-8204-520514386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3313" y="2624138"/>
            <a:ext cx="4451350" cy="267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	</a:t>
            </a:r>
            <a:r>
              <a:rPr lang="ru-RU" altLang="ru-RU" sz="2400">
                <a:cs typeface="Times New Roman" panose="02020603050405020304" pitchFamily="18" charset="0"/>
              </a:rPr>
              <a:t> Отметим, что поскольку вырезаемые квадраты располагаются все более часто, то в результате на ковре Серпиского не будет ни одного, даже самого маленького, квадрата без дырки.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CE37CF69-5281-021B-16BA-303E4E3DD9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76200"/>
            <a:ext cx="77724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</a:t>
            </a:r>
            <a:r>
              <a:rPr lang="en-US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altLang="ru-RU" b="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id="{88BFD9D9-A600-3705-D8F1-205635F0C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762000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2400"/>
          </a:p>
        </p:txBody>
      </p:sp>
      <p:sp>
        <p:nvSpPr>
          <p:cNvPr id="22532" name="Text Box 4">
            <a:extLst>
              <a:ext uri="{FF2B5EF4-FFF2-40B4-BE49-F238E27FC236}">
                <a16:creationId xmlns:a16="http://schemas.microsoft.com/office/drawing/2014/main" id="{A4145400-69B8-D4AB-D3D3-B8760A56B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886201"/>
            <a:ext cx="891540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rgbClr val="FF3300"/>
                </a:solidFill>
              </a:rPr>
              <a:t>	Решение.</a:t>
            </a:r>
            <a:r>
              <a:rPr lang="ru-RU" altLang="ru-RU" sz="2000">
                <a:cs typeface="Times New Roman" panose="02020603050405020304" pitchFamily="18" charset="0"/>
              </a:rPr>
              <a:t> Для </a:t>
            </a:r>
            <a:r>
              <a:rPr lang="ru-RU" altLang="ru-RU" sz="2000"/>
              <a:t>нахождения площади квадрата Серпинского </a:t>
            </a:r>
            <a:r>
              <a:rPr lang="ru-RU" altLang="ru-RU" sz="2000">
                <a:cs typeface="Times New Roman" panose="02020603050405020304" pitchFamily="18" charset="0"/>
              </a:rPr>
              <a:t>достаточно вычислить площадь вырезаемых квадратов. На первом шаге вырезается квадрат площади 1/9. На втором шаге вырезается восемь квадратов, каждый из которых имеет площадь 1/81. На каждом следующем шаге число вырезаемых квадратов увеличивается в восемь раз, а площадь каждого из них уменьшается в девять раз. Таким образом, общая площадь вырезаемых квадратов представляет собой сумму геометрической прогрессии с начальном членом 1/9 и знаменателем 8/9. По формуле суммы геометрической прогрессии находим, что это число равно единице</a:t>
            </a:r>
            <a:r>
              <a:rPr lang="ru-RU" altLang="ru-RU" sz="2000"/>
              <a:t>. Следовательно,</a:t>
            </a:r>
            <a:r>
              <a:rPr lang="ru-RU" altLang="ru-RU" sz="2000">
                <a:cs typeface="Times New Roman" panose="02020603050405020304" pitchFamily="18" charset="0"/>
              </a:rPr>
              <a:t> площадь ковра Серпинского равна нулю. </a:t>
            </a:r>
          </a:p>
        </p:txBody>
      </p:sp>
      <p:sp>
        <p:nvSpPr>
          <p:cNvPr id="11269" name="Text Box 5">
            <a:extLst>
              <a:ext uri="{FF2B5EF4-FFF2-40B4-BE49-F238E27FC236}">
                <a16:creationId xmlns:a16="http://schemas.microsoft.com/office/drawing/2014/main" id="{A44EA168-88E7-EFA0-3AEA-A071CB5BB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01651"/>
            <a:ext cx="9144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/>
              <a:t>	Найдите площадь ковра Серпинского, считая стороны исходного квадрата равными 1.</a:t>
            </a:r>
          </a:p>
        </p:txBody>
      </p:sp>
      <p:pic>
        <p:nvPicPr>
          <p:cNvPr id="11270" name="Рисунок 1">
            <a:extLst>
              <a:ext uri="{FF2B5EF4-FFF2-40B4-BE49-F238E27FC236}">
                <a16:creationId xmlns:a16="http://schemas.microsoft.com/office/drawing/2014/main" id="{7043BC77-B94B-2E96-B1E6-14E41CEB31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9" y="1301750"/>
            <a:ext cx="2592387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>
            <a:extLst>
              <a:ext uri="{FF2B5EF4-FFF2-40B4-BE49-F238E27FC236}">
                <a16:creationId xmlns:a16="http://schemas.microsoft.com/office/drawing/2014/main" id="{1F924705-C8BF-48C7-B85C-02BCCDC4F5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</a:p>
        </p:txBody>
      </p:sp>
      <p:sp>
        <p:nvSpPr>
          <p:cNvPr id="573443" name="Text Box 3">
            <a:extLst>
              <a:ext uri="{FF2B5EF4-FFF2-40B4-BE49-F238E27FC236}">
                <a16:creationId xmlns:a16="http://schemas.microsoft.com/office/drawing/2014/main" id="{1C4DBD30-73D7-4F51-9ED4-83A68F182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0285"/>
            <a:ext cx="12192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Подобны ли треугольники, изображенные на рисунке? Если да, то найдите коэффициент подобия</a:t>
            </a:r>
            <a:endParaRPr lang="en-US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444" name="Text Box 4">
            <a:extLst>
              <a:ext uri="{FF2B5EF4-FFF2-40B4-BE49-F238E27FC236}">
                <a16:creationId xmlns:a16="http://schemas.microsoft.com/office/drawing/2014/main" id="{047E9E58-9A94-470E-A663-DF3140F82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732296"/>
            <a:ext cx="502575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Да, 2.</a:t>
            </a:r>
          </a:p>
        </p:txBody>
      </p:sp>
      <p:pic>
        <p:nvPicPr>
          <p:cNvPr id="573449" name="Picture 9">
            <a:extLst>
              <a:ext uri="{FF2B5EF4-FFF2-40B4-BE49-F238E27FC236}">
                <a16:creationId xmlns:a16="http://schemas.microsoft.com/office/drawing/2014/main" id="{3D249932-9B9E-428E-807B-C3183A9ED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244" y="2348881"/>
            <a:ext cx="3109913" cy="307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9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3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44" grpId="0" autoUpdateAnimBg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26">
            <a:extLst>
              <a:ext uri="{FF2B5EF4-FFF2-40B4-BE49-F238E27FC236}">
                <a16:creationId xmlns:a16="http://schemas.microsoft.com/office/drawing/2014/main" id="{FFEF7235-A76C-AA5E-37F1-A2EEF99E6B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152400"/>
            <a:ext cx="7772400" cy="381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Салфетка </a:t>
            </a:r>
            <a:r>
              <a:rPr lang="ru-RU" altLang="ru-RU" b="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Серпинского</a:t>
            </a:r>
            <a:endParaRPr lang="ru-RU" altLang="ru-RU" b="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1" name="Text Box 1028">
            <a:extLst>
              <a:ext uri="{FF2B5EF4-FFF2-40B4-BE49-F238E27FC236}">
                <a16:creationId xmlns:a16="http://schemas.microsoft.com/office/drawing/2014/main" id="{5ADF5C31-8047-9AA4-6A2A-DA257DEEC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09600"/>
            <a:ext cx="91440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	Начиная не с квадрата, а с правильного треугольника, и вырезая центральные треугольники, получим самоподобную фигуру, аналогичную ковру Серпинского и называемую салфеткой Серпинского.</a:t>
            </a:r>
          </a:p>
        </p:txBody>
      </p:sp>
      <p:pic>
        <p:nvPicPr>
          <p:cNvPr id="12292" name="Picture 1031">
            <a:extLst>
              <a:ext uri="{FF2B5EF4-FFF2-40B4-BE49-F238E27FC236}">
                <a16:creationId xmlns:a16="http://schemas.microsoft.com/office/drawing/2014/main" id="{C2C1EFD4-9FCA-892C-C31D-A8A817384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2286000"/>
            <a:ext cx="7223125" cy="415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5FEC0173-C76D-C65B-A291-205B204877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533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</a:t>
            </a:r>
            <a:r>
              <a:rPr lang="en-US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altLang="ru-RU" b="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id="{ADEC5558-C2BA-10B6-68DC-3FF2C199A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609600"/>
            <a:ext cx="89154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/>
              <a:t>	</a:t>
            </a:r>
            <a:r>
              <a:rPr lang="ru-RU" altLang="ru-RU" sz="2800"/>
              <a:t>Найдите площадь салфетки Серпинского, полученной из правильного треугольника площади 1.</a:t>
            </a:r>
          </a:p>
        </p:txBody>
      </p:sp>
      <p:sp>
        <p:nvSpPr>
          <p:cNvPr id="28678" name="Text Box 6">
            <a:extLst>
              <a:ext uri="{FF2B5EF4-FFF2-40B4-BE49-F238E27FC236}">
                <a16:creationId xmlns:a16="http://schemas.microsoft.com/office/drawing/2014/main" id="{6C0D297D-F5B3-20EE-603B-D9D87BEEF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867400"/>
            <a:ext cx="373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>
                <a:solidFill>
                  <a:srgbClr val="FF3300"/>
                </a:solidFill>
              </a:rPr>
              <a:t>Ответ: </a:t>
            </a:r>
            <a:r>
              <a:rPr lang="ru-RU" altLang="ru-RU"/>
              <a:t>0.</a:t>
            </a:r>
          </a:p>
        </p:txBody>
      </p:sp>
      <p:pic>
        <p:nvPicPr>
          <p:cNvPr id="13317" name="Picture 10" descr="C:\Documents and Settings\Администратор\Мои документы\Downloads\SierpinskiTriangle.PNG">
            <a:extLst>
              <a:ext uri="{FF2B5EF4-FFF2-40B4-BE49-F238E27FC236}">
                <a16:creationId xmlns:a16="http://schemas.microsoft.com/office/drawing/2014/main" id="{2953525B-7C26-BCDD-AB76-AF3A678B4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1916113"/>
            <a:ext cx="4267200" cy="361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 autoUpdateAnimBg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096B90F9-06A7-2BA2-9107-AB9240D81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533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Кривая Пеано</a:t>
            </a:r>
          </a:p>
        </p:txBody>
      </p:sp>
      <p:sp>
        <p:nvSpPr>
          <p:cNvPr id="14339" name="Text Box 4">
            <a:extLst>
              <a:ext uri="{FF2B5EF4-FFF2-40B4-BE49-F238E27FC236}">
                <a16:creationId xmlns:a16="http://schemas.microsoft.com/office/drawing/2014/main" id="{B2389F50-4499-C5C9-4E13-7CC236F6C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81001"/>
            <a:ext cx="914400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400"/>
              <a:t>	П</a:t>
            </a:r>
            <a:r>
              <a:rPr lang="ru-RU" altLang="ru-RU" sz="2400">
                <a:cs typeface="Times New Roman" panose="02020603050405020304" pitchFamily="18" charset="0"/>
              </a:rPr>
              <a:t>ример кривой, имеющий фрактальный характер, был получен Д.</a:t>
            </a:r>
            <a:r>
              <a:rPr lang="en-US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>
                <a:cs typeface="Times New Roman" panose="02020603050405020304" pitchFamily="18" charset="0"/>
              </a:rPr>
              <a:t>Пеано (1858-1932) и называется кривой Пеано. Для ее построения разобьем данный квадрат на четыре равные квадрата и соединим их центры тремя отрезками, как показано на рисунке</a:t>
            </a:r>
            <a:r>
              <a:rPr lang="ru-RU" altLang="ru-RU" sz="2400"/>
              <a:t> а)</a:t>
            </a:r>
            <a:r>
              <a:rPr lang="ru-RU" altLang="ru-RU" sz="2400">
                <a:cs typeface="Times New Roman" panose="02020603050405020304" pitchFamily="18" charset="0"/>
              </a:rPr>
              <a:t>. Повторяя описанную процедуру, будем получать все более сложные ломаные, приближающиеся к кривой Пеано.</a:t>
            </a:r>
            <a:endParaRPr lang="ru-RU" altLang="ru-RU" sz="2400"/>
          </a:p>
        </p:txBody>
      </p:sp>
      <p:sp>
        <p:nvSpPr>
          <p:cNvPr id="14341" name="Text Box 8">
            <a:extLst>
              <a:ext uri="{FF2B5EF4-FFF2-40B4-BE49-F238E27FC236}">
                <a16:creationId xmlns:a16="http://schemas.microsoft.com/office/drawing/2014/main" id="{2FE9094A-459F-4D0B-6FBA-BA74BCE46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800600"/>
            <a:ext cx="914400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	Отметим, что </a:t>
            </a:r>
            <a:r>
              <a:rPr lang="ru-RU" altLang="ru-RU" sz="2400"/>
              <a:t>л</a:t>
            </a:r>
            <a:r>
              <a:rPr lang="ru-RU" altLang="ru-RU" sz="2400">
                <a:cs typeface="Times New Roman" panose="02020603050405020304" pitchFamily="18" charset="0"/>
              </a:rPr>
              <a:t>оманые, участвующие в построении кривой Пеано, на каждом этапе проходят через все квадраты, а сами квадраты уменьшаются, стягиваясь к точкам исходного квадрата. Поэтому кривая Пеано будет проходить через все точки исходного квадрата. Конечно, она будет иметь бесконечную длину.</a:t>
            </a:r>
            <a:endParaRPr lang="ru-RU" altLang="ru-RU" sz="2400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04403A25-1413-FB7F-3280-3DDF94D61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2620964"/>
            <a:ext cx="1952625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>
            <a:extLst>
              <a:ext uri="{FF2B5EF4-FFF2-40B4-BE49-F238E27FC236}">
                <a16:creationId xmlns:a16="http://schemas.microsoft.com/office/drawing/2014/main" id="{4463EFD2-BA88-571B-2C05-5721ADB2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2655889"/>
            <a:ext cx="2009775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>
            <a:extLst>
              <a:ext uri="{FF2B5EF4-FFF2-40B4-BE49-F238E27FC236}">
                <a16:creationId xmlns:a16="http://schemas.microsoft.com/office/drawing/2014/main" id="{A6DF8622-9AF7-488F-6BDF-FAD59CC16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1" y="2686051"/>
            <a:ext cx="1990725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9">
            <a:extLst>
              <a:ext uri="{FF2B5EF4-FFF2-40B4-BE49-F238E27FC236}">
                <a16:creationId xmlns:a16="http://schemas.microsoft.com/office/drawing/2014/main" id="{6400A65A-4916-6B17-A3C7-6F2B9A55A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864" y="2686051"/>
            <a:ext cx="1914525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4AD15B8-6506-4FD5-25C2-75DCB87BC7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4572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Кривая дракона</a:t>
            </a:r>
          </a:p>
        </p:txBody>
      </p:sp>
      <p:sp>
        <p:nvSpPr>
          <p:cNvPr id="15363" name="Text Box 5">
            <a:extLst>
              <a:ext uri="{FF2B5EF4-FFF2-40B4-BE49-F238E27FC236}">
                <a16:creationId xmlns:a16="http://schemas.microsoft.com/office/drawing/2014/main" id="{06309014-8827-838F-BA54-032FE4224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81001"/>
            <a:ext cx="9144000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	Интересным примером </a:t>
            </a:r>
            <a:r>
              <a:rPr lang="ru-RU" altLang="ru-RU" sz="2400"/>
              <a:t>само</a:t>
            </a:r>
            <a:r>
              <a:rPr lang="ru-RU" altLang="ru-RU" sz="2400">
                <a:cs typeface="Times New Roman" panose="02020603050405020304" pitchFamily="18" charset="0"/>
              </a:rPr>
              <a:t>подобной кривой является «кривая дракона», придуманная Э.Хейуэем. Для ее построения возьмем отрезок.  Повернем его на 90</a:t>
            </a:r>
            <a:r>
              <a:rPr lang="ru-RU" altLang="ru-RU" sz="2400" baseline="30000"/>
              <a:t>о</a:t>
            </a:r>
            <a:r>
              <a:rPr lang="ru-RU" altLang="ru-RU" sz="2400">
                <a:cs typeface="Times New Roman" panose="02020603050405020304" pitchFamily="18" charset="0"/>
              </a:rPr>
              <a:t> вокруг одной из вершин и добавим полученный отрезок к исходному. Повернем </a:t>
            </a:r>
            <a:r>
              <a:rPr lang="ru-RU" altLang="ru-RU" sz="2400"/>
              <a:t>полученный </a:t>
            </a:r>
            <a:r>
              <a:rPr lang="ru-RU" altLang="ru-RU" sz="2400">
                <a:cs typeface="Times New Roman" panose="02020603050405020304" pitchFamily="18" charset="0"/>
              </a:rPr>
              <a:t>угол на 90</a:t>
            </a:r>
            <a:r>
              <a:rPr lang="ru-RU" altLang="ru-RU" sz="2400" baseline="30000"/>
              <a:t>о</a:t>
            </a:r>
            <a:r>
              <a:rPr lang="ru-RU" altLang="ru-RU" sz="2400">
                <a:cs typeface="Times New Roman" panose="02020603050405020304" pitchFamily="18" charset="0"/>
              </a:rPr>
              <a:t> вокруг вершины и добавим полученную ломаную к исходной. Повторяя описанную процедуру, будем получать все более сложные ломаные, напоминающие дракона</a:t>
            </a:r>
            <a:r>
              <a:rPr lang="ru-RU" altLang="ru-RU" sz="2400"/>
              <a:t>.</a:t>
            </a:r>
          </a:p>
        </p:txBody>
      </p:sp>
      <p:pic>
        <p:nvPicPr>
          <p:cNvPr id="15364" name="Picture 8">
            <a:extLst>
              <a:ext uri="{FF2B5EF4-FFF2-40B4-BE49-F238E27FC236}">
                <a16:creationId xmlns:a16="http://schemas.microsoft.com/office/drawing/2014/main" id="{30DD6811-5707-BA1D-35CD-795D2A1CD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059113"/>
            <a:ext cx="6669088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>
            <a:extLst>
              <a:ext uri="{FF2B5EF4-FFF2-40B4-BE49-F238E27FC236}">
                <a16:creationId xmlns:a16="http://schemas.microsoft.com/office/drawing/2014/main" id="{8E0267A8-49EC-7A56-54D8-1B07FAAAE3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4572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b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Дерево Пифагора</a:t>
            </a:r>
          </a:p>
        </p:txBody>
      </p:sp>
      <p:pic>
        <p:nvPicPr>
          <p:cNvPr id="16387" name="Picture 1029">
            <a:extLst>
              <a:ext uri="{FF2B5EF4-FFF2-40B4-BE49-F238E27FC236}">
                <a16:creationId xmlns:a16="http://schemas.microsoft.com/office/drawing/2014/main" id="{F7475155-7705-AD42-A274-0F354574A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75" y="1298575"/>
            <a:ext cx="6369050" cy="426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 descr="C:\Documents and Settings\Администратор\Мои документы\VOL\СайтНарод\Lecture\Fractus\bfr30.jpg">
            <a:extLst>
              <a:ext uri="{FF2B5EF4-FFF2-40B4-BE49-F238E27FC236}">
                <a16:creationId xmlns:a16="http://schemas.microsoft.com/office/drawing/2014/main" id="{F11506AE-1A7B-BF89-C8B2-D6D20EA41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76" y="175364"/>
            <a:ext cx="4125238" cy="309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 descr="C:\Documents and Settings\Администратор\Мои документы\VOL\СайтНарод\Lecture\Fractus\bfr57.jpg">
            <a:extLst>
              <a:ext uri="{FF2B5EF4-FFF2-40B4-BE49-F238E27FC236}">
                <a16:creationId xmlns:a16="http://schemas.microsoft.com/office/drawing/2014/main" id="{7220A271-BF1A-4A5C-CB90-7E2FCA47B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937" y="175364"/>
            <a:ext cx="4125180" cy="309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5" descr="C:\Documents and Settings\Администратор\Мои документы\VOL\СайтНарод\Lecture\Fractus\mandel.gif">
            <a:extLst>
              <a:ext uri="{FF2B5EF4-FFF2-40B4-BE49-F238E27FC236}">
                <a16:creationId xmlns:a16="http://schemas.microsoft.com/office/drawing/2014/main" id="{100119DA-A051-637C-78D7-7E9B6AF06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55" y="3429000"/>
            <a:ext cx="4124059" cy="30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 descr="C:\Documents and Settings\Администратор\Мои документы\VOL\СайтНарод\Lecture\Fractus\julia2.gif">
            <a:extLst>
              <a:ext uri="{FF2B5EF4-FFF2-40B4-BE49-F238E27FC236}">
                <a16:creationId xmlns:a16="http://schemas.microsoft.com/office/drawing/2014/main" id="{BBB32C1B-FF80-453F-5C39-B02D8CBEE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060" y="3429001"/>
            <a:ext cx="4124057" cy="309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230;g2c6f0a5e03a_0_1726">
            <a:hlinkClick r:id="rId2"/>
            <a:extLst>
              <a:ext uri="{FF2B5EF4-FFF2-40B4-BE49-F238E27FC236}">
                <a16:creationId xmlns:a16="http://schemas.microsoft.com/office/drawing/2014/main" id="{23CDCCE1-59D8-42A1-9E61-26F156B26278}"/>
              </a:ext>
            </a:extLst>
          </p:cNvPr>
          <p:cNvPicPr/>
          <p:nvPr/>
        </p:nvPicPr>
        <p:blipFill rotWithShape="1">
          <a:blip r:embed="rId3">
            <a:alphaModFix/>
          </a:blip>
          <a:srcRect l="5485" t="4407" r="5276" b="5353"/>
          <a:stretch/>
        </p:blipFill>
        <p:spPr bwMode="auto">
          <a:xfrm>
            <a:off x="447472" y="554476"/>
            <a:ext cx="1731524" cy="1750979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2AA6A9D-3683-40DB-AFE0-8F59B5CC8587}"/>
              </a:ext>
            </a:extLst>
          </p:cNvPr>
          <p:cNvSpPr/>
          <p:nvPr/>
        </p:nvSpPr>
        <p:spPr bwMode="auto">
          <a:xfrm>
            <a:off x="2968807" y="359145"/>
            <a:ext cx="295522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444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Общие вопросы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4449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444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Обучение педагогов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4449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444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Цифровые продукты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4449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444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Поставка оборудования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6DC946D-3C4F-4C8D-9321-39BC0586E986}"/>
              </a:ext>
            </a:extLst>
          </p:cNvPr>
          <p:cNvSpPr/>
          <p:nvPr/>
        </p:nvSpPr>
        <p:spPr bwMode="auto">
          <a:xfrm>
            <a:off x="6501629" y="359145"/>
            <a:ext cx="295522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444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prosv@prosv.ru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4449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444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academy-info@prosv.ru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4449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444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sales-digital@prosv.ru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4449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444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info@td-prosv.ru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4449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4338626" y="4180858"/>
            <a:ext cx="43568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spcAft>
                <a:spcPts val="800"/>
              </a:spcAft>
            </a:pPr>
            <a:r>
              <a:rPr lang="ru-RU" sz="1400" dirty="0">
                <a:solidFill>
                  <a:srgbClr val="0444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АИС «</a:t>
            </a:r>
            <a:r>
              <a:rPr lang="ru-RU" sz="1400" dirty="0" err="1">
                <a:solidFill>
                  <a:srgbClr val="0444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Книгозаказ</a:t>
            </a:r>
            <a:r>
              <a:rPr lang="ru-RU" sz="1400" dirty="0">
                <a:solidFill>
                  <a:srgbClr val="0444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— система для оперативного формирования заказа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2030" y="3654214"/>
            <a:ext cx="2099727" cy="20997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4461839" y="4704078"/>
            <a:ext cx="2476092" cy="461494"/>
          </a:xfrm>
          <a:prstGeom prst="rect">
            <a:avLst/>
          </a:prstGeom>
          <a:solidFill>
            <a:srgbClr val="021562"/>
          </a:solidFill>
          <a:ln>
            <a:solidFill>
              <a:schemeClr val="accent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2968807" y="2200070"/>
            <a:ext cx="28068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ru-RU" dirty="0">
                <a:solidFill>
                  <a:srgbClr val="0444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ВНИМАНИЕ! Новая </a:t>
            </a:r>
            <a:r>
              <a:rPr lang="ru-RU" u="sng" dirty="0">
                <a:solidFill>
                  <a:srgbClr val="0444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 обратной связи </a:t>
            </a:r>
            <a:r>
              <a:rPr lang="ru-RU" dirty="0">
                <a:solidFill>
                  <a:srgbClr val="0444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размещена на сайте компании, в разделе «Поддержка»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490491" y="2463043"/>
            <a:ext cx="2847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4449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https://prosv.ru/help/#form</a:t>
            </a:r>
            <a:endParaRPr lang="ru-RU" dirty="0">
              <a:solidFill>
                <a:srgbClr val="0444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4535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fld id="{4DA86FFC-87DC-48E0-BC3E-C53546C5619D}" type="slidenum">
              <a:rPr lang="ru-RU" smtClean="0"/>
              <a:pPr/>
              <a:t>97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" y="-14573"/>
            <a:ext cx="12192000" cy="8218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2431" y="39759"/>
            <a:ext cx="77267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Организационные вопросы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37"/>
          <p:cNvSpPr/>
          <p:nvPr/>
        </p:nvSpPr>
        <p:spPr bwMode="auto">
          <a:xfrm>
            <a:off x="7171304" y="983379"/>
            <a:ext cx="4464925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1400" b="1" spc="100" dirty="0">
                <a:solidFill>
                  <a:srgbClr val="0C4C87"/>
                </a:solidFill>
                <a:latin typeface="Raleway Medium" panose="020B0603030101060003" pitchFamily="34" charset="-52"/>
                <a:ea typeface="+mj-ea"/>
                <a:cs typeface="+mj-cs"/>
              </a:rPr>
              <a:t>Остались вопросы? </a:t>
            </a:r>
            <a:r>
              <a:rPr lang="ru-RU" sz="1400" b="1" spc="100" dirty="0">
                <a:solidFill>
                  <a:srgbClr val="0C4C87"/>
                </a:solidFill>
                <a:latin typeface="Raleway Medium" panose="020B0603030101060003" pitchFamily="34" charset="-52"/>
                <a:ea typeface="+mj-ea"/>
                <a:cs typeface="+mj-cs"/>
                <a:hlinkClick r:id="rId3"/>
              </a:rPr>
              <a:t>https://prosv.ru/help/#form</a:t>
            </a:r>
            <a:endParaRPr lang="ru-RU" sz="1400" b="1" spc="100" dirty="0">
              <a:solidFill>
                <a:srgbClr val="0C4C87"/>
              </a:solidFill>
              <a:latin typeface="Raleway Medium" panose="020B0603030101060003" pitchFamily="34" charset="-52"/>
              <a:ea typeface="+mj-ea"/>
              <a:cs typeface="+mj-cs"/>
            </a:endParaRPr>
          </a:p>
          <a:p>
            <a:pPr algn="ctr">
              <a:spcAft>
                <a:spcPts val="600"/>
              </a:spcAft>
              <a:defRPr/>
            </a:pPr>
            <a:endParaRPr lang="ru-RU" sz="1400" b="1" spc="100" dirty="0">
              <a:solidFill>
                <a:srgbClr val="0C4C87"/>
              </a:solidFill>
              <a:latin typeface="Raleway Medium" panose="020B0603030101060003" pitchFamily="34" charset="-52"/>
              <a:ea typeface="+mj-ea"/>
              <a:cs typeface="+mj-cs"/>
            </a:endParaRPr>
          </a:p>
        </p:txBody>
      </p:sp>
      <p:sp>
        <p:nvSpPr>
          <p:cNvPr id="18" name="Прямоугольник 3"/>
          <p:cNvSpPr/>
          <p:nvPr/>
        </p:nvSpPr>
        <p:spPr bwMode="auto">
          <a:xfrm>
            <a:off x="576682" y="992237"/>
            <a:ext cx="55921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spc="100" dirty="0">
                <a:solidFill>
                  <a:srgbClr val="0C4C87"/>
                </a:solidFill>
                <a:latin typeface="Raleway Medium" panose="020B0603030101060003" pitchFamily="34" charset="-52"/>
                <a:ea typeface="+mj-ea"/>
                <a:cs typeface="+mj-cs"/>
              </a:rPr>
              <a:t>Информация о сертификатах</a:t>
            </a:r>
          </a:p>
          <a:p>
            <a:pPr algn="ctr">
              <a:defRPr/>
            </a:pPr>
            <a:endParaRPr lang="ru-RU" sz="2800" b="1" spc="100" dirty="0">
              <a:solidFill>
                <a:srgbClr val="0C4C87"/>
              </a:solidFill>
              <a:latin typeface="Raleway Medium" panose="020B0603030101060003" pitchFamily="34" charset="-52"/>
              <a:ea typeface="+mj-ea"/>
              <a:cs typeface="+mj-cs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C351ECE-AF0A-244F-8F7A-297F3C3992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93"/>
          <a:stretch/>
        </p:blipFill>
        <p:spPr>
          <a:xfrm>
            <a:off x="7392125" y="1667391"/>
            <a:ext cx="4502608" cy="2489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995857" y="5493248"/>
            <a:ext cx="55719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spc="100" dirty="0">
                <a:solidFill>
                  <a:srgbClr val="C00000"/>
                </a:solidFill>
                <a:latin typeface="Raleway Medium" panose="020B0603030101060003" pitchFamily="34" charset="-52"/>
                <a:ea typeface="+mj-ea"/>
                <a:cs typeface="+mj-cs"/>
              </a:rPr>
              <a:t>Важно! </a:t>
            </a:r>
            <a:r>
              <a:rPr lang="ru-RU" sz="1600" spc="100" dirty="0">
                <a:solidFill>
                  <a:srgbClr val="0C4C87"/>
                </a:solidFill>
                <a:latin typeface="Raleway Medium" panose="020B0603030101060003" pitchFamily="34" charset="-52"/>
                <a:ea typeface="+mj-ea"/>
                <a:cs typeface="+mj-cs"/>
              </a:rPr>
              <a:t>Сертификаты не рассылаются </a:t>
            </a:r>
            <a:endParaRPr lang="en-US" sz="1600" spc="100" dirty="0">
              <a:solidFill>
                <a:srgbClr val="0C4C87"/>
              </a:solidFill>
              <a:latin typeface="Raleway Medium" panose="020B0603030101060003" pitchFamily="34" charset="-52"/>
              <a:ea typeface="+mj-ea"/>
              <a:cs typeface="+mj-cs"/>
            </a:endParaRPr>
          </a:p>
          <a:p>
            <a:pPr algn="just"/>
            <a:r>
              <a:rPr lang="ru-RU" sz="1600" spc="100" dirty="0">
                <a:solidFill>
                  <a:srgbClr val="0C4C87"/>
                </a:solidFill>
                <a:latin typeface="Raleway Medium" panose="020B0603030101060003" pitchFamily="34" charset="-52"/>
                <a:ea typeface="+mj-ea"/>
                <a:cs typeface="+mj-cs"/>
              </a:rPr>
              <a:t>по электронной почте по завершении вебинара.</a:t>
            </a:r>
          </a:p>
        </p:txBody>
      </p:sp>
      <p:sp>
        <p:nvSpPr>
          <p:cNvPr id="15" name="Прямоугольник 8"/>
          <p:cNvSpPr/>
          <p:nvPr/>
        </p:nvSpPr>
        <p:spPr bwMode="auto">
          <a:xfrm>
            <a:off x="0" y="6285599"/>
            <a:ext cx="75636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100" i="1" spc="100" dirty="0">
                <a:solidFill>
                  <a:srgbClr val="0C4C87"/>
                </a:solidFill>
                <a:latin typeface="Raleway Medium"/>
                <a:ea typeface="Arial"/>
                <a:cs typeface="Arial"/>
              </a:rPr>
              <a:t>https://prosv.ru/help/vebinary-kursy-konferencii/#pravila-vydachi-sertifikatov</a:t>
            </a:r>
            <a:endParaRPr lang="en-US" sz="1100" i="1" dirty="0"/>
          </a:p>
        </p:txBody>
      </p:sp>
      <p:grpSp>
        <p:nvGrpSpPr>
          <p:cNvPr id="16" name="Группа 30"/>
          <p:cNvGrpSpPr/>
          <p:nvPr/>
        </p:nvGrpSpPr>
        <p:grpSpPr bwMode="auto">
          <a:xfrm>
            <a:off x="609042" y="2518486"/>
            <a:ext cx="393849" cy="393849"/>
            <a:chOff x="3488848" y="5793572"/>
            <a:chExt cx="440978" cy="440978"/>
          </a:xfrm>
        </p:grpSpPr>
        <p:sp>
          <p:nvSpPr>
            <p:cNvPr id="17" name="Овал 31"/>
            <p:cNvSpPr/>
            <p:nvPr/>
          </p:nvSpPr>
          <p:spPr bwMode="auto">
            <a:xfrm>
              <a:off x="3488848" y="5793572"/>
              <a:ext cx="440978" cy="440978"/>
            </a:xfrm>
            <a:prstGeom prst="ellipse">
              <a:avLst/>
            </a:prstGeom>
            <a:noFill/>
            <a:ln>
              <a:solidFill>
                <a:srgbClr val="0883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20" name="Группа 32"/>
            <p:cNvGrpSpPr/>
            <p:nvPr/>
          </p:nvGrpSpPr>
          <p:grpSpPr bwMode="auto">
            <a:xfrm>
              <a:off x="3616606" y="5925221"/>
              <a:ext cx="185463" cy="177680"/>
              <a:chOff x="5321281" y="4246977"/>
              <a:chExt cx="247717" cy="237322"/>
            </a:xfrm>
          </p:grpSpPr>
          <p:sp>
            <p:nvSpPr>
              <p:cNvPr id="21" name="Прямоугольник 74"/>
              <p:cNvSpPr/>
              <p:nvPr/>
            </p:nvSpPr>
            <p:spPr bwMode="auto">
              <a:xfrm>
                <a:off x="5331676" y="4246977"/>
                <a:ext cx="237322" cy="237322"/>
              </a:xfrm>
              <a:custGeom>
                <a:avLst/>
                <a:gdLst>
                  <a:gd name="connsiteX0" fmla="*/ 0 w 594628"/>
                  <a:gd name="connsiteY0" fmla="*/ 0 h 594628"/>
                  <a:gd name="connsiteX1" fmla="*/ 594628 w 594628"/>
                  <a:gd name="connsiteY1" fmla="*/ 0 h 594628"/>
                  <a:gd name="connsiteX2" fmla="*/ 594628 w 594628"/>
                  <a:gd name="connsiteY2" fmla="*/ 594628 h 594628"/>
                  <a:gd name="connsiteX3" fmla="*/ 0 w 594628"/>
                  <a:gd name="connsiteY3" fmla="*/ 594628 h 594628"/>
                  <a:gd name="connsiteX4" fmla="*/ 0 w 594628"/>
                  <a:gd name="connsiteY4" fmla="*/ 0 h 594628"/>
                  <a:gd name="connsiteX0" fmla="*/ 0 w 594628"/>
                  <a:gd name="connsiteY0" fmla="*/ 594628 h 686068"/>
                  <a:gd name="connsiteX1" fmla="*/ 0 w 594628"/>
                  <a:gd name="connsiteY1" fmla="*/ 0 h 686068"/>
                  <a:gd name="connsiteX2" fmla="*/ 594628 w 594628"/>
                  <a:gd name="connsiteY2" fmla="*/ 0 h 686068"/>
                  <a:gd name="connsiteX3" fmla="*/ 594628 w 594628"/>
                  <a:gd name="connsiteY3" fmla="*/ 594628 h 686068"/>
                  <a:gd name="connsiteX4" fmla="*/ 91440 w 594628"/>
                  <a:gd name="connsiteY4" fmla="*/ 686068 h 686068"/>
                  <a:gd name="connsiteX0" fmla="*/ 0 w 594628"/>
                  <a:gd name="connsiteY0" fmla="*/ 594628 h 594628"/>
                  <a:gd name="connsiteX1" fmla="*/ 0 w 594628"/>
                  <a:gd name="connsiteY1" fmla="*/ 0 h 594628"/>
                  <a:gd name="connsiteX2" fmla="*/ 594628 w 594628"/>
                  <a:gd name="connsiteY2" fmla="*/ 0 h 594628"/>
                  <a:gd name="connsiteX3" fmla="*/ 594628 w 594628"/>
                  <a:gd name="connsiteY3" fmla="*/ 594628 h 594628"/>
                  <a:gd name="connsiteX0" fmla="*/ 0 w 594628"/>
                  <a:gd name="connsiteY0" fmla="*/ 0 h 594628"/>
                  <a:gd name="connsiteX1" fmla="*/ 594628 w 594628"/>
                  <a:gd name="connsiteY1" fmla="*/ 0 h 594628"/>
                  <a:gd name="connsiteX2" fmla="*/ 594628 w 594628"/>
                  <a:gd name="connsiteY2" fmla="*/ 594628 h 594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4628" h="594628" extrusionOk="0">
                    <a:moveTo>
                      <a:pt x="0" y="0"/>
                    </a:moveTo>
                    <a:lnTo>
                      <a:pt x="594628" y="0"/>
                    </a:lnTo>
                    <a:lnTo>
                      <a:pt x="594628" y="594628"/>
                    </a:lnTo>
                  </a:path>
                </a:pathLst>
              </a:custGeom>
              <a:noFill/>
              <a:ln>
                <a:solidFill>
                  <a:srgbClr val="0883D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cxnSp>
            <p:nvCxnSpPr>
              <p:cNvPr id="22" name="Прямая соединительная линия 34"/>
              <p:cNvCxnSpPr>
                <a:cxnSpLocks/>
                <a:stCxn id="21" idx="1"/>
              </p:cNvCxnSpPr>
              <p:nvPr/>
            </p:nvCxnSpPr>
            <p:spPr bwMode="auto">
              <a:xfrm flipH="1">
                <a:off x="5321281" y="4246977"/>
                <a:ext cx="247717" cy="237322"/>
              </a:xfrm>
              <a:prstGeom prst="line">
                <a:avLst/>
              </a:prstGeom>
              <a:ln w="12700">
                <a:solidFill>
                  <a:srgbClr val="0883D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Прямоугольник 3"/>
          <p:cNvSpPr/>
          <p:nvPr/>
        </p:nvSpPr>
        <p:spPr bwMode="auto">
          <a:xfrm>
            <a:off x="1109609" y="2457669"/>
            <a:ext cx="60616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spc="100" dirty="0">
                <a:solidFill>
                  <a:srgbClr val="0C4C87"/>
                </a:solidFill>
                <a:latin typeface="Raleway Medium" panose="020B0603030101060003" pitchFamily="34" charset="-52"/>
                <a:ea typeface="+mj-ea"/>
                <a:cs typeface="+mj-cs"/>
              </a:rPr>
              <a:t>Сертификат формируется в личном кабинете </a:t>
            </a:r>
            <a:endParaRPr lang="en-US" sz="1600" spc="100" dirty="0">
              <a:solidFill>
                <a:srgbClr val="0C4C87"/>
              </a:solidFill>
              <a:latin typeface="Raleway Medium" panose="020B0603030101060003" pitchFamily="34" charset="-52"/>
              <a:ea typeface="+mj-ea"/>
              <a:cs typeface="+mj-cs"/>
            </a:endParaRPr>
          </a:p>
          <a:p>
            <a:pPr>
              <a:defRPr/>
            </a:pPr>
            <a:r>
              <a:rPr lang="ru-RU" sz="1600" spc="100" dirty="0">
                <a:solidFill>
                  <a:srgbClr val="0C4C87"/>
                </a:solidFill>
                <a:latin typeface="Raleway Medium" panose="020B0603030101060003" pitchFamily="34" charset="-52"/>
                <a:ea typeface="+mj-ea"/>
                <a:cs typeface="+mj-cs"/>
              </a:rPr>
              <a:t>в разделе «Мои мероприятия» - «Прошедшие» </a:t>
            </a:r>
            <a:endParaRPr lang="en-US" sz="1600" spc="100" dirty="0">
              <a:solidFill>
                <a:srgbClr val="0C4C87"/>
              </a:solidFill>
              <a:latin typeface="Raleway Medium" panose="020B0603030101060003" pitchFamily="34" charset="-52"/>
              <a:ea typeface="+mj-ea"/>
              <a:cs typeface="+mj-cs"/>
            </a:endParaRPr>
          </a:p>
          <a:p>
            <a:pPr>
              <a:defRPr/>
            </a:pPr>
            <a:r>
              <a:rPr lang="ru-RU" sz="1600" spc="100" dirty="0">
                <a:solidFill>
                  <a:srgbClr val="0C4C87"/>
                </a:solidFill>
                <a:latin typeface="Raleway Medium" panose="020B0603030101060003" pitchFamily="34" charset="-52"/>
                <a:ea typeface="+mj-ea"/>
                <a:cs typeface="+mj-cs"/>
              </a:rPr>
              <a:t>по завершении мероприятия.</a:t>
            </a:r>
          </a:p>
          <a:p>
            <a:pPr>
              <a:defRPr/>
            </a:pPr>
            <a:endParaRPr lang="ru-RU" sz="1600" spc="100" dirty="0">
              <a:solidFill>
                <a:srgbClr val="0C4C87"/>
              </a:solidFill>
              <a:latin typeface="Raleway Medium" panose="020B0603030101060003" pitchFamily="34" charset="-52"/>
              <a:ea typeface="+mj-ea"/>
              <a:cs typeface="+mj-cs"/>
            </a:endParaRPr>
          </a:p>
        </p:txBody>
      </p:sp>
      <p:grpSp>
        <p:nvGrpSpPr>
          <p:cNvPr id="24" name="Группа 45"/>
          <p:cNvGrpSpPr/>
          <p:nvPr/>
        </p:nvGrpSpPr>
        <p:grpSpPr bwMode="auto">
          <a:xfrm>
            <a:off x="609042" y="1761798"/>
            <a:ext cx="393849" cy="393849"/>
            <a:chOff x="3488848" y="5793572"/>
            <a:chExt cx="440978" cy="440978"/>
          </a:xfrm>
        </p:grpSpPr>
        <p:sp>
          <p:nvSpPr>
            <p:cNvPr id="25" name="Овал 46"/>
            <p:cNvSpPr/>
            <p:nvPr/>
          </p:nvSpPr>
          <p:spPr bwMode="auto">
            <a:xfrm>
              <a:off x="3488848" y="5793572"/>
              <a:ext cx="440978" cy="440978"/>
            </a:xfrm>
            <a:prstGeom prst="ellipse">
              <a:avLst/>
            </a:prstGeom>
            <a:noFill/>
            <a:ln>
              <a:solidFill>
                <a:srgbClr val="0883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26" name="Группа 47"/>
            <p:cNvGrpSpPr/>
            <p:nvPr/>
          </p:nvGrpSpPr>
          <p:grpSpPr bwMode="auto">
            <a:xfrm>
              <a:off x="3616606" y="5925221"/>
              <a:ext cx="185463" cy="177680"/>
              <a:chOff x="5321281" y="4246977"/>
              <a:chExt cx="247717" cy="237322"/>
            </a:xfrm>
          </p:grpSpPr>
          <p:sp>
            <p:nvSpPr>
              <p:cNvPr id="27" name="Прямоугольник 74"/>
              <p:cNvSpPr/>
              <p:nvPr/>
            </p:nvSpPr>
            <p:spPr bwMode="auto">
              <a:xfrm>
                <a:off x="5331676" y="4246977"/>
                <a:ext cx="237322" cy="237322"/>
              </a:xfrm>
              <a:custGeom>
                <a:avLst/>
                <a:gdLst>
                  <a:gd name="connsiteX0" fmla="*/ 0 w 594628"/>
                  <a:gd name="connsiteY0" fmla="*/ 0 h 594628"/>
                  <a:gd name="connsiteX1" fmla="*/ 594628 w 594628"/>
                  <a:gd name="connsiteY1" fmla="*/ 0 h 594628"/>
                  <a:gd name="connsiteX2" fmla="*/ 594628 w 594628"/>
                  <a:gd name="connsiteY2" fmla="*/ 594628 h 594628"/>
                  <a:gd name="connsiteX3" fmla="*/ 0 w 594628"/>
                  <a:gd name="connsiteY3" fmla="*/ 594628 h 594628"/>
                  <a:gd name="connsiteX4" fmla="*/ 0 w 594628"/>
                  <a:gd name="connsiteY4" fmla="*/ 0 h 594628"/>
                  <a:gd name="connsiteX0" fmla="*/ 0 w 594628"/>
                  <a:gd name="connsiteY0" fmla="*/ 594628 h 686068"/>
                  <a:gd name="connsiteX1" fmla="*/ 0 w 594628"/>
                  <a:gd name="connsiteY1" fmla="*/ 0 h 686068"/>
                  <a:gd name="connsiteX2" fmla="*/ 594628 w 594628"/>
                  <a:gd name="connsiteY2" fmla="*/ 0 h 686068"/>
                  <a:gd name="connsiteX3" fmla="*/ 594628 w 594628"/>
                  <a:gd name="connsiteY3" fmla="*/ 594628 h 686068"/>
                  <a:gd name="connsiteX4" fmla="*/ 91440 w 594628"/>
                  <a:gd name="connsiteY4" fmla="*/ 686068 h 686068"/>
                  <a:gd name="connsiteX0" fmla="*/ 0 w 594628"/>
                  <a:gd name="connsiteY0" fmla="*/ 594628 h 594628"/>
                  <a:gd name="connsiteX1" fmla="*/ 0 w 594628"/>
                  <a:gd name="connsiteY1" fmla="*/ 0 h 594628"/>
                  <a:gd name="connsiteX2" fmla="*/ 594628 w 594628"/>
                  <a:gd name="connsiteY2" fmla="*/ 0 h 594628"/>
                  <a:gd name="connsiteX3" fmla="*/ 594628 w 594628"/>
                  <a:gd name="connsiteY3" fmla="*/ 594628 h 594628"/>
                  <a:gd name="connsiteX0" fmla="*/ 0 w 594628"/>
                  <a:gd name="connsiteY0" fmla="*/ 0 h 594628"/>
                  <a:gd name="connsiteX1" fmla="*/ 594628 w 594628"/>
                  <a:gd name="connsiteY1" fmla="*/ 0 h 594628"/>
                  <a:gd name="connsiteX2" fmla="*/ 594628 w 594628"/>
                  <a:gd name="connsiteY2" fmla="*/ 594628 h 594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4628" h="594628" extrusionOk="0">
                    <a:moveTo>
                      <a:pt x="0" y="0"/>
                    </a:moveTo>
                    <a:lnTo>
                      <a:pt x="594628" y="0"/>
                    </a:lnTo>
                    <a:lnTo>
                      <a:pt x="594628" y="594628"/>
                    </a:lnTo>
                  </a:path>
                </a:pathLst>
              </a:custGeom>
              <a:noFill/>
              <a:ln>
                <a:solidFill>
                  <a:srgbClr val="0883D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cxnSp>
            <p:nvCxnSpPr>
              <p:cNvPr id="29" name="Прямая соединительная линия 49"/>
              <p:cNvCxnSpPr>
                <a:cxnSpLocks/>
                <a:stCxn id="27" idx="1"/>
              </p:cNvCxnSpPr>
              <p:nvPr/>
            </p:nvCxnSpPr>
            <p:spPr bwMode="auto">
              <a:xfrm flipH="1">
                <a:off x="5321281" y="4246977"/>
                <a:ext cx="247717" cy="237322"/>
              </a:xfrm>
              <a:prstGeom prst="line">
                <a:avLst/>
              </a:prstGeom>
              <a:ln w="12700">
                <a:solidFill>
                  <a:srgbClr val="0883D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Прямоугольник 3"/>
          <p:cNvSpPr/>
          <p:nvPr/>
        </p:nvSpPr>
        <p:spPr bwMode="auto">
          <a:xfrm>
            <a:off x="1109609" y="1789446"/>
            <a:ext cx="62867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1600" spc="100" dirty="0">
                <a:solidFill>
                  <a:srgbClr val="0C4C87"/>
                </a:solidFill>
                <a:latin typeface="Raleway Medium" panose="020B0603030101060003" pitchFamily="34" charset="-52"/>
                <a:ea typeface="+mj-ea"/>
                <a:cs typeface="+mj-cs"/>
              </a:rPr>
              <a:t>Проверьте Ф.И.О. в профиле.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13BAB4-CA36-832D-5C48-F55B58540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5237" y="3290869"/>
            <a:ext cx="2215012" cy="221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2571"/>
      </p:ext>
    </p:extLst>
  </p:cSld>
  <p:clrMapOvr>
    <a:masterClrMapping/>
  </p:clrMapOvr>
</p:sld>
</file>

<file path=ppt/theme/theme1.xml><?xml version="1.0" encoding="utf-8"?>
<a:theme xmlns:a="http://schemas.openxmlformats.org/drawingml/2006/main" name="Умножай, дели, играй">
  <a:themeElements>
    <a:clrScheme name="Просвещение">
      <a:dk1>
        <a:sysClr val="windowText" lastClr="000000"/>
      </a:dk1>
      <a:lt1>
        <a:sysClr val="window" lastClr="FFFFFF"/>
      </a:lt1>
      <a:dk2>
        <a:srgbClr val="06428F"/>
      </a:dk2>
      <a:lt2>
        <a:srgbClr val="0C4C87"/>
      </a:lt2>
      <a:accent1>
        <a:srgbClr val="0883D7"/>
      </a:accent1>
      <a:accent2>
        <a:srgbClr val="11A860"/>
      </a:accent2>
      <a:accent3>
        <a:srgbClr val="4FD09F"/>
      </a:accent3>
      <a:accent4>
        <a:srgbClr val="1E94A2"/>
      </a:accent4>
      <a:accent5>
        <a:srgbClr val="23D1DF"/>
      </a:accent5>
      <a:accent6>
        <a:srgbClr val="ECA438"/>
      </a:accent6>
      <a:hlink>
        <a:srgbClr val="0563C1"/>
      </a:hlink>
      <a:folHlink>
        <a:srgbClr val="954F72"/>
      </a:folHlink>
    </a:clrScheme>
    <a:fontScheme name="Другая 59">
      <a:majorFont>
        <a:latin typeface="Arial"/>
        <a:ea typeface=""/>
        <a:cs typeface=""/>
      </a:majorFont>
      <a:minorFont>
        <a:latin typeface="Inter 18pt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Августовки пленар_короткие_редизайн_v3.1</Template>
  <TotalTime>7819</TotalTime>
  <Words>4968</Words>
  <Application>Microsoft Office PowerPoint</Application>
  <DocSecurity>0</DocSecurity>
  <PresentationFormat>Широкоэкранный</PresentationFormat>
  <Paragraphs>460</Paragraphs>
  <Slides>97</Slides>
  <Notes>75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97</vt:i4>
      </vt:variant>
    </vt:vector>
  </HeadingPairs>
  <TitlesOfParts>
    <vt:vector size="106" baseType="lpstr">
      <vt:lpstr>Century Gothic</vt:lpstr>
      <vt:lpstr>Times New Roman</vt:lpstr>
      <vt:lpstr>Cambria Math</vt:lpstr>
      <vt:lpstr>Raleway Medium</vt:lpstr>
      <vt:lpstr>Inter 18pt</vt:lpstr>
      <vt:lpstr>Arial</vt:lpstr>
      <vt:lpstr>Helvetica</vt:lpstr>
      <vt:lpstr>Умножай, дели, играй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Подобие треугольников</vt:lpstr>
      <vt:lpstr>Основной материал</vt:lpstr>
      <vt:lpstr>Иллюстрация подобия треугольников  в программе GeoGebra</vt:lpstr>
      <vt:lpstr>Упражнение</vt:lpstr>
      <vt:lpstr>Упражнение</vt:lpstr>
      <vt:lpstr>Упражнение </vt:lpstr>
      <vt:lpstr>Упражнение</vt:lpstr>
      <vt:lpstr>Упражнение</vt:lpstr>
      <vt:lpstr>Упражнение</vt:lpstr>
      <vt:lpstr>Упражнение</vt:lpstr>
      <vt:lpstr>Упражнение</vt:lpstr>
      <vt:lpstr>Упражнение</vt:lpstr>
      <vt:lpstr>Упражнение</vt:lpstr>
      <vt:lpstr>Упражнение</vt:lpstr>
      <vt:lpstr>Упражнение</vt:lpstr>
      <vt:lpstr>Упражнение</vt:lpstr>
      <vt:lpstr>Упражнение</vt:lpstr>
      <vt:lpstr>Упражнение</vt:lpstr>
      <vt:lpstr>Упражнение</vt:lpstr>
      <vt:lpstr>Упражнение</vt:lpstr>
      <vt:lpstr>Задачи с практическим содержанием</vt:lpstr>
      <vt:lpstr>Упражнение</vt:lpstr>
      <vt:lpstr>Упражнение</vt:lpstr>
      <vt:lpstr>Упражнение</vt:lpstr>
      <vt:lpstr>Упражнение</vt:lpstr>
      <vt:lpstr>Упражнение</vt:lpstr>
      <vt:lpstr>Упражнение</vt:lpstr>
      <vt:lpstr>Упражнение</vt:lpstr>
      <vt:lpstr>Упражнение</vt:lpstr>
      <vt:lpstr>Упражнение</vt:lpstr>
      <vt:lpstr>Золотое сечение</vt:lpstr>
      <vt:lpstr>Литература</vt:lpstr>
      <vt:lpstr>Презентация PowerPoint</vt:lpstr>
      <vt:lpstr>Числа Фибоначчи</vt:lpstr>
      <vt:lpstr>Презентация PowerPoint</vt:lpstr>
      <vt:lpstr>Презентация PowerPoint</vt:lpstr>
      <vt:lpstr>Золотые треугольники</vt:lpstr>
      <vt:lpstr>Презентация PowerPoint</vt:lpstr>
      <vt:lpstr>Презентация PowerPoint</vt:lpstr>
      <vt:lpstr>Упражнение</vt:lpstr>
      <vt:lpstr>Упражнение</vt:lpstr>
      <vt:lpstr>Пентаграмма</vt:lpstr>
      <vt:lpstr>Упражнение</vt:lpstr>
      <vt:lpstr>Упражнение</vt:lpstr>
      <vt:lpstr>Упражнение</vt:lpstr>
      <vt:lpstr>Упражнение</vt:lpstr>
      <vt:lpstr>Упражнение</vt:lpstr>
      <vt:lpstr>Задача из интернета</vt:lpstr>
      <vt:lpstr>Подобие фигур. Гомотетия</vt:lpstr>
      <vt:lpstr>Презентация PowerPoint</vt:lpstr>
      <vt:lpstr>Презентация PowerPoint</vt:lpstr>
      <vt:lpstr>Презентация PowerPoint</vt:lpstr>
      <vt:lpstr>Гомотетия</vt:lpstr>
      <vt:lpstr>Презентация PowerPoint</vt:lpstr>
      <vt:lpstr>Упражнение</vt:lpstr>
      <vt:lpstr>Презентация PowerPoint</vt:lpstr>
      <vt:lpstr>Упражнение</vt:lpstr>
      <vt:lpstr>Презентация PowerPoint</vt:lpstr>
      <vt:lpstr>Упражнение </vt:lpstr>
      <vt:lpstr>Презентация PowerPoint</vt:lpstr>
      <vt:lpstr>Презентация PowerPoint</vt:lpstr>
      <vt:lpstr>Золотой прямоугольник</vt:lpstr>
      <vt:lpstr>Парфенон</vt:lpstr>
      <vt:lpstr>Презентация PowerPoint</vt:lpstr>
      <vt:lpstr>Презентация PowerPoint</vt:lpstr>
      <vt:lpstr>Золотая спираль</vt:lpstr>
      <vt:lpstr>Презентация PowerPoint</vt:lpstr>
      <vt:lpstr>Золотая спираль</vt:lpstr>
      <vt:lpstr>КВАЗИКРИСТАЛЛЫ</vt:lpstr>
      <vt:lpstr>Презентация PowerPoint</vt:lpstr>
      <vt:lpstr>МОЗАИКИ ПЕНРОУЗА 1</vt:lpstr>
      <vt:lpstr>МОЗАИКА ПЕНРОУЗА ИЗ ЗОЛОТЫХ ТРЕУГОЛЬНИКОВ</vt:lpstr>
      <vt:lpstr>Упражнение 3</vt:lpstr>
      <vt:lpstr>Упражнение 4</vt:lpstr>
      <vt:lpstr>Автоподобные фигуры. Фракталы</vt:lpstr>
      <vt:lpstr>Презентация PowerPoint</vt:lpstr>
      <vt:lpstr>Презентация PowerPoint</vt:lpstr>
      <vt:lpstr>Презентация PowerPoint</vt:lpstr>
      <vt:lpstr>Презентация PowerPoint</vt:lpstr>
      <vt:lpstr>Звезда Коха</vt:lpstr>
      <vt:lpstr>Упражнение 1</vt:lpstr>
      <vt:lpstr>Упражнение</vt:lpstr>
      <vt:lpstr>Ковер Серпинского</vt:lpstr>
      <vt:lpstr>Упражнение 3</vt:lpstr>
      <vt:lpstr>Салфетка Серпинского</vt:lpstr>
      <vt:lpstr>Упражнение 4</vt:lpstr>
      <vt:lpstr>Кривая Пеано</vt:lpstr>
      <vt:lpstr>Кривая дракона</vt:lpstr>
      <vt:lpstr>Дерево Пифагора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</dc:creator>
  <cp:keywords/>
  <dc:description/>
  <cp:lastModifiedBy>Vladimir Smirnov</cp:lastModifiedBy>
  <cp:revision>1296</cp:revision>
  <dcterms:created xsi:type="dcterms:W3CDTF">2024-03-18T15:58:03Z</dcterms:created>
  <dcterms:modified xsi:type="dcterms:W3CDTF">2026-04-15T14:15:29Z</dcterms:modified>
  <cp:category/>
  <dc:identifier/>
  <cp:contentStatus/>
  <dc:language/>
  <cp:version/>
</cp:coreProperties>
</file>